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80" r:id="rId5"/>
    <p:sldId id="492" r:id="rId6"/>
    <p:sldId id="489" r:id="rId7"/>
    <p:sldId id="480" r:id="rId8"/>
    <p:sldId id="484" r:id="rId9"/>
    <p:sldId id="486" r:id="rId10"/>
    <p:sldId id="487" r:id="rId11"/>
    <p:sldId id="488" r:id="rId12"/>
    <p:sldId id="485" r:id="rId13"/>
    <p:sldId id="266" r:id="rId14"/>
    <p:sldId id="491" r:id="rId15"/>
    <p:sldId id="490" r:id="rId16"/>
    <p:sldId id="260" r:id="rId17"/>
    <p:sldId id="30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8DF95F-DE90-4AE9-AAA8-95CF8DFC7309}" v="82" dt="2022-02-03T15:00:19.9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1" autoAdjust="0"/>
    <p:restoredTop sz="75030" autoAdjust="0"/>
  </p:normalViewPr>
  <p:slideViewPr>
    <p:cSldViewPr snapToGrid="0">
      <p:cViewPr varScale="1">
        <p:scale>
          <a:sx n="82" d="100"/>
          <a:sy n="82" d="100"/>
        </p:scale>
        <p:origin x="198" y="9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797F9A-03A0-436B-BD20-3A836685C690}" type="doc">
      <dgm:prSet loTypeId="urn:microsoft.com/office/officeart/2005/8/layout/hProcess9" loCatId="process" qsTypeId="urn:microsoft.com/office/officeart/2005/8/quickstyle/simple1" qsCatId="simple" csTypeId="urn:microsoft.com/office/officeart/2005/8/colors/accent1_2" csCatId="accent1" phldr="1"/>
      <dgm:spPr/>
    </dgm:pt>
    <dgm:pt modelId="{348FD3E0-D63C-4D0E-A82F-BA4A0773ECC1}">
      <dgm:prSet phldrT="[Text]"/>
      <dgm:spPr>
        <a:solidFill>
          <a:schemeClr val="accent6">
            <a:lumMod val="75000"/>
          </a:schemeClr>
        </a:solidFill>
      </dgm:spPr>
      <dgm:t>
        <a:bodyPr/>
        <a:lstStyle/>
        <a:p>
          <a:r>
            <a:rPr lang="en-GB" dirty="0"/>
            <a:t>Work Experience </a:t>
          </a:r>
        </a:p>
        <a:p>
          <a:r>
            <a:rPr lang="en-GB" dirty="0"/>
            <a:t>Programmes</a:t>
          </a:r>
        </a:p>
      </dgm:t>
    </dgm:pt>
    <dgm:pt modelId="{A2497003-4948-401A-BCBD-BF78B82EC320}" type="parTrans" cxnId="{6AF05A76-D179-44C2-B646-8ABA836B4A61}">
      <dgm:prSet/>
      <dgm:spPr/>
      <dgm:t>
        <a:bodyPr/>
        <a:lstStyle/>
        <a:p>
          <a:endParaRPr lang="en-GB"/>
        </a:p>
      </dgm:t>
    </dgm:pt>
    <dgm:pt modelId="{FB29E3D8-3385-4ED9-8795-DECCB6A6A4A9}" type="sibTrans" cxnId="{6AF05A76-D179-44C2-B646-8ABA836B4A61}">
      <dgm:prSet/>
      <dgm:spPr/>
      <dgm:t>
        <a:bodyPr/>
        <a:lstStyle/>
        <a:p>
          <a:endParaRPr lang="en-GB"/>
        </a:p>
      </dgm:t>
    </dgm:pt>
    <dgm:pt modelId="{F9E22789-8886-4191-98F9-A4109DDAD9EA}">
      <dgm:prSet phldrT="[Text]"/>
      <dgm:spPr>
        <a:solidFill>
          <a:schemeClr val="accent6">
            <a:lumMod val="75000"/>
          </a:schemeClr>
        </a:solidFill>
      </dgm:spPr>
      <dgm:t>
        <a:bodyPr/>
        <a:lstStyle/>
        <a:p>
          <a:r>
            <a:rPr lang="en-GB" dirty="0"/>
            <a:t>Joining NHFT’s Volunteer To Career Pathways</a:t>
          </a:r>
        </a:p>
      </dgm:t>
    </dgm:pt>
    <dgm:pt modelId="{66638BB1-A6E4-427A-B9E9-434615932EB4}" type="parTrans" cxnId="{7EEBAFEB-9F74-4F5F-9598-1C84C3EF6A2E}">
      <dgm:prSet/>
      <dgm:spPr/>
      <dgm:t>
        <a:bodyPr/>
        <a:lstStyle/>
        <a:p>
          <a:endParaRPr lang="en-GB"/>
        </a:p>
      </dgm:t>
    </dgm:pt>
    <dgm:pt modelId="{FA411DB3-F776-4E87-AA63-772296D59BAC}" type="sibTrans" cxnId="{7EEBAFEB-9F74-4F5F-9598-1C84C3EF6A2E}">
      <dgm:prSet/>
      <dgm:spPr/>
      <dgm:t>
        <a:bodyPr/>
        <a:lstStyle/>
        <a:p>
          <a:endParaRPr lang="en-GB"/>
        </a:p>
      </dgm:t>
    </dgm:pt>
    <dgm:pt modelId="{59517DA5-F6AE-4C61-9553-23C973DDFE52}">
      <dgm:prSet phldrT="[Text]"/>
      <dgm:spPr>
        <a:solidFill>
          <a:schemeClr val="accent6">
            <a:lumMod val="75000"/>
          </a:schemeClr>
        </a:solidFill>
      </dgm:spPr>
      <dgm:t>
        <a:bodyPr/>
        <a:lstStyle/>
        <a:p>
          <a:r>
            <a:rPr lang="en-GB" dirty="0"/>
            <a:t>Prepare to Care clinical training</a:t>
          </a:r>
        </a:p>
        <a:p>
          <a:r>
            <a:rPr lang="en-GB" dirty="0"/>
            <a:t>Joining Staff Bank</a:t>
          </a:r>
        </a:p>
        <a:p>
          <a:r>
            <a:rPr lang="en-GB" dirty="0"/>
            <a:t>Applying for an Apprenticeship</a:t>
          </a:r>
        </a:p>
      </dgm:t>
    </dgm:pt>
    <dgm:pt modelId="{D0A38F6C-278E-4C1C-9262-9E81A27019D5}" type="parTrans" cxnId="{60D9F132-5F27-4B28-AEA9-CA9DC9FD5033}">
      <dgm:prSet/>
      <dgm:spPr/>
      <dgm:t>
        <a:bodyPr/>
        <a:lstStyle/>
        <a:p>
          <a:endParaRPr lang="en-GB"/>
        </a:p>
      </dgm:t>
    </dgm:pt>
    <dgm:pt modelId="{A7D3D5BE-B84D-451A-9870-430FF9B46451}" type="sibTrans" cxnId="{60D9F132-5F27-4B28-AEA9-CA9DC9FD5033}">
      <dgm:prSet/>
      <dgm:spPr/>
      <dgm:t>
        <a:bodyPr/>
        <a:lstStyle/>
        <a:p>
          <a:endParaRPr lang="en-GB"/>
        </a:p>
      </dgm:t>
    </dgm:pt>
    <dgm:pt modelId="{20FF607E-3FFF-4587-846B-F0717F715509}">
      <dgm:prSet/>
      <dgm:spPr>
        <a:solidFill>
          <a:schemeClr val="accent6">
            <a:lumMod val="75000"/>
          </a:schemeClr>
        </a:solidFill>
      </dgm:spPr>
      <dgm:t>
        <a:bodyPr/>
        <a:lstStyle/>
        <a:p>
          <a:r>
            <a:rPr lang="en-GB" dirty="0"/>
            <a:t>Substantive Appointment and Career Progression</a:t>
          </a:r>
        </a:p>
        <a:p>
          <a:r>
            <a:rPr lang="en-GB" u="sng" dirty="0"/>
            <a:t>Clinical Apprenticeships</a:t>
          </a:r>
        </a:p>
      </dgm:t>
    </dgm:pt>
    <dgm:pt modelId="{8C438F15-30DD-4D72-98D0-137025F9EE9D}" type="parTrans" cxnId="{365CAC59-4488-4510-9A7C-D3871C09F1FB}">
      <dgm:prSet/>
      <dgm:spPr/>
      <dgm:t>
        <a:bodyPr/>
        <a:lstStyle/>
        <a:p>
          <a:endParaRPr lang="en-GB"/>
        </a:p>
      </dgm:t>
    </dgm:pt>
    <dgm:pt modelId="{24DB2FFB-DCBC-4CF4-90E8-B33FCE7F837D}" type="sibTrans" cxnId="{365CAC59-4488-4510-9A7C-D3871C09F1FB}">
      <dgm:prSet/>
      <dgm:spPr/>
      <dgm:t>
        <a:bodyPr/>
        <a:lstStyle/>
        <a:p>
          <a:endParaRPr lang="en-GB"/>
        </a:p>
      </dgm:t>
    </dgm:pt>
    <dgm:pt modelId="{FCC57E58-BCB9-415C-89B1-BBBEC0C49B72}" type="pres">
      <dgm:prSet presAssocID="{8A797F9A-03A0-436B-BD20-3A836685C690}" presName="CompostProcess" presStyleCnt="0">
        <dgm:presLayoutVars>
          <dgm:dir/>
          <dgm:resizeHandles val="exact"/>
        </dgm:presLayoutVars>
      </dgm:prSet>
      <dgm:spPr/>
    </dgm:pt>
    <dgm:pt modelId="{2F3A14DC-8CBF-41B2-8B2A-CCF8C862A1E6}" type="pres">
      <dgm:prSet presAssocID="{8A797F9A-03A0-436B-BD20-3A836685C690}" presName="arrow" presStyleLbl="bgShp" presStyleIdx="0" presStyleCnt="1" custLinFactNeighborX="2224"/>
      <dgm:spPr>
        <a:solidFill>
          <a:srgbClr val="7030A0"/>
        </a:solidFill>
      </dgm:spPr>
    </dgm:pt>
    <dgm:pt modelId="{E22AF5AE-54BA-49D2-B64A-523DAB6717C0}" type="pres">
      <dgm:prSet presAssocID="{8A797F9A-03A0-436B-BD20-3A836685C690}" presName="linearProcess" presStyleCnt="0"/>
      <dgm:spPr/>
    </dgm:pt>
    <dgm:pt modelId="{64F64450-0487-46E7-84CE-7AB375ABFB37}" type="pres">
      <dgm:prSet presAssocID="{348FD3E0-D63C-4D0E-A82F-BA4A0773ECC1}" presName="textNode" presStyleLbl="node1" presStyleIdx="0" presStyleCnt="4">
        <dgm:presLayoutVars>
          <dgm:bulletEnabled val="1"/>
        </dgm:presLayoutVars>
      </dgm:prSet>
      <dgm:spPr/>
    </dgm:pt>
    <dgm:pt modelId="{374AE2C2-3967-4F4B-B13A-97A15A21D1A6}" type="pres">
      <dgm:prSet presAssocID="{FB29E3D8-3385-4ED9-8795-DECCB6A6A4A9}" presName="sibTrans" presStyleCnt="0"/>
      <dgm:spPr/>
    </dgm:pt>
    <dgm:pt modelId="{EB37CC35-4492-48C8-8609-479A6A564CE7}" type="pres">
      <dgm:prSet presAssocID="{F9E22789-8886-4191-98F9-A4109DDAD9EA}" presName="textNode" presStyleLbl="node1" presStyleIdx="1" presStyleCnt="4">
        <dgm:presLayoutVars>
          <dgm:bulletEnabled val="1"/>
        </dgm:presLayoutVars>
      </dgm:prSet>
      <dgm:spPr/>
    </dgm:pt>
    <dgm:pt modelId="{EAA1956C-8987-46FA-91A1-E5CE6BB0E36F}" type="pres">
      <dgm:prSet presAssocID="{FA411DB3-F776-4E87-AA63-772296D59BAC}" presName="sibTrans" presStyleCnt="0"/>
      <dgm:spPr/>
    </dgm:pt>
    <dgm:pt modelId="{D8B86DC9-9E9F-44B3-A9C3-733E237233B1}" type="pres">
      <dgm:prSet presAssocID="{59517DA5-F6AE-4C61-9553-23C973DDFE52}" presName="textNode" presStyleLbl="node1" presStyleIdx="2" presStyleCnt="4">
        <dgm:presLayoutVars>
          <dgm:bulletEnabled val="1"/>
        </dgm:presLayoutVars>
      </dgm:prSet>
      <dgm:spPr/>
    </dgm:pt>
    <dgm:pt modelId="{2DDE42D1-F78F-4E2C-94E7-4B5D289E7905}" type="pres">
      <dgm:prSet presAssocID="{A7D3D5BE-B84D-451A-9870-430FF9B46451}" presName="sibTrans" presStyleCnt="0"/>
      <dgm:spPr/>
    </dgm:pt>
    <dgm:pt modelId="{9F1CA3DB-FACB-486A-8C25-2601380332F5}" type="pres">
      <dgm:prSet presAssocID="{20FF607E-3FFF-4587-846B-F0717F715509}" presName="textNode" presStyleLbl="node1" presStyleIdx="3" presStyleCnt="4">
        <dgm:presLayoutVars>
          <dgm:bulletEnabled val="1"/>
        </dgm:presLayoutVars>
      </dgm:prSet>
      <dgm:spPr/>
    </dgm:pt>
  </dgm:ptLst>
  <dgm:cxnLst>
    <dgm:cxn modelId="{60D9F132-5F27-4B28-AEA9-CA9DC9FD5033}" srcId="{8A797F9A-03A0-436B-BD20-3A836685C690}" destId="{59517DA5-F6AE-4C61-9553-23C973DDFE52}" srcOrd="2" destOrd="0" parTransId="{D0A38F6C-278E-4C1C-9262-9E81A27019D5}" sibTransId="{A7D3D5BE-B84D-451A-9870-430FF9B46451}"/>
    <dgm:cxn modelId="{1E097D41-FFC0-41B5-9CF8-05AC0A8211F0}" type="presOf" srcId="{20FF607E-3FFF-4587-846B-F0717F715509}" destId="{9F1CA3DB-FACB-486A-8C25-2601380332F5}" srcOrd="0" destOrd="0" presId="urn:microsoft.com/office/officeart/2005/8/layout/hProcess9"/>
    <dgm:cxn modelId="{6AF05A76-D179-44C2-B646-8ABA836B4A61}" srcId="{8A797F9A-03A0-436B-BD20-3A836685C690}" destId="{348FD3E0-D63C-4D0E-A82F-BA4A0773ECC1}" srcOrd="0" destOrd="0" parTransId="{A2497003-4948-401A-BCBD-BF78B82EC320}" sibTransId="{FB29E3D8-3385-4ED9-8795-DECCB6A6A4A9}"/>
    <dgm:cxn modelId="{365CAC59-4488-4510-9A7C-D3871C09F1FB}" srcId="{8A797F9A-03A0-436B-BD20-3A836685C690}" destId="{20FF607E-3FFF-4587-846B-F0717F715509}" srcOrd="3" destOrd="0" parTransId="{8C438F15-30DD-4D72-98D0-137025F9EE9D}" sibTransId="{24DB2FFB-DCBC-4CF4-90E8-B33FCE7F837D}"/>
    <dgm:cxn modelId="{FC54677F-CC28-4633-ABDD-CCB78F7B4931}" type="presOf" srcId="{59517DA5-F6AE-4C61-9553-23C973DDFE52}" destId="{D8B86DC9-9E9F-44B3-A9C3-733E237233B1}" srcOrd="0" destOrd="0" presId="urn:microsoft.com/office/officeart/2005/8/layout/hProcess9"/>
    <dgm:cxn modelId="{096EC4D7-C917-47AF-AAA3-B25AAC5E49BB}" type="presOf" srcId="{8A797F9A-03A0-436B-BD20-3A836685C690}" destId="{FCC57E58-BCB9-415C-89B1-BBBEC0C49B72}" srcOrd="0" destOrd="0" presId="urn:microsoft.com/office/officeart/2005/8/layout/hProcess9"/>
    <dgm:cxn modelId="{7EEBAFEB-9F74-4F5F-9598-1C84C3EF6A2E}" srcId="{8A797F9A-03A0-436B-BD20-3A836685C690}" destId="{F9E22789-8886-4191-98F9-A4109DDAD9EA}" srcOrd="1" destOrd="0" parTransId="{66638BB1-A6E4-427A-B9E9-434615932EB4}" sibTransId="{FA411DB3-F776-4E87-AA63-772296D59BAC}"/>
    <dgm:cxn modelId="{80F101EE-CA38-45A3-8787-9D9BA7751079}" type="presOf" srcId="{348FD3E0-D63C-4D0E-A82F-BA4A0773ECC1}" destId="{64F64450-0487-46E7-84CE-7AB375ABFB37}" srcOrd="0" destOrd="0" presId="urn:microsoft.com/office/officeart/2005/8/layout/hProcess9"/>
    <dgm:cxn modelId="{46BEC2F8-CDEC-4F2D-8C39-48FA4B0DEFE8}" type="presOf" srcId="{F9E22789-8886-4191-98F9-A4109DDAD9EA}" destId="{EB37CC35-4492-48C8-8609-479A6A564CE7}" srcOrd="0" destOrd="0" presId="urn:microsoft.com/office/officeart/2005/8/layout/hProcess9"/>
    <dgm:cxn modelId="{3807F896-5857-460F-862C-088739C0876C}" type="presParOf" srcId="{FCC57E58-BCB9-415C-89B1-BBBEC0C49B72}" destId="{2F3A14DC-8CBF-41B2-8B2A-CCF8C862A1E6}" srcOrd="0" destOrd="0" presId="urn:microsoft.com/office/officeart/2005/8/layout/hProcess9"/>
    <dgm:cxn modelId="{B2472BC5-C59C-426D-A474-2A02495DE7F4}" type="presParOf" srcId="{FCC57E58-BCB9-415C-89B1-BBBEC0C49B72}" destId="{E22AF5AE-54BA-49D2-B64A-523DAB6717C0}" srcOrd="1" destOrd="0" presId="urn:microsoft.com/office/officeart/2005/8/layout/hProcess9"/>
    <dgm:cxn modelId="{5F104C3A-958D-4771-950E-B8E55B5A2228}" type="presParOf" srcId="{E22AF5AE-54BA-49D2-B64A-523DAB6717C0}" destId="{64F64450-0487-46E7-84CE-7AB375ABFB37}" srcOrd="0" destOrd="0" presId="urn:microsoft.com/office/officeart/2005/8/layout/hProcess9"/>
    <dgm:cxn modelId="{E69B616F-B816-4EAF-8DE0-3276F050355D}" type="presParOf" srcId="{E22AF5AE-54BA-49D2-B64A-523DAB6717C0}" destId="{374AE2C2-3967-4F4B-B13A-97A15A21D1A6}" srcOrd="1" destOrd="0" presId="urn:microsoft.com/office/officeart/2005/8/layout/hProcess9"/>
    <dgm:cxn modelId="{B729660D-ADF1-4E7C-9214-0CB8B56FA3FD}" type="presParOf" srcId="{E22AF5AE-54BA-49D2-B64A-523DAB6717C0}" destId="{EB37CC35-4492-48C8-8609-479A6A564CE7}" srcOrd="2" destOrd="0" presId="urn:microsoft.com/office/officeart/2005/8/layout/hProcess9"/>
    <dgm:cxn modelId="{2F1929E6-7E38-4C9A-9798-01B23DF549DE}" type="presParOf" srcId="{E22AF5AE-54BA-49D2-B64A-523DAB6717C0}" destId="{EAA1956C-8987-46FA-91A1-E5CE6BB0E36F}" srcOrd="3" destOrd="0" presId="urn:microsoft.com/office/officeart/2005/8/layout/hProcess9"/>
    <dgm:cxn modelId="{B512E904-A218-41E9-B0BC-CD5948981789}" type="presParOf" srcId="{E22AF5AE-54BA-49D2-B64A-523DAB6717C0}" destId="{D8B86DC9-9E9F-44B3-A9C3-733E237233B1}" srcOrd="4" destOrd="0" presId="urn:microsoft.com/office/officeart/2005/8/layout/hProcess9"/>
    <dgm:cxn modelId="{D5D7CDF8-C964-41E2-8510-5A46F9952CC3}" type="presParOf" srcId="{E22AF5AE-54BA-49D2-B64A-523DAB6717C0}" destId="{2DDE42D1-F78F-4E2C-94E7-4B5D289E7905}" srcOrd="5" destOrd="0" presId="urn:microsoft.com/office/officeart/2005/8/layout/hProcess9"/>
    <dgm:cxn modelId="{6C0BC4D4-FA03-477A-A386-376C753C9FDE}" type="presParOf" srcId="{E22AF5AE-54BA-49D2-B64A-523DAB6717C0}" destId="{9F1CA3DB-FACB-486A-8C25-2601380332F5}"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3A14DC-8CBF-41B2-8B2A-CCF8C862A1E6}">
      <dsp:nvSpPr>
        <dsp:cNvPr id="0" name=""/>
        <dsp:cNvSpPr/>
      </dsp:nvSpPr>
      <dsp:spPr>
        <a:xfrm>
          <a:off x="1062481" y="0"/>
          <a:ext cx="9617371" cy="5148481"/>
        </a:xfrm>
        <a:prstGeom prst="rightArrow">
          <a:avLst/>
        </a:prstGeom>
        <a:solidFill>
          <a:srgbClr val="7030A0"/>
        </a:solidFill>
        <a:ln>
          <a:noFill/>
        </a:ln>
        <a:effectLst/>
      </dsp:spPr>
      <dsp:style>
        <a:lnRef idx="0">
          <a:scrgbClr r="0" g="0" b="0"/>
        </a:lnRef>
        <a:fillRef idx="1">
          <a:scrgbClr r="0" g="0" b="0"/>
        </a:fillRef>
        <a:effectRef idx="0">
          <a:scrgbClr r="0" g="0" b="0"/>
        </a:effectRef>
        <a:fontRef idx="minor"/>
      </dsp:style>
    </dsp:sp>
    <dsp:sp modelId="{64F64450-0487-46E7-84CE-7AB375ABFB37}">
      <dsp:nvSpPr>
        <dsp:cNvPr id="0" name=""/>
        <dsp:cNvSpPr/>
      </dsp:nvSpPr>
      <dsp:spPr>
        <a:xfrm>
          <a:off x="3582" y="1544544"/>
          <a:ext cx="2680788" cy="2059392"/>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t>Work Experience </a:t>
          </a:r>
        </a:p>
        <a:p>
          <a:pPr marL="0" lvl="0" indent="0" algn="ctr" defTabSz="933450">
            <a:lnSpc>
              <a:spcPct val="90000"/>
            </a:lnSpc>
            <a:spcBef>
              <a:spcPct val="0"/>
            </a:spcBef>
            <a:spcAft>
              <a:spcPct val="35000"/>
            </a:spcAft>
            <a:buNone/>
          </a:pPr>
          <a:r>
            <a:rPr lang="en-GB" sz="2100" kern="1200" dirty="0"/>
            <a:t>Programmes</a:t>
          </a:r>
        </a:p>
      </dsp:txBody>
      <dsp:txXfrm>
        <a:off x="104113" y="1645075"/>
        <a:ext cx="2479726" cy="1858330"/>
      </dsp:txXfrm>
    </dsp:sp>
    <dsp:sp modelId="{EB37CC35-4492-48C8-8609-479A6A564CE7}">
      <dsp:nvSpPr>
        <dsp:cNvPr id="0" name=""/>
        <dsp:cNvSpPr/>
      </dsp:nvSpPr>
      <dsp:spPr>
        <a:xfrm>
          <a:off x="2879116" y="1544544"/>
          <a:ext cx="2680788" cy="2059392"/>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t>Joining NHFT’s Volunteer To Career Pathways</a:t>
          </a:r>
        </a:p>
      </dsp:txBody>
      <dsp:txXfrm>
        <a:off x="2979647" y="1645075"/>
        <a:ext cx="2479726" cy="1858330"/>
      </dsp:txXfrm>
    </dsp:sp>
    <dsp:sp modelId="{D8B86DC9-9E9F-44B3-A9C3-733E237233B1}">
      <dsp:nvSpPr>
        <dsp:cNvPr id="0" name=""/>
        <dsp:cNvSpPr/>
      </dsp:nvSpPr>
      <dsp:spPr>
        <a:xfrm>
          <a:off x="5754650" y="1544544"/>
          <a:ext cx="2680788" cy="2059392"/>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t>Prepare to Care clinical training</a:t>
          </a:r>
        </a:p>
        <a:p>
          <a:pPr marL="0" lvl="0" indent="0" algn="ctr" defTabSz="933450">
            <a:lnSpc>
              <a:spcPct val="90000"/>
            </a:lnSpc>
            <a:spcBef>
              <a:spcPct val="0"/>
            </a:spcBef>
            <a:spcAft>
              <a:spcPct val="35000"/>
            </a:spcAft>
            <a:buNone/>
          </a:pPr>
          <a:r>
            <a:rPr lang="en-GB" sz="2100" kern="1200" dirty="0"/>
            <a:t>Joining Staff Bank</a:t>
          </a:r>
        </a:p>
        <a:p>
          <a:pPr marL="0" lvl="0" indent="0" algn="ctr" defTabSz="933450">
            <a:lnSpc>
              <a:spcPct val="90000"/>
            </a:lnSpc>
            <a:spcBef>
              <a:spcPct val="0"/>
            </a:spcBef>
            <a:spcAft>
              <a:spcPct val="35000"/>
            </a:spcAft>
            <a:buNone/>
          </a:pPr>
          <a:r>
            <a:rPr lang="en-GB" sz="2100" kern="1200" dirty="0"/>
            <a:t>Applying for an Apprenticeship</a:t>
          </a:r>
        </a:p>
      </dsp:txBody>
      <dsp:txXfrm>
        <a:off x="5855181" y="1645075"/>
        <a:ext cx="2479726" cy="1858330"/>
      </dsp:txXfrm>
    </dsp:sp>
    <dsp:sp modelId="{9F1CA3DB-FACB-486A-8C25-2601380332F5}">
      <dsp:nvSpPr>
        <dsp:cNvPr id="0" name=""/>
        <dsp:cNvSpPr/>
      </dsp:nvSpPr>
      <dsp:spPr>
        <a:xfrm>
          <a:off x="8630183" y="1544544"/>
          <a:ext cx="2680788" cy="2059392"/>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t>Substantive Appointment and Career Progression</a:t>
          </a:r>
        </a:p>
        <a:p>
          <a:pPr marL="0" lvl="0" indent="0" algn="ctr" defTabSz="933450">
            <a:lnSpc>
              <a:spcPct val="90000"/>
            </a:lnSpc>
            <a:spcBef>
              <a:spcPct val="0"/>
            </a:spcBef>
            <a:spcAft>
              <a:spcPct val="35000"/>
            </a:spcAft>
            <a:buNone/>
          </a:pPr>
          <a:r>
            <a:rPr lang="en-GB" sz="2100" u="sng" kern="1200" dirty="0"/>
            <a:t>Clinical Apprenticeships</a:t>
          </a:r>
        </a:p>
      </dsp:txBody>
      <dsp:txXfrm>
        <a:off x="8730714" y="1645075"/>
        <a:ext cx="2479726" cy="185833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029035-6554-462C-BAFB-9A324608DB16}" type="datetimeFigureOut">
              <a:rPr lang="en-GB" smtClean="0"/>
              <a:t>04/02/2022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466058-BC04-414B-8CC6-B413554F65B9}" type="slidenum">
              <a:rPr lang="en-GB" smtClean="0"/>
              <a:t>‹#›</a:t>
            </a:fld>
            <a:endParaRPr lang="en-GB"/>
          </a:p>
        </p:txBody>
      </p:sp>
    </p:spTree>
    <p:extLst>
      <p:ext uri="{BB962C8B-B14F-4D97-AF65-F5344CB8AC3E}">
        <p14:creationId xmlns:p14="http://schemas.microsoft.com/office/powerpoint/2010/main" val="2646928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Princes Trust up to 30 years old – work with young people </a:t>
            </a:r>
          </a:p>
          <a:p>
            <a:r>
              <a:rPr lang="en-GB" dirty="0"/>
              <a:t>New Indeed process is shortened and available through mobile devices which the NHS website is not </a:t>
            </a:r>
          </a:p>
        </p:txBody>
      </p:sp>
      <p:sp>
        <p:nvSpPr>
          <p:cNvPr id="4" name="Slide Number Placeholder 3"/>
          <p:cNvSpPr>
            <a:spLocks noGrp="1"/>
          </p:cNvSpPr>
          <p:nvPr>
            <p:ph type="sldNum" sz="quarter" idx="5"/>
          </p:nvPr>
        </p:nvSpPr>
        <p:spPr/>
        <p:txBody>
          <a:bodyPr/>
          <a:lstStyle/>
          <a:p>
            <a:fld id="{B4466058-BC04-414B-8CC6-B413554F65B9}" type="slidenum">
              <a:rPr lang="en-GB" smtClean="0"/>
              <a:t>5</a:t>
            </a:fld>
            <a:endParaRPr lang="en-GB"/>
          </a:p>
        </p:txBody>
      </p:sp>
    </p:spTree>
    <p:extLst>
      <p:ext uri="{BB962C8B-B14F-4D97-AF65-F5344CB8AC3E}">
        <p14:creationId xmlns:p14="http://schemas.microsoft.com/office/powerpoint/2010/main" val="78212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Also working with St Johns Ambulance NHS cadets </a:t>
            </a:r>
          </a:p>
        </p:txBody>
      </p:sp>
      <p:sp>
        <p:nvSpPr>
          <p:cNvPr id="4" name="Slide Number Placeholder 3"/>
          <p:cNvSpPr>
            <a:spLocks noGrp="1"/>
          </p:cNvSpPr>
          <p:nvPr>
            <p:ph type="sldNum" sz="quarter" idx="5"/>
          </p:nvPr>
        </p:nvSpPr>
        <p:spPr/>
        <p:txBody>
          <a:bodyPr/>
          <a:lstStyle/>
          <a:p>
            <a:fld id="{B4466058-BC04-414B-8CC6-B413554F65B9}" type="slidenum">
              <a:rPr lang="en-GB" smtClean="0"/>
              <a:t>6</a:t>
            </a:fld>
            <a:endParaRPr lang="en-GB"/>
          </a:p>
        </p:txBody>
      </p:sp>
    </p:spTree>
    <p:extLst>
      <p:ext uri="{BB962C8B-B14F-4D97-AF65-F5344CB8AC3E}">
        <p14:creationId xmlns:p14="http://schemas.microsoft.com/office/powerpoint/2010/main" val="1471024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Calibri" panose="020F0502020204030204" pitchFamily="34" charset="0"/>
              </a:rPr>
              <a:t>The Care Certificate is an agreed set of standards that define the knowledge, skills and behaviours expected of specific job roles in the health and social care sectors. It's made up of the 15 minimum standards that should be covered if you are 'new to care' and should form part of a robust induction programme.’(Skills for Health, 2021)</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dirty="0"/>
              <a:t>Functional Skills </a:t>
            </a:r>
          </a:p>
          <a:p>
            <a:endParaRPr lang="en-GB" dirty="0"/>
          </a:p>
          <a:p>
            <a:r>
              <a:rPr lang="en-GB" sz="1200" dirty="0">
                <a:solidFill>
                  <a:srgbClr val="1F497D"/>
                </a:solidFill>
                <a:effectLst/>
                <a:latin typeface="Calibri" panose="020F0502020204030204" pitchFamily="34" charset="0"/>
                <a:ea typeface="Calibri" panose="020F0502020204030204" pitchFamily="34" charset="0"/>
              </a:rPr>
              <a:t>Where applicants are required to undertake functional skills an initial assessment will be required prior to sign-up. Should the applicant not achieve the required level from the initial assessment they will be required to undertake the functional skills first outside of the apprenticeship. This is to mitigate non-achievers of the apprenticeship programme which may lead to the provider having the programme withdrawn from their offerings should their pass rate fall. </a:t>
            </a:r>
            <a:endParaRPr lang="en-GB" sz="1200" dirty="0">
              <a:effectLst/>
              <a:latin typeface="Calibri" panose="020F0502020204030204" pitchFamily="34" charset="0"/>
              <a:ea typeface="Calibri" panose="020F0502020204030204" pitchFamily="34" charset="0"/>
            </a:endParaRPr>
          </a:p>
          <a:p>
            <a:r>
              <a:rPr lang="en-GB" sz="1200" dirty="0">
                <a:solidFill>
                  <a:srgbClr val="1F497D"/>
                </a:solidFill>
                <a:effectLst/>
                <a:latin typeface="Calibri" panose="020F0502020204030204" pitchFamily="34" charset="0"/>
                <a:ea typeface="Calibri" panose="020F0502020204030204" pitchFamily="34" charset="0"/>
              </a:rPr>
              <a:t> </a:t>
            </a:r>
            <a:endParaRPr lang="en-GB" sz="1200" dirty="0">
              <a:effectLst/>
              <a:latin typeface="Calibri" panose="020F0502020204030204" pitchFamily="34" charset="0"/>
              <a:ea typeface="Calibri" panose="020F0502020204030204" pitchFamily="34" charset="0"/>
            </a:endParaRPr>
          </a:p>
          <a:p>
            <a:r>
              <a:rPr lang="en-GB" sz="1200" dirty="0">
                <a:solidFill>
                  <a:srgbClr val="1F497D"/>
                </a:solidFill>
                <a:effectLst/>
                <a:latin typeface="Calibri" panose="020F0502020204030204" pitchFamily="34" charset="0"/>
                <a:ea typeface="Calibri" panose="020F0502020204030204" pitchFamily="34" charset="0"/>
              </a:rPr>
              <a:t>NHFT also support this by offering functional skills up-front prior to joining the apprenticeship programme. A further advantage to this is that the new apprentices only focuses on the apprenticeship standard going forward. </a:t>
            </a:r>
            <a:endParaRPr lang="en-GB" sz="1200" dirty="0">
              <a:effectLst/>
              <a:latin typeface="Calibri" panose="020F0502020204030204" pitchFamily="34" charset="0"/>
              <a:ea typeface="Calibri" panose="020F0502020204030204" pitchFamily="34" charset="0"/>
            </a:endParaRPr>
          </a:p>
          <a:p>
            <a:r>
              <a:rPr lang="en-GB" sz="1200" dirty="0">
                <a:solidFill>
                  <a:srgbClr val="1F497D"/>
                </a:solidFill>
                <a:effectLst/>
                <a:latin typeface="Calibri" panose="020F0502020204030204" pitchFamily="34" charset="0"/>
                <a:ea typeface="Calibri" panose="020F0502020204030204" pitchFamily="34" charset="0"/>
              </a:rPr>
              <a:t> </a:t>
            </a:r>
            <a:endParaRPr lang="en-GB" sz="1200" dirty="0">
              <a:effectLst/>
              <a:latin typeface="Calibri" panose="020F0502020204030204" pitchFamily="34" charset="0"/>
              <a:ea typeface="Calibri" panose="020F0502020204030204" pitchFamily="34" charset="0"/>
            </a:endParaRPr>
          </a:p>
          <a:p>
            <a:r>
              <a:rPr lang="en-GB" sz="1200" dirty="0">
                <a:solidFill>
                  <a:srgbClr val="1F497D"/>
                </a:solidFill>
                <a:effectLst/>
                <a:latin typeface="Calibri" panose="020F0502020204030204" pitchFamily="34" charset="0"/>
                <a:ea typeface="Calibri" panose="020F0502020204030204" pitchFamily="34" charset="0"/>
              </a:rPr>
              <a:t>Level 2 apprenticeships – require level 1 functional skills with a further option to take level 2</a:t>
            </a:r>
            <a:endParaRPr lang="en-GB" sz="1200" dirty="0">
              <a:effectLst/>
              <a:latin typeface="Calibri" panose="020F0502020204030204" pitchFamily="34" charset="0"/>
              <a:ea typeface="Calibri" panose="020F0502020204030204" pitchFamily="34" charset="0"/>
            </a:endParaRPr>
          </a:p>
          <a:p>
            <a:r>
              <a:rPr lang="en-GB" sz="1200" dirty="0">
                <a:solidFill>
                  <a:srgbClr val="1F497D"/>
                </a:solidFill>
                <a:effectLst/>
                <a:latin typeface="Calibri" panose="020F0502020204030204" pitchFamily="34" charset="0"/>
                <a:ea typeface="Calibri" panose="020F0502020204030204" pitchFamily="34" charset="0"/>
              </a:rPr>
              <a:t>Level 3 and above apprenticeships – require level 2 functional skills </a:t>
            </a:r>
            <a:endParaRPr lang="en-GB" sz="12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B4466058-BC04-414B-8CC6-B413554F65B9}" type="slidenum">
              <a:rPr lang="en-GB" smtClean="0"/>
              <a:t>9</a:t>
            </a:fld>
            <a:endParaRPr lang="en-GB"/>
          </a:p>
        </p:txBody>
      </p:sp>
    </p:spTree>
    <p:extLst>
      <p:ext uri="{BB962C8B-B14F-4D97-AF65-F5344CB8AC3E}">
        <p14:creationId xmlns:p14="http://schemas.microsoft.com/office/powerpoint/2010/main" val="2625522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eaLnBrk="1" latinLnBrk="0" hangingPunct="1">
              <a:lnSpc>
                <a:spcPct val="115000"/>
              </a:lnSpc>
              <a:spcBef>
                <a:spcPts val="0"/>
              </a:spcBef>
              <a:spcAft>
                <a:spcPts val="1000"/>
              </a:spcAft>
              <a:tabLst>
                <a:tab pos="457200" algn="l"/>
              </a:tabLst>
            </a:pPr>
            <a:r>
              <a:rPr lang="en-GB" sz="1800" kern="120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We already have Short-term targeted HCSW recruitment via the introduction of a rolling cohort approach into outstanding posts across NHFT operational services.  over a 12-month period.</a:t>
            </a:r>
          </a:p>
          <a:p>
            <a:pPr marL="0" indent="0" algn="l" rtl="0" eaLnBrk="1" latinLnBrk="0" hangingPunct="1">
              <a:lnSpc>
                <a:spcPct val="115000"/>
              </a:lnSpc>
              <a:spcBef>
                <a:spcPts val="0"/>
              </a:spcBef>
              <a:spcAft>
                <a:spcPts val="1000"/>
              </a:spcAft>
              <a:tabLst>
                <a:tab pos="457200" algn="l"/>
              </a:tabLst>
            </a:pPr>
            <a:endParaRPr lang="en-GB" sz="2800" dirty="0">
              <a:effectLst/>
            </a:endParaRPr>
          </a:p>
          <a:p>
            <a:pPr marL="0" lvl="0" indent="0">
              <a:lnSpc>
                <a:spcPct val="115000"/>
              </a:lnSpc>
              <a:spcAft>
                <a:spcPts val="1000"/>
              </a:spcAft>
              <a:buSzPts val="1000"/>
              <a:buFont typeface="Symbol" panose="05050102010706020507" pitchFamily="18" charset="2"/>
              <a:buNone/>
              <a:tabLst>
                <a:tab pos="457200" algn="l"/>
              </a:tabLst>
            </a:pPr>
            <a:r>
              <a:rPr lang="en-GB" sz="180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This project will provide </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en-GB" sz="180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Delivery of a 6 week on-boarding ‘Prepare to Care’ programme to include mandatory training and simulated experience before deployment to strengthen retention (particularly for HCSW’s who are new into healthcare)</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en-GB" sz="180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Growth, recognition, and development of the non-registered workforce  </a:t>
            </a:r>
            <a:endParaRPr lang="en-GB"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en-GB"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E</a:t>
            </a:r>
            <a:r>
              <a:rPr lang="en-GB" sz="180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nable the development of a pipeline for career progression opportunities into Higher Clinical Apprenticeships; Registered Nursing Associate and Registered Nurse Degree Apprenticeship.  </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B4466058-BC04-414B-8CC6-B413554F65B9}" type="slidenum">
              <a:rPr lang="en-GB" smtClean="0"/>
              <a:t>10</a:t>
            </a:fld>
            <a:endParaRPr lang="en-GB"/>
          </a:p>
        </p:txBody>
      </p:sp>
    </p:spTree>
    <p:extLst>
      <p:ext uri="{BB962C8B-B14F-4D97-AF65-F5344CB8AC3E}">
        <p14:creationId xmlns:p14="http://schemas.microsoft.com/office/powerpoint/2010/main" val="791990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Functional Skills </a:t>
            </a:r>
          </a:p>
          <a:p>
            <a:endParaRPr lang="en-GB" dirty="0"/>
          </a:p>
          <a:p>
            <a:r>
              <a:rPr lang="en-GB" sz="1800" dirty="0">
                <a:solidFill>
                  <a:srgbClr val="1F497D"/>
                </a:solidFill>
                <a:effectLst/>
                <a:latin typeface="Calibri" panose="020F0502020204030204" pitchFamily="34" charset="0"/>
                <a:ea typeface="Calibri" panose="020F0502020204030204" pitchFamily="34" charset="0"/>
              </a:rPr>
              <a:t>I will add however that where applicants are required to undertake functional skills an initial assessment will be required prior to sign-up. Should the applicant not achieve the required level from the initial assessment they will be required to undertake the functional skills first outside of the apprenticeship. This is to mitigate non-achievers of the apprenticeship programme which may lead to the provider having the programme withdrawn from their offerings should their pass rate fall. </a:t>
            </a:r>
            <a:endParaRPr lang="en-GB" sz="1800" dirty="0">
              <a:effectLst/>
              <a:latin typeface="Calibri" panose="020F0502020204030204" pitchFamily="34" charset="0"/>
              <a:ea typeface="Calibri" panose="020F0502020204030204" pitchFamily="34" charset="0"/>
            </a:endParaRPr>
          </a:p>
          <a:p>
            <a:r>
              <a:rPr lang="en-GB" sz="1800" dirty="0">
                <a:solidFill>
                  <a:srgbClr val="1F497D"/>
                </a:solidFill>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r>
              <a:rPr lang="en-GB" sz="1800" dirty="0">
                <a:solidFill>
                  <a:srgbClr val="1F497D"/>
                </a:solidFill>
                <a:effectLst/>
                <a:latin typeface="Calibri" panose="020F0502020204030204" pitchFamily="34" charset="0"/>
                <a:ea typeface="Calibri" panose="020F0502020204030204" pitchFamily="34" charset="0"/>
              </a:rPr>
              <a:t>NHFT also support this by offering functional skills up-front prior to joining the apprenticeship programme. A further advantage to this is that the new apprentices only focuses on the apprenticeship standard going forward. </a:t>
            </a:r>
            <a:endParaRPr lang="en-GB" sz="1800" dirty="0">
              <a:effectLst/>
              <a:latin typeface="Calibri" panose="020F0502020204030204" pitchFamily="34" charset="0"/>
              <a:ea typeface="Calibri" panose="020F0502020204030204" pitchFamily="34" charset="0"/>
            </a:endParaRPr>
          </a:p>
          <a:p>
            <a:r>
              <a:rPr lang="en-GB" sz="1800" dirty="0">
                <a:solidFill>
                  <a:srgbClr val="1F497D"/>
                </a:solidFill>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r>
              <a:rPr lang="en-GB" sz="1800" dirty="0">
                <a:solidFill>
                  <a:srgbClr val="1F497D"/>
                </a:solidFill>
                <a:effectLst/>
                <a:latin typeface="Calibri" panose="020F0502020204030204" pitchFamily="34" charset="0"/>
                <a:ea typeface="Calibri" panose="020F0502020204030204" pitchFamily="34" charset="0"/>
              </a:rPr>
              <a:t>Level 2 apprenticeships – require level 1 functional skills with a further option to take level 2</a:t>
            </a:r>
            <a:endParaRPr lang="en-GB" sz="1800" dirty="0">
              <a:effectLst/>
              <a:latin typeface="Calibri" panose="020F0502020204030204" pitchFamily="34" charset="0"/>
              <a:ea typeface="Calibri" panose="020F0502020204030204" pitchFamily="34" charset="0"/>
            </a:endParaRPr>
          </a:p>
          <a:p>
            <a:r>
              <a:rPr lang="en-GB" sz="1800" dirty="0">
                <a:solidFill>
                  <a:srgbClr val="1F497D"/>
                </a:solidFill>
                <a:effectLst/>
                <a:latin typeface="Calibri" panose="020F0502020204030204" pitchFamily="34" charset="0"/>
                <a:ea typeface="Calibri" panose="020F0502020204030204" pitchFamily="34" charset="0"/>
              </a:rPr>
              <a:t>Level 3 and above apprenticeships – require level 2 functional skills </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B4466058-BC04-414B-8CC6-B413554F65B9}" type="slidenum">
              <a:rPr lang="en-GB" smtClean="0"/>
              <a:t>12</a:t>
            </a:fld>
            <a:endParaRPr lang="en-GB"/>
          </a:p>
        </p:txBody>
      </p:sp>
    </p:spTree>
    <p:extLst>
      <p:ext uri="{BB962C8B-B14F-4D97-AF65-F5344CB8AC3E}">
        <p14:creationId xmlns:p14="http://schemas.microsoft.com/office/powerpoint/2010/main" val="3668912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Internal use only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E861AE-109A-4B41-AA2B-468280A8174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0999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6DD27-20E1-4753-9215-8C83B408BF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21519B0-95A1-42CF-ADD2-9995381073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FE30B6B-C6AC-4347-9CAC-7E65C97CF8CB}"/>
              </a:ext>
            </a:extLst>
          </p:cNvPr>
          <p:cNvSpPr>
            <a:spLocks noGrp="1"/>
          </p:cNvSpPr>
          <p:nvPr>
            <p:ph type="dt" sz="half" idx="10"/>
          </p:nvPr>
        </p:nvSpPr>
        <p:spPr/>
        <p:txBody>
          <a:bodyPr/>
          <a:lstStyle/>
          <a:p>
            <a:fld id="{61C5B24F-0B01-48EB-9808-15738C660EE6}" type="datetimeFigureOut">
              <a:rPr lang="en-GB" smtClean="0"/>
              <a:t>04/02/2022</a:t>
            </a:fld>
            <a:endParaRPr lang="en-GB"/>
          </a:p>
        </p:txBody>
      </p:sp>
      <p:sp>
        <p:nvSpPr>
          <p:cNvPr id="5" name="Footer Placeholder 4">
            <a:extLst>
              <a:ext uri="{FF2B5EF4-FFF2-40B4-BE49-F238E27FC236}">
                <a16:creationId xmlns:a16="http://schemas.microsoft.com/office/drawing/2014/main" id="{BFA44F54-636D-4E70-8BE7-8277B6222D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8B2207-E8F9-4138-B770-220B9C50678A}"/>
              </a:ext>
            </a:extLst>
          </p:cNvPr>
          <p:cNvSpPr>
            <a:spLocks noGrp="1"/>
          </p:cNvSpPr>
          <p:nvPr>
            <p:ph type="sldNum" sz="quarter" idx="12"/>
          </p:nvPr>
        </p:nvSpPr>
        <p:spPr/>
        <p:txBody>
          <a:bodyPr/>
          <a:lstStyle/>
          <a:p>
            <a:fld id="{11DF5564-E1CD-4499-8E0D-647A978558D6}" type="slidenum">
              <a:rPr lang="en-GB" smtClean="0"/>
              <a:t>‹#›</a:t>
            </a:fld>
            <a:endParaRPr lang="en-GB"/>
          </a:p>
        </p:txBody>
      </p:sp>
    </p:spTree>
    <p:extLst>
      <p:ext uri="{BB962C8B-B14F-4D97-AF65-F5344CB8AC3E}">
        <p14:creationId xmlns:p14="http://schemas.microsoft.com/office/powerpoint/2010/main" val="2825715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5353C-A693-4678-8379-DDE94FC6BC3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6BCF888-FAFE-4F40-90B9-990AC9D45A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F658ED-7CFD-4B64-8EB6-F9194E881792}"/>
              </a:ext>
            </a:extLst>
          </p:cNvPr>
          <p:cNvSpPr>
            <a:spLocks noGrp="1"/>
          </p:cNvSpPr>
          <p:nvPr>
            <p:ph type="dt" sz="half" idx="10"/>
          </p:nvPr>
        </p:nvSpPr>
        <p:spPr/>
        <p:txBody>
          <a:bodyPr/>
          <a:lstStyle/>
          <a:p>
            <a:fld id="{61C5B24F-0B01-48EB-9808-15738C660EE6}" type="datetimeFigureOut">
              <a:rPr lang="en-GB" smtClean="0"/>
              <a:t>04/02/2022</a:t>
            </a:fld>
            <a:endParaRPr lang="en-GB"/>
          </a:p>
        </p:txBody>
      </p:sp>
      <p:sp>
        <p:nvSpPr>
          <p:cNvPr id="5" name="Footer Placeholder 4">
            <a:extLst>
              <a:ext uri="{FF2B5EF4-FFF2-40B4-BE49-F238E27FC236}">
                <a16:creationId xmlns:a16="http://schemas.microsoft.com/office/drawing/2014/main" id="{BBE70527-9C9F-461A-B702-947C24B484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3668D5-1159-4D35-B23D-88897F14ACF5}"/>
              </a:ext>
            </a:extLst>
          </p:cNvPr>
          <p:cNvSpPr>
            <a:spLocks noGrp="1"/>
          </p:cNvSpPr>
          <p:nvPr>
            <p:ph type="sldNum" sz="quarter" idx="12"/>
          </p:nvPr>
        </p:nvSpPr>
        <p:spPr/>
        <p:txBody>
          <a:bodyPr/>
          <a:lstStyle/>
          <a:p>
            <a:fld id="{11DF5564-E1CD-4499-8E0D-647A978558D6}" type="slidenum">
              <a:rPr lang="en-GB" smtClean="0"/>
              <a:t>‹#›</a:t>
            </a:fld>
            <a:endParaRPr lang="en-GB"/>
          </a:p>
        </p:txBody>
      </p:sp>
    </p:spTree>
    <p:extLst>
      <p:ext uri="{BB962C8B-B14F-4D97-AF65-F5344CB8AC3E}">
        <p14:creationId xmlns:p14="http://schemas.microsoft.com/office/powerpoint/2010/main" val="2973880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9CE064-493F-457A-A75B-A85B7EDBD82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7A830F8-F47E-4C0C-B13A-CEFB31DFCF1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B1A07DA-A006-4E22-A782-1584CF9536FA}"/>
              </a:ext>
            </a:extLst>
          </p:cNvPr>
          <p:cNvSpPr>
            <a:spLocks noGrp="1"/>
          </p:cNvSpPr>
          <p:nvPr>
            <p:ph type="dt" sz="half" idx="10"/>
          </p:nvPr>
        </p:nvSpPr>
        <p:spPr/>
        <p:txBody>
          <a:bodyPr/>
          <a:lstStyle/>
          <a:p>
            <a:fld id="{61C5B24F-0B01-48EB-9808-15738C660EE6}" type="datetimeFigureOut">
              <a:rPr lang="en-GB" smtClean="0"/>
              <a:t>04/02/2022</a:t>
            </a:fld>
            <a:endParaRPr lang="en-GB"/>
          </a:p>
        </p:txBody>
      </p:sp>
      <p:sp>
        <p:nvSpPr>
          <p:cNvPr id="5" name="Footer Placeholder 4">
            <a:extLst>
              <a:ext uri="{FF2B5EF4-FFF2-40B4-BE49-F238E27FC236}">
                <a16:creationId xmlns:a16="http://schemas.microsoft.com/office/drawing/2014/main" id="{1B034209-A577-4D08-A715-B269C4AC89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940831-60F4-4095-9D2B-A7D66FEB3C0E}"/>
              </a:ext>
            </a:extLst>
          </p:cNvPr>
          <p:cNvSpPr>
            <a:spLocks noGrp="1"/>
          </p:cNvSpPr>
          <p:nvPr>
            <p:ph type="sldNum" sz="quarter" idx="12"/>
          </p:nvPr>
        </p:nvSpPr>
        <p:spPr/>
        <p:txBody>
          <a:bodyPr/>
          <a:lstStyle/>
          <a:p>
            <a:fld id="{11DF5564-E1CD-4499-8E0D-647A978558D6}" type="slidenum">
              <a:rPr lang="en-GB" smtClean="0"/>
              <a:t>‹#›</a:t>
            </a:fld>
            <a:endParaRPr lang="en-GB"/>
          </a:p>
        </p:txBody>
      </p:sp>
    </p:spTree>
    <p:extLst>
      <p:ext uri="{BB962C8B-B14F-4D97-AF65-F5344CB8AC3E}">
        <p14:creationId xmlns:p14="http://schemas.microsoft.com/office/powerpoint/2010/main" val="93013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554181" y="1369474"/>
            <a:ext cx="5694219" cy="2387600"/>
          </a:xfrm>
        </p:spPr>
        <p:txBody>
          <a:bodyPr anchor="b"/>
          <a:lstStyle>
            <a:lvl1pPr algn="l">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54182" y="3775330"/>
            <a:ext cx="5694218"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a:ext>
            </a:extLst>
          </a:blip>
          <a:srcRect r="73837" b="80297"/>
          <a:stretch/>
        </p:blipFill>
        <p:spPr>
          <a:xfrm>
            <a:off x="0" y="0"/>
            <a:ext cx="3189767" cy="1351218"/>
          </a:xfrm>
          <a:prstGeom prst="rect">
            <a:avLst/>
          </a:prstGeom>
        </p:spPr>
      </p:pic>
    </p:spTree>
    <p:extLst>
      <p:ext uri="{BB962C8B-B14F-4D97-AF65-F5344CB8AC3E}">
        <p14:creationId xmlns:p14="http://schemas.microsoft.com/office/powerpoint/2010/main" val="17753579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a:t>CLICK TO EDIT MASTER TITLE STYLE</a:t>
            </a:r>
            <a:endParaRPr lang="en-GB" dirty="0"/>
          </a:p>
        </p:txBody>
      </p:sp>
      <p:sp>
        <p:nvSpPr>
          <p:cNvPr id="3" name="Slide Number Placeholder 2"/>
          <p:cNvSpPr>
            <a:spLocks noGrp="1"/>
          </p:cNvSpPr>
          <p:nvPr>
            <p:ph type="sldNum" sz="quarter" idx="10"/>
          </p:nvPr>
        </p:nvSpPr>
        <p:spPr/>
        <p:txBody>
          <a:bodyPr/>
          <a:lstStyle/>
          <a:p>
            <a:fld id="{6CC72DD5-14A2-49B9-A213-0F99922027F3}" type="slidenum">
              <a:rPr lang="en-GB" smtClean="0"/>
              <a:pPr/>
              <a:t>‹#›</a:t>
            </a:fld>
            <a:endParaRPr lang="en-GB" dirty="0"/>
          </a:p>
        </p:txBody>
      </p:sp>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45910" y="6739953"/>
            <a:ext cx="16859839" cy="343315"/>
          </a:xfrm>
          <a:prstGeom prst="rect">
            <a:avLst/>
          </a:prstGeom>
        </p:spPr>
      </p:pic>
      <p:pic>
        <p:nvPicPr>
          <p:cNvPr id="5" name="Picture 4" descr="M:\GGrpSh\Northamptonshire Health &amp; Care Partnership\Images and Styling\Graphics\Building Street Scene v211.png"/>
          <p:cNvPicPr/>
          <p:nvPr userDrawn="1"/>
        </p:nvPicPr>
        <p:blipFill rotWithShape="1">
          <a:blip r:embed="rId3" cstate="print">
            <a:extLst>
              <a:ext uri="{28A0092B-C50C-407E-A947-70E740481C1C}">
                <a14:useLocalDpi xmlns:a14="http://schemas.microsoft.com/office/drawing/2010/main" val="0"/>
              </a:ext>
            </a:extLst>
          </a:blip>
          <a:srcRect t="62565" b="3524"/>
          <a:stretch/>
        </p:blipFill>
        <p:spPr bwMode="auto">
          <a:xfrm>
            <a:off x="114629" y="5806519"/>
            <a:ext cx="6720000" cy="1056000"/>
          </a:xfrm>
          <a:prstGeom prst="rect">
            <a:avLst/>
          </a:prstGeom>
          <a:noFill/>
          <a:ln>
            <a:noFill/>
          </a:ln>
          <a:extLst>
            <a:ext uri="{53640926-AAD7-44D8-BBD7-CCE9431645EC}">
              <a14:shadowObscured xmlns:a14="http://schemas.microsoft.com/office/drawing/2010/main"/>
            </a:ext>
          </a:extLst>
        </p:spPr>
      </p:pic>
      <p:pic>
        <p:nvPicPr>
          <p:cNvPr id="6" name="Picture 5" descr="M:\GGrpSh\Northamptonshire Health &amp; Care Partnership\Images and Styling\Graphics\Trees.png"/>
          <p:cNvPicPr/>
          <p:nvPr userDrawn="1"/>
        </p:nvPicPr>
        <p:blipFill rotWithShape="1">
          <a:blip r:embed="rId4" cstate="print">
            <a:extLst>
              <a:ext uri="{28A0092B-C50C-407E-A947-70E740481C1C}">
                <a14:useLocalDpi xmlns:a14="http://schemas.microsoft.com/office/drawing/2010/main" val="0"/>
              </a:ext>
            </a:extLst>
          </a:blip>
          <a:srcRect t="18584" b="16814"/>
          <a:stretch/>
        </p:blipFill>
        <p:spPr bwMode="auto">
          <a:xfrm>
            <a:off x="9850912" y="5972148"/>
            <a:ext cx="1440000" cy="864000"/>
          </a:xfrm>
          <a:prstGeom prst="rect">
            <a:avLst/>
          </a:prstGeom>
          <a:noFill/>
          <a:ln>
            <a:noFill/>
          </a:ln>
          <a:extLst>
            <a:ext uri="{53640926-AAD7-44D8-BBD7-CCE9431645EC}">
              <a14:shadowObscured xmlns:a14="http://schemas.microsoft.com/office/drawing/2010/main"/>
            </a:ext>
          </a:extLst>
        </p:spPr>
      </p:pic>
      <p:sp>
        <p:nvSpPr>
          <p:cNvPr id="8" name="Content Placeholder 7">
            <a:extLst>
              <a:ext uri="{FF2B5EF4-FFF2-40B4-BE49-F238E27FC236}">
                <a16:creationId xmlns:a16="http://schemas.microsoft.com/office/drawing/2014/main" id="{ACCB8FE7-74C5-4CFB-A9F8-F6CD90F500DA}"/>
              </a:ext>
            </a:extLst>
          </p:cNvPr>
          <p:cNvSpPr>
            <a:spLocks noGrp="1"/>
          </p:cNvSpPr>
          <p:nvPr>
            <p:ph sz="quarter" idx="11"/>
          </p:nvPr>
        </p:nvSpPr>
        <p:spPr>
          <a:xfrm>
            <a:off x="353485" y="840318"/>
            <a:ext cx="11423649" cy="54377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03417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36F27-6F53-4029-BF80-2E02133547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A60E673-190C-4BC0-81F1-06CF7811BB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C251D4-8129-47BF-8BBE-E5A64C7A69BA}"/>
              </a:ext>
            </a:extLst>
          </p:cNvPr>
          <p:cNvSpPr>
            <a:spLocks noGrp="1"/>
          </p:cNvSpPr>
          <p:nvPr>
            <p:ph type="dt" sz="half" idx="10"/>
          </p:nvPr>
        </p:nvSpPr>
        <p:spPr/>
        <p:txBody>
          <a:bodyPr/>
          <a:lstStyle/>
          <a:p>
            <a:fld id="{61C5B24F-0B01-48EB-9808-15738C660EE6}" type="datetimeFigureOut">
              <a:rPr lang="en-GB" smtClean="0"/>
              <a:t>04/02/2022</a:t>
            </a:fld>
            <a:endParaRPr lang="en-GB"/>
          </a:p>
        </p:txBody>
      </p:sp>
      <p:sp>
        <p:nvSpPr>
          <p:cNvPr id="5" name="Footer Placeholder 4">
            <a:extLst>
              <a:ext uri="{FF2B5EF4-FFF2-40B4-BE49-F238E27FC236}">
                <a16:creationId xmlns:a16="http://schemas.microsoft.com/office/drawing/2014/main" id="{29E819A5-0898-4A65-B0C4-C65DEF14A0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A44CA7-B0C1-4E34-A6D5-0B781F61059B}"/>
              </a:ext>
            </a:extLst>
          </p:cNvPr>
          <p:cNvSpPr>
            <a:spLocks noGrp="1"/>
          </p:cNvSpPr>
          <p:nvPr>
            <p:ph type="sldNum" sz="quarter" idx="12"/>
          </p:nvPr>
        </p:nvSpPr>
        <p:spPr/>
        <p:txBody>
          <a:bodyPr/>
          <a:lstStyle/>
          <a:p>
            <a:fld id="{11DF5564-E1CD-4499-8E0D-647A978558D6}" type="slidenum">
              <a:rPr lang="en-GB" smtClean="0"/>
              <a:t>‹#›</a:t>
            </a:fld>
            <a:endParaRPr lang="en-GB"/>
          </a:p>
        </p:txBody>
      </p:sp>
    </p:spTree>
    <p:extLst>
      <p:ext uri="{BB962C8B-B14F-4D97-AF65-F5344CB8AC3E}">
        <p14:creationId xmlns:p14="http://schemas.microsoft.com/office/powerpoint/2010/main" val="2949580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3C317-0EBE-4E3F-843B-F5FCC56D84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151CC22-0722-4881-821D-E1EA17CEB6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C3444B-07AA-4F9C-8ADE-DBB2F892D776}"/>
              </a:ext>
            </a:extLst>
          </p:cNvPr>
          <p:cNvSpPr>
            <a:spLocks noGrp="1"/>
          </p:cNvSpPr>
          <p:nvPr>
            <p:ph type="dt" sz="half" idx="10"/>
          </p:nvPr>
        </p:nvSpPr>
        <p:spPr/>
        <p:txBody>
          <a:bodyPr/>
          <a:lstStyle/>
          <a:p>
            <a:fld id="{61C5B24F-0B01-48EB-9808-15738C660EE6}" type="datetimeFigureOut">
              <a:rPr lang="en-GB" smtClean="0"/>
              <a:t>04/02/2022</a:t>
            </a:fld>
            <a:endParaRPr lang="en-GB"/>
          </a:p>
        </p:txBody>
      </p:sp>
      <p:sp>
        <p:nvSpPr>
          <p:cNvPr id="5" name="Footer Placeholder 4">
            <a:extLst>
              <a:ext uri="{FF2B5EF4-FFF2-40B4-BE49-F238E27FC236}">
                <a16:creationId xmlns:a16="http://schemas.microsoft.com/office/drawing/2014/main" id="{3C9A89F3-2545-4980-AE0C-17178C6D93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79C28E-BE24-4DED-B205-2E43AB334A7E}"/>
              </a:ext>
            </a:extLst>
          </p:cNvPr>
          <p:cNvSpPr>
            <a:spLocks noGrp="1"/>
          </p:cNvSpPr>
          <p:nvPr>
            <p:ph type="sldNum" sz="quarter" idx="12"/>
          </p:nvPr>
        </p:nvSpPr>
        <p:spPr/>
        <p:txBody>
          <a:bodyPr/>
          <a:lstStyle/>
          <a:p>
            <a:fld id="{11DF5564-E1CD-4499-8E0D-647A978558D6}" type="slidenum">
              <a:rPr lang="en-GB" smtClean="0"/>
              <a:t>‹#›</a:t>
            </a:fld>
            <a:endParaRPr lang="en-GB"/>
          </a:p>
        </p:txBody>
      </p:sp>
    </p:spTree>
    <p:extLst>
      <p:ext uri="{BB962C8B-B14F-4D97-AF65-F5344CB8AC3E}">
        <p14:creationId xmlns:p14="http://schemas.microsoft.com/office/powerpoint/2010/main" val="1312547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C7425-A323-471A-8E30-12A19F33CB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9BDFA2A-CDD4-4267-8E52-D5AC975AF0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F0132C8-3A19-4E55-B73D-84EC4F8A1B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D5EECCD-D4E8-41CB-A8FB-EB88710A6781}"/>
              </a:ext>
            </a:extLst>
          </p:cNvPr>
          <p:cNvSpPr>
            <a:spLocks noGrp="1"/>
          </p:cNvSpPr>
          <p:nvPr>
            <p:ph type="dt" sz="half" idx="10"/>
          </p:nvPr>
        </p:nvSpPr>
        <p:spPr/>
        <p:txBody>
          <a:bodyPr/>
          <a:lstStyle/>
          <a:p>
            <a:fld id="{61C5B24F-0B01-48EB-9808-15738C660EE6}" type="datetimeFigureOut">
              <a:rPr lang="en-GB" smtClean="0"/>
              <a:t>04/02/2022</a:t>
            </a:fld>
            <a:endParaRPr lang="en-GB"/>
          </a:p>
        </p:txBody>
      </p:sp>
      <p:sp>
        <p:nvSpPr>
          <p:cNvPr id="6" name="Footer Placeholder 5">
            <a:extLst>
              <a:ext uri="{FF2B5EF4-FFF2-40B4-BE49-F238E27FC236}">
                <a16:creationId xmlns:a16="http://schemas.microsoft.com/office/drawing/2014/main" id="{4E9515B4-0BCA-4BD3-91B3-56DECBEDBD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4D8B73-B008-4B22-A9AB-B2E65FF38123}"/>
              </a:ext>
            </a:extLst>
          </p:cNvPr>
          <p:cNvSpPr>
            <a:spLocks noGrp="1"/>
          </p:cNvSpPr>
          <p:nvPr>
            <p:ph type="sldNum" sz="quarter" idx="12"/>
          </p:nvPr>
        </p:nvSpPr>
        <p:spPr/>
        <p:txBody>
          <a:bodyPr/>
          <a:lstStyle/>
          <a:p>
            <a:fld id="{11DF5564-E1CD-4499-8E0D-647A978558D6}" type="slidenum">
              <a:rPr lang="en-GB" smtClean="0"/>
              <a:t>‹#›</a:t>
            </a:fld>
            <a:endParaRPr lang="en-GB"/>
          </a:p>
        </p:txBody>
      </p:sp>
    </p:spTree>
    <p:extLst>
      <p:ext uri="{BB962C8B-B14F-4D97-AF65-F5344CB8AC3E}">
        <p14:creationId xmlns:p14="http://schemas.microsoft.com/office/powerpoint/2010/main" val="4255424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36A44-36AB-434B-9AAE-3E194EFAD45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43E2AA5-A3A8-420F-9AD6-876723B1CC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4C2890-3F39-4EAB-A7D9-110E1B1F59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961B528-614B-41C0-A638-9C022B8E89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5C8040-07CC-4E67-8134-54C0BCF762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5EDD54A-A88C-4596-A3D3-F0D5C801BB7F}"/>
              </a:ext>
            </a:extLst>
          </p:cNvPr>
          <p:cNvSpPr>
            <a:spLocks noGrp="1"/>
          </p:cNvSpPr>
          <p:nvPr>
            <p:ph type="dt" sz="half" idx="10"/>
          </p:nvPr>
        </p:nvSpPr>
        <p:spPr/>
        <p:txBody>
          <a:bodyPr/>
          <a:lstStyle/>
          <a:p>
            <a:fld id="{61C5B24F-0B01-48EB-9808-15738C660EE6}" type="datetimeFigureOut">
              <a:rPr lang="en-GB" smtClean="0"/>
              <a:t>04/02/2022</a:t>
            </a:fld>
            <a:endParaRPr lang="en-GB"/>
          </a:p>
        </p:txBody>
      </p:sp>
      <p:sp>
        <p:nvSpPr>
          <p:cNvPr id="8" name="Footer Placeholder 7">
            <a:extLst>
              <a:ext uri="{FF2B5EF4-FFF2-40B4-BE49-F238E27FC236}">
                <a16:creationId xmlns:a16="http://schemas.microsoft.com/office/drawing/2014/main" id="{4940FA89-7570-47F2-AA23-0458FBD2A9F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8F18986-8161-41B2-A695-F04A94634FA1}"/>
              </a:ext>
            </a:extLst>
          </p:cNvPr>
          <p:cNvSpPr>
            <a:spLocks noGrp="1"/>
          </p:cNvSpPr>
          <p:nvPr>
            <p:ph type="sldNum" sz="quarter" idx="12"/>
          </p:nvPr>
        </p:nvSpPr>
        <p:spPr/>
        <p:txBody>
          <a:bodyPr/>
          <a:lstStyle/>
          <a:p>
            <a:fld id="{11DF5564-E1CD-4499-8E0D-647A978558D6}" type="slidenum">
              <a:rPr lang="en-GB" smtClean="0"/>
              <a:t>‹#›</a:t>
            </a:fld>
            <a:endParaRPr lang="en-GB"/>
          </a:p>
        </p:txBody>
      </p:sp>
    </p:spTree>
    <p:extLst>
      <p:ext uri="{BB962C8B-B14F-4D97-AF65-F5344CB8AC3E}">
        <p14:creationId xmlns:p14="http://schemas.microsoft.com/office/powerpoint/2010/main" val="3250343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40D4A-CEAA-41BA-A816-E9C5A869CF7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6E5C6FE-4463-48A8-99A8-9D5D2E17708E}"/>
              </a:ext>
            </a:extLst>
          </p:cNvPr>
          <p:cNvSpPr>
            <a:spLocks noGrp="1"/>
          </p:cNvSpPr>
          <p:nvPr>
            <p:ph type="dt" sz="half" idx="10"/>
          </p:nvPr>
        </p:nvSpPr>
        <p:spPr/>
        <p:txBody>
          <a:bodyPr/>
          <a:lstStyle/>
          <a:p>
            <a:fld id="{61C5B24F-0B01-48EB-9808-15738C660EE6}" type="datetimeFigureOut">
              <a:rPr lang="en-GB" smtClean="0"/>
              <a:t>04/02/2022</a:t>
            </a:fld>
            <a:endParaRPr lang="en-GB"/>
          </a:p>
        </p:txBody>
      </p:sp>
      <p:sp>
        <p:nvSpPr>
          <p:cNvPr id="4" name="Footer Placeholder 3">
            <a:extLst>
              <a:ext uri="{FF2B5EF4-FFF2-40B4-BE49-F238E27FC236}">
                <a16:creationId xmlns:a16="http://schemas.microsoft.com/office/drawing/2014/main" id="{AEAD98D7-F139-4F7D-93B4-BAC4ABC1731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5A67E6C-0984-481F-8E8C-73CC4FB6ECEA}"/>
              </a:ext>
            </a:extLst>
          </p:cNvPr>
          <p:cNvSpPr>
            <a:spLocks noGrp="1"/>
          </p:cNvSpPr>
          <p:nvPr>
            <p:ph type="sldNum" sz="quarter" idx="12"/>
          </p:nvPr>
        </p:nvSpPr>
        <p:spPr/>
        <p:txBody>
          <a:bodyPr/>
          <a:lstStyle/>
          <a:p>
            <a:fld id="{11DF5564-E1CD-4499-8E0D-647A978558D6}" type="slidenum">
              <a:rPr lang="en-GB" smtClean="0"/>
              <a:t>‹#›</a:t>
            </a:fld>
            <a:endParaRPr lang="en-GB"/>
          </a:p>
        </p:txBody>
      </p:sp>
    </p:spTree>
    <p:extLst>
      <p:ext uri="{BB962C8B-B14F-4D97-AF65-F5344CB8AC3E}">
        <p14:creationId xmlns:p14="http://schemas.microsoft.com/office/powerpoint/2010/main" val="1894978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0AF1D7-6527-4DBF-940D-C1B4DF82A32C}"/>
              </a:ext>
            </a:extLst>
          </p:cNvPr>
          <p:cNvSpPr>
            <a:spLocks noGrp="1"/>
          </p:cNvSpPr>
          <p:nvPr>
            <p:ph type="dt" sz="half" idx="10"/>
          </p:nvPr>
        </p:nvSpPr>
        <p:spPr/>
        <p:txBody>
          <a:bodyPr/>
          <a:lstStyle/>
          <a:p>
            <a:fld id="{61C5B24F-0B01-48EB-9808-15738C660EE6}" type="datetimeFigureOut">
              <a:rPr lang="en-GB" smtClean="0"/>
              <a:t>04/02/2022</a:t>
            </a:fld>
            <a:endParaRPr lang="en-GB"/>
          </a:p>
        </p:txBody>
      </p:sp>
      <p:sp>
        <p:nvSpPr>
          <p:cNvPr id="3" name="Footer Placeholder 2">
            <a:extLst>
              <a:ext uri="{FF2B5EF4-FFF2-40B4-BE49-F238E27FC236}">
                <a16:creationId xmlns:a16="http://schemas.microsoft.com/office/drawing/2014/main" id="{5E9F98FF-4993-4FBD-8915-A322CE96ABC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8730312-0727-4659-829E-248910D9300D}"/>
              </a:ext>
            </a:extLst>
          </p:cNvPr>
          <p:cNvSpPr>
            <a:spLocks noGrp="1"/>
          </p:cNvSpPr>
          <p:nvPr>
            <p:ph type="sldNum" sz="quarter" idx="12"/>
          </p:nvPr>
        </p:nvSpPr>
        <p:spPr/>
        <p:txBody>
          <a:bodyPr/>
          <a:lstStyle/>
          <a:p>
            <a:fld id="{11DF5564-E1CD-4499-8E0D-647A978558D6}" type="slidenum">
              <a:rPr lang="en-GB" smtClean="0"/>
              <a:t>‹#›</a:t>
            </a:fld>
            <a:endParaRPr lang="en-GB"/>
          </a:p>
        </p:txBody>
      </p:sp>
    </p:spTree>
    <p:extLst>
      <p:ext uri="{BB962C8B-B14F-4D97-AF65-F5344CB8AC3E}">
        <p14:creationId xmlns:p14="http://schemas.microsoft.com/office/powerpoint/2010/main" val="3027112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CF72A-A0B9-4DCD-A254-421745127E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685AF10-15C1-46AF-9289-4DCB05C11B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A03F790-B4D4-4E3A-AFE4-A1179AA22A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46DCBD-FA60-48E0-AF49-3B6C8C234E9F}"/>
              </a:ext>
            </a:extLst>
          </p:cNvPr>
          <p:cNvSpPr>
            <a:spLocks noGrp="1"/>
          </p:cNvSpPr>
          <p:nvPr>
            <p:ph type="dt" sz="half" idx="10"/>
          </p:nvPr>
        </p:nvSpPr>
        <p:spPr/>
        <p:txBody>
          <a:bodyPr/>
          <a:lstStyle/>
          <a:p>
            <a:fld id="{61C5B24F-0B01-48EB-9808-15738C660EE6}" type="datetimeFigureOut">
              <a:rPr lang="en-GB" smtClean="0"/>
              <a:t>04/02/2022</a:t>
            </a:fld>
            <a:endParaRPr lang="en-GB"/>
          </a:p>
        </p:txBody>
      </p:sp>
      <p:sp>
        <p:nvSpPr>
          <p:cNvPr id="6" name="Footer Placeholder 5">
            <a:extLst>
              <a:ext uri="{FF2B5EF4-FFF2-40B4-BE49-F238E27FC236}">
                <a16:creationId xmlns:a16="http://schemas.microsoft.com/office/drawing/2014/main" id="{F3446C5E-E205-41A7-B1C4-F2FDFDB1F68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D57F1A5-A142-40EE-8E6E-F174C9486EA1}"/>
              </a:ext>
            </a:extLst>
          </p:cNvPr>
          <p:cNvSpPr>
            <a:spLocks noGrp="1"/>
          </p:cNvSpPr>
          <p:nvPr>
            <p:ph type="sldNum" sz="quarter" idx="12"/>
          </p:nvPr>
        </p:nvSpPr>
        <p:spPr/>
        <p:txBody>
          <a:bodyPr/>
          <a:lstStyle/>
          <a:p>
            <a:fld id="{11DF5564-E1CD-4499-8E0D-647A978558D6}" type="slidenum">
              <a:rPr lang="en-GB" smtClean="0"/>
              <a:t>‹#›</a:t>
            </a:fld>
            <a:endParaRPr lang="en-GB"/>
          </a:p>
        </p:txBody>
      </p:sp>
    </p:spTree>
    <p:extLst>
      <p:ext uri="{BB962C8B-B14F-4D97-AF65-F5344CB8AC3E}">
        <p14:creationId xmlns:p14="http://schemas.microsoft.com/office/powerpoint/2010/main" val="2186561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30799-75D0-47BE-956E-3229C54F8C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0F1E346-E5D6-4680-8457-3952B4E97A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536493B-EFE9-4545-A08B-C3428ACBEA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E76831-5199-49CF-9553-60C35E7D9512}"/>
              </a:ext>
            </a:extLst>
          </p:cNvPr>
          <p:cNvSpPr>
            <a:spLocks noGrp="1"/>
          </p:cNvSpPr>
          <p:nvPr>
            <p:ph type="dt" sz="half" idx="10"/>
          </p:nvPr>
        </p:nvSpPr>
        <p:spPr/>
        <p:txBody>
          <a:bodyPr/>
          <a:lstStyle/>
          <a:p>
            <a:fld id="{61C5B24F-0B01-48EB-9808-15738C660EE6}" type="datetimeFigureOut">
              <a:rPr lang="en-GB" smtClean="0"/>
              <a:t>04/02/2022</a:t>
            </a:fld>
            <a:endParaRPr lang="en-GB"/>
          </a:p>
        </p:txBody>
      </p:sp>
      <p:sp>
        <p:nvSpPr>
          <p:cNvPr id="6" name="Footer Placeholder 5">
            <a:extLst>
              <a:ext uri="{FF2B5EF4-FFF2-40B4-BE49-F238E27FC236}">
                <a16:creationId xmlns:a16="http://schemas.microsoft.com/office/drawing/2014/main" id="{59A2F0B5-5F72-4FF5-B580-4FA8E94E0AF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AE1B86C-3737-49C1-A9EC-F213A1631B54}"/>
              </a:ext>
            </a:extLst>
          </p:cNvPr>
          <p:cNvSpPr>
            <a:spLocks noGrp="1"/>
          </p:cNvSpPr>
          <p:nvPr>
            <p:ph type="sldNum" sz="quarter" idx="12"/>
          </p:nvPr>
        </p:nvSpPr>
        <p:spPr/>
        <p:txBody>
          <a:bodyPr/>
          <a:lstStyle/>
          <a:p>
            <a:fld id="{11DF5564-E1CD-4499-8E0D-647A978558D6}" type="slidenum">
              <a:rPr lang="en-GB" smtClean="0"/>
              <a:t>‹#›</a:t>
            </a:fld>
            <a:endParaRPr lang="en-GB"/>
          </a:p>
        </p:txBody>
      </p:sp>
    </p:spTree>
    <p:extLst>
      <p:ext uri="{BB962C8B-B14F-4D97-AF65-F5344CB8AC3E}">
        <p14:creationId xmlns:p14="http://schemas.microsoft.com/office/powerpoint/2010/main" val="1571523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EBDFED-67BA-40A4-9B99-26D60674E2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672DB03-0796-45A4-A3ED-34093E166A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0861EC-544B-492C-9D0A-88B1EC82CE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C5B24F-0B01-48EB-9808-15738C660EE6}" type="datetimeFigureOut">
              <a:rPr lang="en-GB" smtClean="0"/>
              <a:t>04/02/2022</a:t>
            </a:fld>
            <a:endParaRPr lang="en-GB"/>
          </a:p>
        </p:txBody>
      </p:sp>
      <p:sp>
        <p:nvSpPr>
          <p:cNvPr id="5" name="Footer Placeholder 4">
            <a:extLst>
              <a:ext uri="{FF2B5EF4-FFF2-40B4-BE49-F238E27FC236}">
                <a16:creationId xmlns:a16="http://schemas.microsoft.com/office/drawing/2014/main" id="{7255D9A0-99AA-4C95-A728-0AA1206470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653199F-420A-4286-92EF-7411688568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DF5564-E1CD-4499-8E0D-647A978558D6}" type="slidenum">
              <a:rPr lang="en-GB" smtClean="0"/>
              <a:t>‹#›</a:t>
            </a:fld>
            <a:endParaRPr lang="en-GB"/>
          </a:p>
        </p:txBody>
      </p:sp>
    </p:spTree>
    <p:extLst>
      <p:ext uri="{BB962C8B-B14F-4D97-AF65-F5344CB8AC3E}">
        <p14:creationId xmlns:p14="http://schemas.microsoft.com/office/powerpoint/2010/main" val="316985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347" y="1369474"/>
            <a:ext cx="6376737" cy="2387600"/>
          </a:xfrm>
        </p:spPr>
        <p:txBody>
          <a:bodyPr/>
          <a:lstStyle/>
          <a:p>
            <a:r>
              <a:rPr lang="en-US" dirty="0"/>
              <a:t>HCSW New to Care</a:t>
            </a:r>
          </a:p>
        </p:txBody>
      </p:sp>
      <p:sp>
        <p:nvSpPr>
          <p:cNvPr id="3" name="Subtitle 2"/>
          <p:cNvSpPr>
            <a:spLocks noGrp="1"/>
          </p:cNvSpPr>
          <p:nvPr>
            <p:ph type="subTitle" idx="1"/>
          </p:nvPr>
        </p:nvSpPr>
        <p:spPr/>
        <p:txBody>
          <a:bodyPr>
            <a:normAutofit fontScale="85000" lnSpcReduction="20000"/>
          </a:bodyPr>
          <a:lstStyle/>
          <a:p>
            <a:r>
              <a:rPr lang="en-US" dirty="0"/>
              <a:t>Alison Bardsley</a:t>
            </a:r>
          </a:p>
          <a:p>
            <a:r>
              <a:rPr lang="en-US" dirty="0"/>
              <a:t>Assistant Director for Pre and Post Registration Training </a:t>
            </a:r>
          </a:p>
          <a:p>
            <a:endParaRPr lang="en-US" dirty="0"/>
          </a:p>
          <a:p>
            <a:r>
              <a:rPr lang="en-US" dirty="0"/>
              <a:t>Alison.Bardsley@nhft.nhs.uk</a:t>
            </a:r>
          </a:p>
        </p:txBody>
      </p:sp>
    </p:spTree>
    <p:extLst>
      <p:ext uri="{BB962C8B-B14F-4D97-AF65-F5344CB8AC3E}">
        <p14:creationId xmlns:p14="http://schemas.microsoft.com/office/powerpoint/2010/main" val="596361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65125"/>
            <a:ext cx="10515600" cy="1325563"/>
          </a:xfrm>
        </p:spPr>
        <p:txBody>
          <a:bodyPr/>
          <a:lstStyle/>
          <a:p>
            <a:r>
              <a:rPr lang="en-US" dirty="0"/>
              <a:t>Direct Hire</a:t>
            </a:r>
            <a:br>
              <a:rPr lang="en-US" dirty="0"/>
            </a:br>
            <a:r>
              <a:rPr lang="en-US" dirty="0"/>
              <a:t>New to Care cohort recruitment plan</a:t>
            </a:r>
          </a:p>
        </p:txBody>
      </p:sp>
      <p:pic>
        <p:nvPicPr>
          <p:cNvPr id="5" name="Picture 4" descr="Graphical user interface&#10;&#10;Description automatically generated with low confidence">
            <a:extLst>
              <a:ext uri="{FF2B5EF4-FFF2-40B4-BE49-F238E27FC236}">
                <a16:creationId xmlns:a16="http://schemas.microsoft.com/office/drawing/2014/main" id="{B2F48B1B-A0B0-486E-804E-E2DC7D162B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3370" y="234751"/>
            <a:ext cx="2825915" cy="892571"/>
          </a:xfrm>
          <a:prstGeom prst="rect">
            <a:avLst/>
          </a:prstGeom>
        </p:spPr>
      </p:pic>
      <p:sp>
        <p:nvSpPr>
          <p:cNvPr id="6" name="Rectangle 5">
            <a:extLst>
              <a:ext uri="{FF2B5EF4-FFF2-40B4-BE49-F238E27FC236}">
                <a16:creationId xmlns:a16="http://schemas.microsoft.com/office/drawing/2014/main" id="{EDB6562F-0B40-4E87-8753-9214FBBCCE8C}"/>
              </a:ext>
            </a:extLst>
          </p:cNvPr>
          <p:cNvSpPr/>
          <p:nvPr/>
        </p:nvSpPr>
        <p:spPr>
          <a:xfrm>
            <a:off x="200501" y="2291716"/>
            <a:ext cx="1557338" cy="38719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First 6 weeks of employment contract sits within the corporate Nursing Directorate</a:t>
            </a:r>
          </a:p>
        </p:txBody>
      </p:sp>
      <p:sp>
        <p:nvSpPr>
          <p:cNvPr id="8" name="Rectangle 7">
            <a:extLst>
              <a:ext uri="{FF2B5EF4-FFF2-40B4-BE49-F238E27FC236}">
                <a16:creationId xmlns:a16="http://schemas.microsoft.com/office/drawing/2014/main" id="{E14FA0FA-BBBE-4ADD-9E4D-ADCC9D048033}"/>
              </a:ext>
            </a:extLst>
          </p:cNvPr>
          <p:cNvSpPr/>
          <p:nvPr/>
        </p:nvSpPr>
        <p:spPr>
          <a:xfrm>
            <a:off x="2120265" y="2314576"/>
            <a:ext cx="1557338" cy="38719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Weeks 1-2 </a:t>
            </a:r>
          </a:p>
          <a:p>
            <a:pPr algn="ctr"/>
            <a:endParaRPr lang="en-GB" dirty="0"/>
          </a:p>
          <a:p>
            <a:pPr algn="ctr"/>
            <a:r>
              <a:rPr lang="en-GB" dirty="0"/>
              <a:t>Care Certificate and Prepare to Care</a:t>
            </a:r>
          </a:p>
        </p:txBody>
      </p:sp>
      <p:sp>
        <p:nvSpPr>
          <p:cNvPr id="9" name="Rectangle 8">
            <a:extLst>
              <a:ext uri="{FF2B5EF4-FFF2-40B4-BE49-F238E27FC236}">
                <a16:creationId xmlns:a16="http://schemas.microsoft.com/office/drawing/2014/main" id="{C6488B7F-7DFC-45A2-B88B-BD5FE155996A}"/>
              </a:ext>
            </a:extLst>
          </p:cNvPr>
          <p:cNvSpPr/>
          <p:nvPr/>
        </p:nvSpPr>
        <p:spPr>
          <a:xfrm>
            <a:off x="3954779" y="2314576"/>
            <a:ext cx="1557338" cy="38490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Weeks 3-4 </a:t>
            </a:r>
          </a:p>
          <a:p>
            <a:pPr algn="ctr"/>
            <a:endParaRPr lang="en-GB" dirty="0"/>
          </a:p>
          <a:p>
            <a:pPr algn="ctr"/>
            <a:r>
              <a:rPr lang="en-GB" dirty="0"/>
              <a:t>Simulated Clinical Learning and Clinical Mandatory Training </a:t>
            </a:r>
          </a:p>
        </p:txBody>
      </p:sp>
      <p:sp>
        <p:nvSpPr>
          <p:cNvPr id="10" name="Rectangle 9">
            <a:extLst>
              <a:ext uri="{FF2B5EF4-FFF2-40B4-BE49-F238E27FC236}">
                <a16:creationId xmlns:a16="http://schemas.microsoft.com/office/drawing/2014/main" id="{36AB519B-32C1-42EC-A057-1F52AE7C85C3}"/>
              </a:ext>
            </a:extLst>
          </p:cNvPr>
          <p:cNvSpPr/>
          <p:nvPr/>
        </p:nvSpPr>
        <p:spPr>
          <a:xfrm>
            <a:off x="5856925" y="2358867"/>
            <a:ext cx="1645920" cy="3813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Weeks 5-6</a:t>
            </a:r>
          </a:p>
          <a:p>
            <a:pPr algn="ctr"/>
            <a:endParaRPr lang="en-GB" dirty="0"/>
          </a:p>
          <a:p>
            <a:pPr algn="ctr"/>
            <a:endParaRPr lang="en-GB" dirty="0"/>
          </a:p>
          <a:p>
            <a:pPr algn="ctr"/>
            <a:r>
              <a:rPr lang="en-GB" dirty="0"/>
              <a:t>Deployment and supernumerary induction into clinical team</a:t>
            </a:r>
          </a:p>
        </p:txBody>
      </p:sp>
      <p:sp>
        <p:nvSpPr>
          <p:cNvPr id="11" name="Rectangle 10">
            <a:extLst>
              <a:ext uri="{FF2B5EF4-FFF2-40B4-BE49-F238E27FC236}">
                <a16:creationId xmlns:a16="http://schemas.microsoft.com/office/drawing/2014/main" id="{0C2C67D2-986B-454B-8F5E-2668A209FB05}"/>
              </a:ext>
            </a:extLst>
          </p:cNvPr>
          <p:cNvSpPr/>
          <p:nvPr/>
        </p:nvSpPr>
        <p:spPr>
          <a:xfrm>
            <a:off x="7869562" y="2358867"/>
            <a:ext cx="1681167" cy="38719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Week 7</a:t>
            </a:r>
          </a:p>
          <a:p>
            <a:pPr algn="ctr"/>
            <a:endParaRPr lang="en-GB" dirty="0"/>
          </a:p>
          <a:p>
            <a:pPr algn="ctr"/>
            <a:r>
              <a:rPr lang="en-GB" dirty="0"/>
              <a:t>Substantive into their new team and service Line budget </a:t>
            </a:r>
          </a:p>
          <a:p>
            <a:pPr algn="ctr"/>
            <a:endParaRPr lang="en-GB" dirty="0"/>
          </a:p>
          <a:p>
            <a:pPr algn="ctr"/>
            <a:r>
              <a:rPr lang="en-GB" dirty="0"/>
              <a:t>Continued support provided by practice education team</a:t>
            </a:r>
          </a:p>
        </p:txBody>
      </p:sp>
      <p:sp>
        <p:nvSpPr>
          <p:cNvPr id="12" name="Rectangle 11">
            <a:extLst>
              <a:ext uri="{FF2B5EF4-FFF2-40B4-BE49-F238E27FC236}">
                <a16:creationId xmlns:a16="http://schemas.microsoft.com/office/drawing/2014/main" id="{6642ED8D-3D41-4841-AAF2-E59FD7A61E2A}"/>
              </a:ext>
            </a:extLst>
          </p:cNvPr>
          <p:cNvSpPr/>
          <p:nvPr/>
        </p:nvSpPr>
        <p:spPr>
          <a:xfrm>
            <a:off x="9917446" y="2358867"/>
            <a:ext cx="1883755" cy="38719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End of 12 weeks</a:t>
            </a:r>
          </a:p>
          <a:p>
            <a:pPr algn="ctr"/>
            <a:endParaRPr lang="en-GB" dirty="0"/>
          </a:p>
          <a:p>
            <a:pPr algn="ctr"/>
            <a:r>
              <a:rPr lang="en-GB" dirty="0"/>
              <a:t>Care Certificate sign off </a:t>
            </a:r>
          </a:p>
          <a:p>
            <a:pPr algn="ctr"/>
            <a:r>
              <a:rPr lang="en-GB" dirty="0"/>
              <a:t>Continued Preceptorship provided for 6mths</a:t>
            </a:r>
          </a:p>
          <a:p>
            <a:pPr algn="ctr"/>
            <a:r>
              <a:rPr lang="en-GB" dirty="0"/>
              <a:t>Probationary period sign off </a:t>
            </a:r>
          </a:p>
        </p:txBody>
      </p:sp>
    </p:spTree>
    <p:extLst>
      <p:ext uri="{BB962C8B-B14F-4D97-AF65-F5344CB8AC3E}">
        <p14:creationId xmlns:p14="http://schemas.microsoft.com/office/powerpoint/2010/main" val="1109789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2A3A24-64A5-41EA-A019-A4E009C85BD2}"/>
              </a:ext>
            </a:extLst>
          </p:cNvPr>
          <p:cNvSpPr>
            <a:spLocks noGrp="1"/>
          </p:cNvSpPr>
          <p:nvPr>
            <p:ph type="title"/>
          </p:nvPr>
        </p:nvSpPr>
        <p:spPr>
          <a:xfrm>
            <a:off x="643467" y="321734"/>
            <a:ext cx="10905066" cy="1135737"/>
          </a:xfrm>
        </p:spPr>
        <p:txBody>
          <a:bodyPr>
            <a:normAutofit/>
          </a:bodyPr>
          <a:lstStyle/>
          <a:p>
            <a:r>
              <a:rPr lang="en-US" sz="3600"/>
              <a:t>Direct Hire</a:t>
            </a:r>
            <a:br>
              <a:rPr lang="en-US" sz="3600"/>
            </a:br>
            <a:r>
              <a:rPr lang="en-US" sz="3600"/>
              <a:t>New to Care cohort recruitment plan</a:t>
            </a:r>
            <a:endParaRPr lang="en-GB" sz="3600"/>
          </a:p>
        </p:txBody>
      </p:sp>
      <p:sp>
        <p:nvSpPr>
          <p:cNvPr id="3" name="Content Placeholder 2">
            <a:extLst>
              <a:ext uri="{FF2B5EF4-FFF2-40B4-BE49-F238E27FC236}">
                <a16:creationId xmlns:a16="http://schemas.microsoft.com/office/drawing/2014/main" id="{F3832DB5-ECD1-4F63-8D7F-E3172031BBA7}"/>
              </a:ext>
            </a:extLst>
          </p:cNvPr>
          <p:cNvSpPr>
            <a:spLocks noGrp="1"/>
          </p:cNvSpPr>
          <p:nvPr>
            <p:ph idx="1"/>
          </p:nvPr>
        </p:nvSpPr>
        <p:spPr>
          <a:xfrm>
            <a:off x="643468" y="1782981"/>
            <a:ext cx="9072031" cy="4393982"/>
          </a:xfrm>
        </p:spPr>
        <p:txBody>
          <a:bodyPr>
            <a:normAutofit/>
          </a:bodyPr>
          <a:lstStyle/>
          <a:p>
            <a:pPr marL="0" indent="0" rtl="0" eaLnBrk="1" latinLnBrk="0" hangingPunct="1">
              <a:spcBef>
                <a:spcPts val="0"/>
              </a:spcBef>
              <a:spcAft>
                <a:spcPts val="1000"/>
              </a:spcAft>
              <a:buNone/>
              <a:tabLst>
                <a:tab pos="457200" algn="l"/>
              </a:tabLst>
            </a:pPr>
            <a:r>
              <a:rPr lang="en-GB" sz="1800" dirty="0">
                <a:latin typeface="Calibri" panose="020F0502020204030204" pitchFamily="34" charset="0"/>
                <a:ea typeface="Cambria" panose="02040503050406030204" pitchFamily="18" charset="0"/>
                <a:cs typeface="Calibri" panose="020F0502020204030204" pitchFamily="34" charset="0"/>
              </a:rPr>
              <a:t>NHFT</a:t>
            </a:r>
            <a:r>
              <a:rPr lang="en-GB" sz="1800" kern="1200" dirty="0">
                <a:effectLst/>
                <a:latin typeface="Calibri" panose="020F0502020204030204" pitchFamily="34" charset="0"/>
                <a:ea typeface="Cambria" panose="02040503050406030204" pitchFamily="18" charset="0"/>
                <a:cs typeface="Calibri" panose="020F0502020204030204" pitchFamily="34" charset="0"/>
              </a:rPr>
              <a:t> already have Short-term targeted HCSW recruitment via the introduction of a rolling cohort approach into outstanding posts across NHFT operational services.  over a 12-month period.</a:t>
            </a:r>
          </a:p>
          <a:p>
            <a:pPr marL="0" lvl="0" indent="0">
              <a:spcAft>
                <a:spcPts val="1000"/>
              </a:spcAft>
              <a:buSzPts val="1000"/>
              <a:buFont typeface="Symbol" panose="05050102010706020507" pitchFamily="18" charset="2"/>
              <a:buNone/>
              <a:tabLst>
                <a:tab pos="457200" algn="l"/>
              </a:tabLst>
            </a:pPr>
            <a:r>
              <a:rPr lang="en-GB" sz="1800" dirty="0">
                <a:effectLst/>
                <a:latin typeface="Calibri" panose="020F0502020204030204" pitchFamily="34" charset="0"/>
                <a:ea typeface="Cambria" panose="02040503050406030204" pitchFamily="18" charset="0"/>
                <a:cs typeface="Calibri" panose="020F0502020204030204" pitchFamily="34" charset="0"/>
              </a:rPr>
              <a:t>This project will provide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1000"/>
              </a:spcAft>
              <a:buSzPts val="1000"/>
              <a:buFont typeface="Symbol" panose="05050102010706020507" pitchFamily="18" charset="2"/>
              <a:buChar char=""/>
              <a:tabLst>
                <a:tab pos="457200" algn="l"/>
              </a:tabLst>
            </a:pPr>
            <a:r>
              <a:rPr lang="en-GB" sz="1800" dirty="0">
                <a:effectLst/>
                <a:latin typeface="Calibri" panose="020F0502020204030204" pitchFamily="34" charset="0"/>
                <a:ea typeface="Cambria" panose="02040503050406030204" pitchFamily="18" charset="0"/>
                <a:cs typeface="Calibri" panose="020F0502020204030204" pitchFamily="34" charset="0"/>
              </a:rPr>
              <a:t>Delivery of a 6 week on-boarding ‘Prepare to Care’ programme to include mandatory training and simulated experience before deployment to strengthen retention (particularly for HCSW’s who are new into healthcare)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1000"/>
              </a:spcAft>
              <a:buSzPts val="1000"/>
              <a:buFont typeface="Symbol" panose="05050102010706020507" pitchFamily="18" charset="2"/>
              <a:buChar char=""/>
              <a:tabLst>
                <a:tab pos="457200" algn="l"/>
              </a:tabLst>
            </a:pPr>
            <a:r>
              <a:rPr lang="en-GB" sz="1800" dirty="0">
                <a:effectLst/>
                <a:latin typeface="Calibri" panose="020F0502020204030204" pitchFamily="34" charset="0"/>
                <a:ea typeface="Cambria" panose="02040503050406030204" pitchFamily="18" charset="0"/>
                <a:cs typeface="Calibri" panose="020F0502020204030204" pitchFamily="34" charset="0"/>
              </a:rPr>
              <a:t>Growth, recognition, and development of the non-registered workforce  </a:t>
            </a:r>
            <a:endParaRPr lang="en-GB" sz="1800" dirty="0">
              <a:effectLst/>
              <a:latin typeface="Calibri" panose="020F0502020204030204" pitchFamily="34" charset="0"/>
              <a:ea typeface="Cambria" panose="02040503050406030204" pitchFamily="18" charset="0"/>
              <a:cs typeface="Times New Roman" panose="02020603050405020304" pitchFamily="18" charset="0"/>
            </a:endParaRPr>
          </a:p>
          <a:p>
            <a:pPr marL="342900" lvl="0" indent="-342900">
              <a:spcAft>
                <a:spcPts val="1000"/>
              </a:spcAft>
              <a:buSzPts val="1000"/>
              <a:buFont typeface="Symbol" panose="05050102010706020507" pitchFamily="18" charset="2"/>
              <a:buChar char=""/>
              <a:tabLst>
                <a:tab pos="457200" algn="l"/>
              </a:tabLst>
            </a:pPr>
            <a:r>
              <a:rPr lang="en-GB" sz="1800" dirty="0">
                <a:effectLst/>
                <a:latin typeface="Calibri" panose="020F0502020204030204" pitchFamily="34" charset="0"/>
                <a:ea typeface="Cambria" panose="02040503050406030204" pitchFamily="18" charset="0"/>
                <a:cs typeface="Times New Roman" panose="02020603050405020304" pitchFamily="18" charset="0"/>
              </a:rPr>
              <a:t>E</a:t>
            </a:r>
            <a:r>
              <a:rPr lang="en-GB" sz="1800" dirty="0">
                <a:effectLst/>
                <a:latin typeface="Calibri" panose="020F0502020204030204" pitchFamily="34" charset="0"/>
                <a:ea typeface="Cambria" panose="02040503050406030204" pitchFamily="18" charset="0"/>
                <a:cs typeface="Calibri" panose="020F0502020204030204" pitchFamily="34" charset="0"/>
              </a:rPr>
              <a:t>nable the development of a pipeline for career progression opportunities into Higher Clinical Apprenticeships; Registered Nursing Associate and Registered Nurse Degree Apprenticeship.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400" dirty="0"/>
          </a:p>
        </p:txBody>
      </p:sp>
      <p:grpSp>
        <p:nvGrpSpPr>
          <p:cNvPr id="25" name="Group 11">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6" name="Rectangle 12">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13">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a:extLst>
              <a:ext uri="{FF2B5EF4-FFF2-40B4-BE49-F238E27FC236}">
                <a16:creationId xmlns:a16="http://schemas.microsoft.com/office/drawing/2014/main" id="{5FDCE951-D809-4502-B655-65BCB441C3C5}"/>
              </a:ext>
            </a:extLst>
          </p:cNvPr>
          <p:cNvPicPr/>
          <p:nvPr/>
        </p:nvPicPr>
        <p:blipFill rotWithShape="1">
          <a:blip r:embed="rId2" cstate="print">
            <a:extLst>
              <a:ext uri="{28A0092B-C50C-407E-A947-70E740481C1C}">
                <a14:useLocalDpi xmlns:a14="http://schemas.microsoft.com/office/drawing/2010/main" val="0"/>
              </a:ext>
            </a:extLst>
          </a:blip>
          <a:srcRect l="16225" t="42135" r="64322" b="50884"/>
          <a:stretch/>
        </p:blipFill>
        <p:spPr bwMode="auto">
          <a:xfrm>
            <a:off x="5781093" y="5610013"/>
            <a:ext cx="6253211" cy="1088364"/>
          </a:xfrm>
          <a:prstGeom prst="rect">
            <a:avLst/>
          </a:prstGeom>
          <a:extLst>
            <a:ext uri="{53640926-AAD7-44D8-BBD7-CCE9431645EC}">
              <a14:shadowObscured xmlns:a14="http://schemas.microsoft.com/office/drawing/2010/main"/>
            </a:ext>
          </a:extLst>
        </p:spPr>
      </p:pic>
      <p:grpSp>
        <p:nvGrpSpPr>
          <p:cNvPr id="28" name="Group 15">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7" name="Isosceles Triangle 1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Graphical user interface&#10;&#10;Description automatically generated with low confidence">
            <a:extLst>
              <a:ext uri="{FF2B5EF4-FFF2-40B4-BE49-F238E27FC236}">
                <a16:creationId xmlns:a16="http://schemas.microsoft.com/office/drawing/2014/main" id="{A9B01D0C-041E-432D-AFF3-86C213F6FF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8785" y="60909"/>
            <a:ext cx="3605519" cy="1135738"/>
          </a:xfrm>
          <a:prstGeom prst="rect">
            <a:avLst/>
          </a:prstGeom>
        </p:spPr>
      </p:pic>
    </p:spTree>
    <p:extLst>
      <p:ext uri="{BB962C8B-B14F-4D97-AF65-F5344CB8AC3E}">
        <p14:creationId xmlns:p14="http://schemas.microsoft.com/office/powerpoint/2010/main" val="2516694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5E4AA8C-E3AF-47E2-B736-E46A6D343284}"/>
              </a:ext>
            </a:extLst>
          </p:cNvPr>
          <p:cNvGraphicFramePr>
            <a:graphicFrameLocks noGrp="1"/>
          </p:cNvGraphicFramePr>
          <p:nvPr>
            <p:extLst>
              <p:ext uri="{D42A27DB-BD31-4B8C-83A1-F6EECF244321}">
                <p14:modId xmlns:p14="http://schemas.microsoft.com/office/powerpoint/2010/main" val="1944576618"/>
              </p:ext>
            </p:extLst>
          </p:nvPr>
        </p:nvGraphicFramePr>
        <p:xfrm>
          <a:off x="1365886" y="1751794"/>
          <a:ext cx="9985874" cy="3354411"/>
        </p:xfrm>
        <a:graphic>
          <a:graphicData uri="http://schemas.openxmlformats.org/drawingml/2006/table">
            <a:tbl>
              <a:tblPr firstRow="1" firstCol="1" bandRow="1"/>
              <a:tblGrid>
                <a:gridCol w="4680835">
                  <a:extLst>
                    <a:ext uri="{9D8B030D-6E8A-4147-A177-3AD203B41FA5}">
                      <a16:colId xmlns:a16="http://schemas.microsoft.com/office/drawing/2014/main" val="1969522202"/>
                    </a:ext>
                  </a:extLst>
                </a:gridCol>
                <a:gridCol w="5305039">
                  <a:extLst>
                    <a:ext uri="{9D8B030D-6E8A-4147-A177-3AD203B41FA5}">
                      <a16:colId xmlns:a16="http://schemas.microsoft.com/office/drawing/2014/main" val="3671622394"/>
                    </a:ext>
                  </a:extLst>
                </a:gridCol>
              </a:tblGrid>
              <a:tr h="226102">
                <a:tc>
                  <a:txBody>
                    <a:bodyPr/>
                    <a:lstStyle/>
                    <a:p>
                      <a:pPr>
                        <a:lnSpc>
                          <a:spcPct val="115000"/>
                        </a:lnSpc>
                        <a:spcAft>
                          <a:spcPts val="1000"/>
                        </a:spcAft>
                      </a:pPr>
                      <a:r>
                        <a:rPr lang="en-GB" sz="1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Behaviours and Values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6D96"/>
                    </a:solidFill>
                  </a:tcPr>
                </a:tc>
                <a:tc>
                  <a:txBody>
                    <a:bodyPr/>
                    <a:lstStyle/>
                    <a:p>
                      <a:pPr>
                        <a:lnSpc>
                          <a:spcPct val="115000"/>
                        </a:lnSpc>
                        <a:spcAft>
                          <a:spcPts val="1000"/>
                        </a:spcAft>
                      </a:pPr>
                      <a:r>
                        <a:rPr lang="en-GB" sz="1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Knowledge and Experience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F88"/>
                    </a:solidFill>
                  </a:tcPr>
                </a:tc>
                <a:extLst>
                  <a:ext uri="{0D108BD9-81ED-4DB2-BD59-A6C34878D82A}">
                    <a16:rowId xmlns:a16="http://schemas.microsoft.com/office/drawing/2014/main" val="86251342"/>
                  </a:ext>
                </a:extLst>
              </a:tr>
              <a:tr h="1361025">
                <a:tc>
                  <a:txBody>
                    <a:bodyPr/>
                    <a:lstStyle/>
                    <a:p>
                      <a:pPr marL="180340">
                        <a:tabLst>
                          <a:tab pos="570865" algn="l"/>
                          <a:tab pos="1980565" algn="l"/>
                        </a:tabLst>
                      </a:pPr>
                      <a:r>
                        <a:rPr lang="en-GB" sz="800" dirty="0">
                          <a:effectLst/>
                          <a:latin typeface="Calibri" panose="020F0502020204030204" pitchFamily="34" charset="0"/>
                          <a:ea typeface="Calibri" panose="020F0502020204030204" pitchFamily="34" charset="0"/>
                          <a:cs typeface="Calibri" panose="020F0502020204030204" pitchFamily="34"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tabLst>
                          <a:tab pos="570865" algn="l"/>
                          <a:tab pos="1980565" algn="l"/>
                        </a:tabLst>
                      </a:pPr>
                      <a:r>
                        <a:rPr lang="en-GB" sz="1100" dirty="0">
                          <a:effectLst/>
                          <a:latin typeface="Calibri" panose="020F0502020204030204" pitchFamily="34" charset="0"/>
                          <a:ea typeface="Calibri" panose="020F0502020204030204" pitchFamily="34" charset="0"/>
                          <a:cs typeface="Calibri" panose="020F0502020204030204" pitchFamily="34" charset="0"/>
                        </a:rPr>
                        <a:t>Approachable, have a calm and patient manner and be a team player.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tabLst>
                          <a:tab pos="570865" algn="l"/>
                          <a:tab pos="1980565" algn="l"/>
                        </a:tabLst>
                      </a:pPr>
                      <a:r>
                        <a:rPr lang="en-GB" sz="1100" dirty="0">
                          <a:effectLst/>
                          <a:latin typeface="Calibri" panose="020F0502020204030204" pitchFamily="34" charset="0"/>
                          <a:ea typeface="Calibri" panose="020F0502020204030204" pitchFamily="34" charset="0"/>
                          <a:cs typeface="Calibri" panose="020F0502020204030204" pitchFamily="34" charset="0"/>
                        </a:rPr>
                        <a:t>Smart in appearance.</a:t>
                      </a:r>
                      <a:r>
                        <a:rPr lang="en-GB" sz="1100" i="1" dirty="0">
                          <a:effectLst/>
                          <a:latin typeface="Calibri" panose="020F0502020204030204" pitchFamily="34" charset="0"/>
                          <a:ea typeface="Calibri" panose="020F0502020204030204" pitchFamily="34" charset="0"/>
                          <a:cs typeface="Calibri" panose="020F0502020204030204" pitchFamily="34"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tabLst>
                          <a:tab pos="570865" algn="l"/>
                          <a:tab pos="1980565" algn="l"/>
                        </a:tabLst>
                      </a:pPr>
                      <a:r>
                        <a:rPr lang="en-GB" sz="1100" dirty="0">
                          <a:effectLst/>
                          <a:latin typeface="Calibri" panose="020F0502020204030204" pitchFamily="34" charset="0"/>
                          <a:ea typeface="Calibri" panose="020F0502020204030204" pitchFamily="34" charset="0"/>
                          <a:cs typeface="Calibri" panose="020F0502020204030204" pitchFamily="34" charset="0"/>
                        </a:rPr>
                        <a:t>Ability to work in a flexible way and respond to change.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tabLst>
                          <a:tab pos="570865" algn="l"/>
                          <a:tab pos="1980565" algn="l"/>
                        </a:tabLst>
                      </a:pPr>
                      <a:r>
                        <a:rPr lang="en-GB" sz="1100" dirty="0">
                          <a:effectLst/>
                          <a:latin typeface="Calibri" panose="020F0502020204030204" pitchFamily="34" charset="0"/>
                          <a:ea typeface="Calibri" panose="020F0502020204030204" pitchFamily="34" charset="0"/>
                          <a:cs typeface="Calibri" panose="020F0502020204030204" pitchFamily="34" charset="0"/>
                        </a:rPr>
                        <a:t>Able to deal with interruptions and be able to multi-task.</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tabLst>
                          <a:tab pos="570865" algn="l"/>
                          <a:tab pos="1980565" algn="l"/>
                        </a:tabLst>
                      </a:pPr>
                      <a:r>
                        <a:rPr lang="en-GB" sz="1100" dirty="0">
                          <a:effectLst/>
                          <a:latin typeface="Calibri" panose="020F0502020204030204" pitchFamily="34" charset="0"/>
                          <a:ea typeface="Calibri" panose="020F0502020204030204" pitchFamily="34" charset="0"/>
                          <a:cs typeface="Calibri" panose="020F0502020204030204" pitchFamily="34" charset="0"/>
                        </a:rPr>
                        <a:t>Be respectful and supportive of others.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483870" lvl="0" indent="-342900">
                        <a:lnSpc>
                          <a:spcPts val="1370"/>
                        </a:lnSpc>
                        <a:spcBef>
                          <a:spcPts val="600"/>
                        </a:spcBef>
                        <a:spcAft>
                          <a:spcPts val="0"/>
                        </a:spcAft>
                        <a:buFont typeface="Symbol" panose="05050102010706020507" pitchFamily="18" charset="2"/>
                        <a:buChar char=""/>
                        <a:tabLst>
                          <a:tab pos="-68580" algn="l"/>
                        </a:tabLst>
                      </a:pPr>
                      <a:r>
                        <a:rPr lang="en-GB" sz="1100">
                          <a:effectLst/>
                          <a:latin typeface="Calibri" panose="020F0502020204030204" pitchFamily="34" charset="0"/>
                          <a:ea typeface="Arial" panose="020B0604020202020204" pitchFamily="34" charset="0"/>
                          <a:cs typeface="Times New Roman" panose="02020603050405020304" pitchFamily="18" charset="0"/>
                        </a:rPr>
                        <a:t>Educated to GCSE or equivalent.</a:t>
                      </a:r>
                      <a:endParaRPr lang="en-GB" sz="1200">
                        <a:effectLst/>
                        <a:latin typeface="Arial" panose="020B0604020202020204" pitchFamily="34" charset="0"/>
                        <a:ea typeface="Arial" panose="020B0604020202020204" pitchFamily="34" charset="0"/>
                        <a:cs typeface="Times New Roman" panose="02020603050405020304" pitchFamily="18" charset="0"/>
                      </a:endParaRPr>
                    </a:p>
                    <a:p>
                      <a:pPr marL="342900" marR="483870" lvl="0" indent="-342900">
                        <a:lnSpc>
                          <a:spcPts val="1370"/>
                        </a:lnSpc>
                        <a:spcBef>
                          <a:spcPts val="65"/>
                        </a:spcBef>
                        <a:spcAft>
                          <a:spcPts val="0"/>
                        </a:spcAft>
                        <a:buFont typeface="Symbol" panose="05050102010706020507" pitchFamily="18" charset="2"/>
                        <a:buChar char=""/>
                        <a:tabLst>
                          <a:tab pos="-68580" algn="l"/>
                        </a:tabLst>
                      </a:pPr>
                      <a:r>
                        <a:rPr lang="en-GB" sz="1100">
                          <a:effectLst/>
                          <a:latin typeface="Calibri" panose="020F0502020204030204" pitchFamily="34" charset="0"/>
                          <a:ea typeface="Arial" panose="020B0604020202020204" pitchFamily="34" charset="0"/>
                          <a:cs typeface="Calibri" panose="020F0502020204030204" pitchFamily="34" charset="0"/>
                        </a:rPr>
                        <a:t>Knowledge of the NHS is desirable not essential.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201295" marR="483870" indent="-179705">
                        <a:lnSpc>
                          <a:spcPts val="1370"/>
                        </a:lnSpc>
                        <a:spcBef>
                          <a:spcPts val="65"/>
                        </a:spcBef>
                        <a:spcAft>
                          <a:spcPts val="0"/>
                        </a:spcAft>
                        <a:tabLst>
                          <a:tab pos="-68580" algn="l"/>
                        </a:tabLst>
                      </a:pPr>
                      <a:r>
                        <a:rPr lang="en-GB" sz="1100">
                          <a:effectLst/>
                          <a:latin typeface="Calibri" panose="020F0502020204030204" pitchFamily="34" charset="0"/>
                          <a:ea typeface="Arial" panose="020B0604020202020204" pitchFamily="34" charset="0"/>
                          <a:cs typeface="Times New Roman" panose="02020603050405020304" pitchFamily="18" charset="0"/>
                        </a:rPr>
                        <a:t> </a:t>
                      </a:r>
                      <a:endParaRPr lang="en-GB" sz="12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8939222"/>
                  </a:ext>
                </a:extLst>
              </a:tr>
              <a:tr h="226102">
                <a:tc gridSpan="2">
                  <a:txBody>
                    <a:bodyPr/>
                    <a:lstStyle/>
                    <a:p>
                      <a:pPr>
                        <a:lnSpc>
                          <a:spcPct val="115000"/>
                        </a:lnSpc>
                        <a:spcAft>
                          <a:spcPts val="1000"/>
                        </a:spcAft>
                      </a:pPr>
                      <a:r>
                        <a:rPr lang="en-GB" sz="1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Skills and Abilities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4C99"/>
                    </a:solidFill>
                  </a:tcPr>
                </a:tc>
                <a:tc hMerge="1">
                  <a:txBody>
                    <a:bodyPr/>
                    <a:lstStyle/>
                    <a:p>
                      <a:endParaRPr lang="en-GB"/>
                    </a:p>
                  </a:txBody>
                  <a:tcPr/>
                </a:tc>
                <a:extLst>
                  <a:ext uri="{0D108BD9-81ED-4DB2-BD59-A6C34878D82A}">
                    <a16:rowId xmlns:a16="http://schemas.microsoft.com/office/drawing/2014/main" val="1494393565"/>
                  </a:ext>
                </a:extLst>
              </a:tr>
              <a:tr h="1541182">
                <a:tc>
                  <a:txBody>
                    <a:bodyPr/>
                    <a:lstStyle/>
                    <a:p>
                      <a:pPr marL="180340">
                        <a:lnSpc>
                          <a:spcPts val="1370"/>
                        </a:lnSpc>
                        <a:spcBef>
                          <a:spcPts val="600"/>
                        </a:spcBef>
                        <a:spcAft>
                          <a:spcPts val="0"/>
                        </a:spcAft>
                        <a:tabLst>
                          <a:tab pos="180340" algn="l"/>
                        </a:tabLst>
                      </a:pPr>
                      <a:r>
                        <a:rPr lang="en-GB" sz="1100" b="1" dirty="0">
                          <a:effectLst/>
                          <a:latin typeface="Calibri" panose="020F0502020204030204" pitchFamily="34" charset="0"/>
                          <a:ea typeface="Arial" panose="020B0604020202020204" pitchFamily="34" charset="0"/>
                          <a:cs typeface="Calibri" panose="020F0502020204030204" pitchFamily="34" charset="0"/>
                        </a:rPr>
                        <a:t>This is an developmental role therefore being able to demonstrate these skills would be desirable: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370"/>
                        </a:lnSpc>
                        <a:buFont typeface="Symbol" panose="05050102010706020507" pitchFamily="18" charset="2"/>
                        <a:buChar char=""/>
                        <a:tabLst>
                          <a:tab pos="180340" algn="l"/>
                        </a:tabLst>
                      </a:pPr>
                      <a:r>
                        <a:rPr lang="en-GB" sz="1100" dirty="0">
                          <a:effectLst/>
                          <a:latin typeface="Calibri" panose="020F0502020204030204" pitchFamily="34" charset="0"/>
                          <a:ea typeface="Arial" panose="020B0604020202020204" pitchFamily="34" charset="0"/>
                          <a:cs typeface="Calibri" panose="020F0502020204030204" pitchFamily="34" charset="0"/>
                        </a:rPr>
                        <a:t>Have good time management and organisational skills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370"/>
                        </a:lnSpc>
                        <a:buFont typeface="Symbol" panose="05050102010706020507" pitchFamily="18" charset="2"/>
                        <a:buChar char=""/>
                        <a:tabLst>
                          <a:tab pos="180340" algn="l"/>
                        </a:tabLst>
                      </a:pPr>
                      <a:r>
                        <a:rPr lang="en-GB" sz="1100" dirty="0">
                          <a:effectLst/>
                          <a:latin typeface="Calibri" panose="020F0502020204030204" pitchFamily="34" charset="0"/>
                          <a:ea typeface="Arial" panose="020B0604020202020204" pitchFamily="34" charset="0"/>
                          <a:cs typeface="Calibri" panose="020F0502020204030204" pitchFamily="34" charset="0"/>
                        </a:rPr>
                        <a:t>Excellent interpersonal skills and the ability to utilise them to communicate effectively with patients and within a multi- disciplinary team.</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370"/>
                        </a:lnSpc>
                        <a:buFont typeface="Symbol" panose="05050102010706020507" pitchFamily="18" charset="2"/>
                        <a:buChar char=""/>
                        <a:tabLst>
                          <a:tab pos="180340" algn="l"/>
                        </a:tabLst>
                      </a:pPr>
                      <a:r>
                        <a:rPr lang="en-GB" sz="1100" dirty="0">
                          <a:effectLst/>
                          <a:latin typeface="Calibri" panose="020F0502020204030204" pitchFamily="34" charset="0"/>
                          <a:ea typeface="Calibri" panose="020F0502020204030204" pitchFamily="34" charset="0"/>
                          <a:cs typeface="Times New Roman" panose="02020603050405020304" pitchFamily="18" charset="0"/>
                        </a:rPr>
                        <a:t>Ability to work in a busy, sometimes pressurised environment.</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779780" lvl="0" indent="-342900">
                        <a:lnSpc>
                          <a:spcPts val="1370"/>
                        </a:lnSpc>
                        <a:spcBef>
                          <a:spcPts val="1800"/>
                        </a:spcBef>
                        <a:spcAft>
                          <a:spcPts val="0"/>
                        </a:spcAft>
                        <a:buFont typeface="Symbol" panose="05050102010706020507" pitchFamily="18" charset="2"/>
                        <a:buChar char=""/>
                        <a:tabLst>
                          <a:tab pos="180340" algn="l"/>
                          <a:tab pos="530860" algn="l"/>
                        </a:tabLst>
                      </a:pPr>
                      <a:r>
                        <a:rPr lang="en-GB" sz="1100" dirty="0">
                          <a:effectLst/>
                          <a:latin typeface="Calibri" panose="020F0502020204030204" pitchFamily="34" charset="0"/>
                          <a:ea typeface="Arial" panose="020B0604020202020204" pitchFamily="34" charset="0"/>
                          <a:cs typeface="Times New Roman" panose="02020603050405020304" pitchFamily="18" charset="0"/>
                        </a:rPr>
                        <a:t>Working to deadlines.</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342900" marR="779780" lvl="0" indent="-342900">
                        <a:lnSpc>
                          <a:spcPts val="1370"/>
                        </a:lnSpc>
                        <a:spcBef>
                          <a:spcPts val="20"/>
                        </a:spcBef>
                        <a:spcAft>
                          <a:spcPts val="0"/>
                        </a:spcAft>
                        <a:buFont typeface="Symbol" panose="05050102010706020507" pitchFamily="18" charset="2"/>
                        <a:buChar char=""/>
                        <a:tabLst>
                          <a:tab pos="180340" algn="l"/>
                          <a:tab pos="530860" algn="l"/>
                        </a:tabLst>
                      </a:pPr>
                      <a:r>
                        <a:rPr lang="en-GB" sz="1100" dirty="0">
                          <a:effectLst/>
                          <a:latin typeface="Calibri" panose="020F0502020204030204" pitchFamily="34" charset="0"/>
                          <a:ea typeface="Arial" panose="020B0604020202020204" pitchFamily="34" charset="0"/>
                          <a:cs typeface="Times New Roman" panose="02020603050405020304" pitchFamily="18" charset="0"/>
                        </a:rPr>
                        <a:t>Ability to deal with people at all levels within an organisation.</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342900" marR="779780" lvl="0" indent="-342900">
                        <a:lnSpc>
                          <a:spcPts val="1370"/>
                        </a:lnSpc>
                        <a:spcBef>
                          <a:spcPts val="20"/>
                        </a:spcBef>
                        <a:spcAft>
                          <a:spcPts val="0"/>
                        </a:spcAft>
                        <a:buFont typeface="Symbol" panose="05050102010706020507" pitchFamily="18" charset="2"/>
                        <a:buChar char=""/>
                        <a:tabLst>
                          <a:tab pos="180340" algn="l"/>
                          <a:tab pos="201295" algn="l"/>
                        </a:tabLst>
                      </a:pPr>
                      <a:r>
                        <a:rPr lang="en-GB" sz="1100" dirty="0">
                          <a:effectLst/>
                          <a:latin typeface="Calibri" panose="020F0502020204030204" pitchFamily="34" charset="0"/>
                          <a:ea typeface="Arial" panose="020B0604020202020204" pitchFamily="34" charset="0"/>
                          <a:cs typeface="Times New Roman" panose="02020603050405020304" pitchFamily="18" charset="0"/>
                        </a:rPr>
                        <a:t>Ability to prioritise and work on your own and in a team environment.</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342900" marR="779780" lvl="0" indent="-342900">
                        <a:lnSpc>
                          <a:spcPts val="1370"/>
                        </a:lnSpc>
                        <a:spcBef>
                          <a:spcPts val="20"/>
                        </a:spcBef>
                        <a:spcAft>
                          <a:spcPts val="0"/>
                        </a:spcAft>
                        <a:buFont typeface="Symbol" panose="05050102010706020507" pitchFamily="18" charset="2"/>
                        <a:buChar char=""/>
                        <a:tabLst>
                          <a:tab pos="180340" algn="l"/>
                          <a:tab pos="201295" algn="l"/>
                        </a:tabLst>
                      </a:pPr>
                      <a:r>
                        <a:rPr lang="en-GB" sz="1100" dirty="0">
                          <a:effectLst/>
                          <a:latin typeface="Calibri" panose="020F0502020204030204" pitchFamily="34" charset="0"/>
                          <a:ea typeface="Arial" panose="020B0604020202020204" pitchFamily="34" charset="0"/>
                          <a:cs typeface="Times New Roman" panose="02020603050405020304" pitchFamily="18" charset="0"/>
                        </a:rPr>
                        <a:t>Ability to think ahead / use initiative.</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342900" marR="779780" lvl="0" indent="-342900">
                        <a:lnSpc>
                          <a:spcPts val="1370"/>
                        </a:lnSpc>
                        <a:spcBef>
                          <a:spcPts val="20"/>
                        </a:spcBef>
                        <a:spcAft>
                          <a:spcPts val="600"/>
                        </a:spcAft>
                        <a:buFont typeface="Symbol" panose="05050102010706020507" pitchFamily="18" charset="2"/>
                        <a:buChar char=""/>
                        <a:tabLst>
                          <a:tab pos="180340" algn="l"/>
                          <a:tab pos="201295" algn="l"/>
                        </a:tabLst>
                      </a:pPr>
                      <a:r>
                        <a:rPr lang="en-GB" sz="1100" dirty="0">
                          <a:effectLst/>
                          <a:latin typeface="Calibri" panose="020F0502020204030204" pitchFamily="34" charset="0"/>
                          <a:ea typeface="Arial" panose="020B0604020202020204" pitchFamily="34" charset="0"/>
                          <a:cs typeface="Times New Roman" panose="02020603050405020304" pitchFamily="18" charset="0"/>
                        </a:rPr>
                        <a:t>Confident in seeking help. </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4251495"/>
                  </a:ext>
                </a:extLst>
              </a:tr>
            </a:tbl>
          </a:graphicData>
        </a:graphic>
      </p:graphicFrame>
      <p:sp>
        <p:nvSpPr>
          <p:cNvPr id="5" name="Rectangle 1">
            <a:extLst>
              <a:ext uri="{FF2B5EF4-FFF2-40B4-BE49-F238E27FC236}">
                <a16:creationId xmlns:a16="http://schemas.microsoft.com/office/drawing/2014/main" id="{71F69C88-51BF-4E8C-A8B7-157A8D016F6F}"/>
              </a:ext>
            </a:extLst>
          </p:cNvPr>
          <p:cNvSpPr>
            <a:spLocks noChangeArrowheads="1"/>
          </p:cNvSpPr>
          <p:nvPr/>
        </p:nvSpPr>
        <p:spPr bwMode="auto">
          <a:xfrm>
            <a:off x="525780" y="746570"/>
            <a:ext cx="570357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0975" algn="l"/>
                <a:tab pos="201613" algn="l"/>
              </a:tabLst>
              <a:defRPr>
                <a:solidFill>
                  <a:schemeClr val="tx1"/>
                </a:solidFill>
                <a:latin typeface="Arial" panose="020B0604020202020204" pitchFamily="34" charset="0"/>
              </a:defRPr>
            </a:lvl1pPr>
            <a:lvl2pPr eaLnBrk="0" fontAlgn="base" hangingPunct="0">
              <a:spcBef>
                <a:spcPct val="0"/>
              </a:spcBef>
              <a:spcAft>
                <a:spcPct val="0"/>
              </a:spcAft>
              <a:tabLst>
                <a:tab pos="180975" algn="l"/>
                <a:tab pos="201613" algn="l"/>
              </a:tabLst>
              <a:defRPr>
                <a:solidFill>
                  <a:schemeClr val="tx1"/>
                </a:solidFill>
                <a:latin typeface="Arial" panose="020B0604020202020204" pitchFamily="34" charset="0"/>
              </a:defRPr>
            </a:lvl2pPr>
            <a:lvl3pPr eaLnBrk="0" fontAlgn="base" hangingPunct="0">
              <a:spcBef>
                <a:spcPct val="0"/>
              </a:spcBef>
              <a:spcAft>
                <a:spcPct val="0"/>
              </a:spcAft>
              <a:tabLst>
                <a:tab pos="180975" algn="l"/>
                <a:tab pos="201613" algn="l"/>
              </a:tabLst>
              <a:defRPr>
                <a:solidFill>
                  <a:schemeClr val="tx1"/>
                </a:solidFill>
                <a:latin typeface="Arial" panose="020B0604020202020204" pitchFamily="34" charset="0"/>
              </a:defRPr>
            </a:lvl3pPr>
            <a:lvl4pPr eaLnBrk="0" fontAlgn="base" hangingPunct="0">
              <a:spcBef>
                <a:spcPct val="0"/>
              </a:spcBef>
              <a:spcAft>
                <a:spcPct val="0"/>
              </a:spcAft>
              <a:tabLst>
                <a:tab pos="180975" algn="l"/>
                <a:tab pos="201613" algn="l"/>
              </a:tabLst>
              <a:defRPr>
                <a:solidFill>
                  <a:schemeClr val="tx1"/>
                </a:solidFill>
                <a:latin typeface="Arial" panose="020B0604020202020204" pitchFamily="34" charset="0"/>
              </a:defRPr>
            </a:lvl4pPr>
            <a:lvl5pPr eaLnBrk="0" fontAlgn="base" hangingPunct="0">
              <a:spcBef>
                <a:spcPct val="0"/>
              </a:spcBef>
              <a:spcAft>
                <a:spcPct val="0"/>
              </a:spcAft>
              <a:tabLst>
                <a:tab pos="180975" algn="l"/>
                <a:tab pos="201613" algn="l"/>
              </a:tabLst>
              <a:defRPr>
                <a:solidFill>
                  <a:schemeClr val="tx1"/>
                </a:solidFill>
                <a:latin typeface="Arial" panose="020B0604020202020204" pitchFamily="34" charset="0"/>
              </a:defRPr>
            </a:lvl5pPr>
            <a:lvl6pPr eaLnBrk="0" fontAlgn="base" hangingPunct="0">
              <a:spcBef>
                <a:spcPct val="0"/>
              </a:spcBef>
              <a:spcAft>
                <a:spcPct val="0"/>
              </a:spcAft>
              <a:tabLst>
                <a:tab pos="180975" algn="l"/>
                <a:tab pos="201613" algn="l"/>
              </a:tabLst>
              <a:defRPr>
                <a:solidFill>
                  <a:schemeClr val="tx1"/>
                </a:solidFill>
                <a:latin typeface="Arial" panose="020B0604020202020204" pitchFamily="34" charset="0"/>
              </a:defRPr>
            </a:lvl6pPr>
            <a:lvl7pPr eaLnBrk="0" fontAlgn="base" hangingPunct="0">
              <a:spcBef>
                <a:spcPct val="0"/>
              </a:spcBef>
              <a:spcAft>
                <a:spcPct val="0"/>
              </a:spcAft>
              <a:tabLst>
                <a:tab pos="180975" algn="l"/>
                <a:tab pos="201613" algn="l"/>
              </a:tabLst>
              <a:defRPr>
                <a:solidFill>
                  <a:schemeClr val="tx1"/>
                </a:solidFill>
                <a:latin typeface="Arial" panose="020B0604020202020204" pitchFamily="34" charset="0"/>
              </a:defRPr>
            </a:lvl7pPr>
            <a:lvl8pPr eaLnBrk="0" fontAlgn="base" hangingPunct="0">
              <a:spcBef>
                <a:spcPct val="0"/>
              </a:spcBef>
              <a:spcAft>
                <a:spcPct val="0"/>
              </a:spcAft>
              <a:tabLst>
                <a:tab pos="180975" algn="l"/>
                <a:tab pos="201613" algn="l"/>
              </a:tabLst>
              <a:defRPr>
                <a:solidFill>
                  <a:schemeClr val="tx1"/>
                </a:solidFill>
                <a:latin typeface="Arial" panose="020B0604020202020204" pitchFamily="34" charset="0"/>
              </a:defRPr>
            </a:lvl8pPr>
            <a:lvl9pPr eaLnBrk="0" fontAlgn="base" hangingPunct="0">
              <a:spcBef>
                <a:spcPct val="0"/>
              </a:spcBef>
              <a:spcAft>
                <a:spcPct val="0"/>
              </a:spcAft>
              <a:tabLst>
                <a:tab pos="180975" algn="l"/>
                <a:tab pos="201613" algn="l"/>
              </a:tabLst>
              <a:defRPr>
                <a:solidFill>
                  <a:schemeClr val="tx1"/>
                </a:solidFill>
                <a:latin typeface="Arial" panose="020B0604020202020204" pitchFamily="34" charset="0"/>
              </a:defRPr>
            </a:lvl9pPr>
          </a:lstStyle>
          <a:p>
            <a:pPr lvl="0"/>
            <a:r>
              <a:rPr lang="en-GB" altLang="en-US" sz="3600" b="1" dirty="0">
                <a:solidFill>
                  <a:srgbClr val="5CC0C7"/>
                </a:solidFill>
                <a:latin typeface="Calibri" panose="020F0502020204030204" pitchFamily="34" charset="0"/>
                <a:ea typeface="Calibri" panose="020F0502020204030204" pitchFamily="34" charset="0"/>
                <a:cs typeface="Times New Roman" panose="02020603050405020304" pitchFamily="18" charset="0"/>
              </a:rPr>
              <a:t>Direct Hire Apprenticeship</a:t>
            </a:r>
          </a:p>
          <a:p>
            <a:pPr lvl="0"/>
            <a:r>
              <a:rPr lang="en-GB" altLang="en-US" sz="3600" b="1" dirty="0">
                <a:solidFill>
                  <a:srgbClr val="5CC0C7"/>
                </a:solidFill>
                <a:latin typeface="Calibri" panose="020F0502020204030204" pitchFamily="34" charset="0"/>
                <a:ea typeface="Calibri" panose="020F0502020204030204" pitchFamily="34" charset="0"/>
                <a:cs typeface="Times New Roman" panose="02020603050405020304" pitchFamily="18" charset="0"/>
              </a:rPr>
              <a:t> </a:t>
            </a:r>
            <a:endParaRPr lang="en-GB" altLang="en-US" sz="3600" dirty="0"/>
          </a:p>
        </p:txBody>
      </p:sp>
      <p:pic>
        <p:nvPicPr>
          <p:cNvPr id="6" name="Picture 5" descr="Graphical user interface&#10;&#10;Description automatically generated with low confidence">
            <a:extLst>
              <a:ext uri="{FF2B5EF4-FFF2-40B4-BE49-F238E27FC236}">
                <a16:creationId xmlns:a16="http://schemas.microsoft.com/office/drawing/2014/main" id="{569C942F-D6EE-44BB-9859-D2B465257A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3370" y="234751"/>
            <a:ext cx="2825915" cy="892571"/>
          </a:xfrm>
          <a:prstGeom prst="rect">
            <a:avLst/>
          </a:prstGeom>
        </p:spPr>
      </p:pic>
      <p:pic>
        <p:nvPicPr>
          <p:cNvPr id="7" name="Picture 6">
            <a:extLst>
              <a:ext uri="{FF2B5EF4-FFF2-40B4-BE49-F238E27FC236}">
                <a16:creationId xmlns:a16="http://schemas.microsoft.com/office/drawing/2014/main" id="{8B769BAE-6CE5-4E26-95D3-CE8B553E35B2}"/>
              </a:ext>
            </a:extLst>
          </p:cNvPr>
          <p:cNvPicPr/>
          <p:nvPr/>
        </p:nvPicPr>
        <p:blipFill rotWithShape="1">
          <a:blip r:embed="rId4" cstate="print">
            <a:extLst>
              <a:ext uri="{28A0092B-C50C-407E-A947-70E740481C1C}">
                <a14:useLocalDpi xmlns:a14="http://schemas.microsoft.com/office/drawing/2010/main" val="0"/>
              </a:ext>
            </a:extLst>
          </a:blip>
          <a:srcRect l="16225" t="42135" r="64322" b="50884"/>
          <a:stretch/>
        </p:blipFill>
        <p:spPr bwMode="auto">
          <a:xfrm>
            <a:off x="3671888" y="5603203"/>
            <a:ext cx="4900612" cy="92618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76907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TITLE GOES HERE</a:t>
            </a:r>
          </a:p>
        </p:txBody>
      </p:sp>
      <p:sp>
        <p:nvSpPr>
          <p:cNvPr id="3" name="Content Placeholder 2"/>
          <p:cNvSpPr>
            <a:spLocks noGrp="1"/>
          </p:cNvSpPr>
          <p:nvPr>
            <p:ph idx="1"/>
          </p:nvPr>
        </p:nvSpPr>
        <p:spPr/>
        <p:txBody>
          <a:bodyPr/>
          <a:lstStyle/>
          <a:p>
            <a:r>
              <a:rPr lang="en-US" dirty="0"/>
              <a:t>Content goes here</a:t>
            </a:r>
          </a:p>
        </p:txBody>
      </p:sp>
      <p:pic>
        <p:nvPicPr>
          <p:cNvPr id="5" name="Picture 4" descr="Diagram&#10;&#10;Description automatically generated">
            <a:extLst>
              <a:ext uri="{FF2B5EF4-FFF2-40B4-BE49-F238E27FC236}">
                <a16:creationId xmlns:a16="http://schemas.microsoft.com/office/drawing/2014/main" id="{F9F48999-68B1-4ABE-8002-ABBC37D4E54A}"/>
              </a:ext>
            </a:extLst>
          </p:cNvPr>
          <p:cNvPicPr>
            <a:picLocks noChangeAspect="1"/>
          </p:cNvPicPr>
          <p:nvPr/>
        </p:nvPicPr>
        <p:blipFill>
          <a:blip r:embed="rId2"/>
          <a:stretch>
            <a:fillRect/>
          </a:stretch>
        </p:blipFill>
        <p:spPr>
          <a:xfrm>
            <a:off x="49844" y="-1"/>
            <a:ext cx="12142156" cy="7006103"/>
          </a:xfrm>
          <a:prstGeom prst="rect">
            <a:avLst/>
          </a:prstGeom>
        </p:spPr>
      </p:pic>
    </p:spTree>
    <p:extLst>
      <p:ext uri="{BB962C8B-B14F-4D97-AF65-F5344CB8AC3E}">
        <p14:creationId xmlns:p14="http://schemas.microsoft.com/office/powerpoint/2010/main" val="546788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OUR VISION</a:t>
            </a:r>
          </a:p>
        </p:txBody>
      </p:sp>
      <p:sp>
        <p:nvSpPr>
          <p:cNvPr id="5" name="Content Placeholder 4"/>
          <p:cNvSpPr>
            <a:spLocks noGrp="1"/>
          </p:cNvSpPr>
          <p:nvPr>
            <p:ph idx="1"/>
          </p:nvPr>
        </p:nvSpPr>
        <p:spPr>
          <a:xfrm>
            <a:off x="2197224" y="3284984"/>
            <a:ext cx="4402832" cy="2664296"/>
          </a:xfrm>
        </p:spPr>
        <p:txBody>
          <a:bodyPr>
            <a:noAutofit/>
          </a:bodyPr>
          <a:lstStyle/>
          <a:p>
            <a:pPr marL="0" indent="0">
              <a:buNone/>
            </a:pPr>
            <a:r>
              <a:rPr lang="en-GB" sz="2000" b="1" dirty="0"/>
              <a:t>We will achieve this via our strategy DIGBQ:</a:t>
            </a:r>
          </a:p>
          <a:p>
            <a:r>
              <a:rPr lang="en-GB" sz="2000" b="1" dirty="0"/>
              <a:t>D</a:t>
            </a:r>
            <a:r>
              <a:rPr lang="en-GB" sz="2000" dirty="0"/>
              <a:t>eveloping in partnership</a:t>
            </a:r>
          </a:p>
          <a:p>
            <a:r>
              <a:rPr lang="en-GB" sz="2000" b="1" dirty="0"/>
              <a:t>I</a:t>
            </a:r>
            <a:r>
              <a:rPr lang="en-GB" sz="2000" dirty="0"/>
              <a:t>nnovation</a:t>
            </a:r>
          </a:p>
          <a:p>
            <a:r>
              <a:rPr lang="en-GB" sz="2000" b="1" dirty="0"/>
              <a:t>G</a:t>
            </a:r>
            <a:r>
              <a:rPr lang="en-GB" sz="2000" dirty="0"/>
              <a:t>rowing our staff capability</a:t>
            </a:r>
          </a:p>
          <a:p>
            <a:r>
              <a:rPr lang="en-GB" sz="2000" b="1" dirty="0"/>
              <a:t>B</a:t>
            </a:r>
            <a:r>
              <a:rPr lang="en-GB" sz="2000" dirty="0"/>
              <a:t>uilding a sustainable organisation</a:t>
            </a:r>
          </a:p>
          <a:p>
            <a:r>
              <a:rPr lang="en-GB" sz="2000" b="1" dirty="0"/>
              <a:t>Q</a:t>
            </a:r>
            <a:r>
              <a:rPr lang="en-GB" sz="2000" dirty="0"/>
              <a:t>uality and safety at the foundation of all we do.</a:t>
            </a:r>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149" t="10780" r="1330"/>
          <a:stretch/>
        </p:blipFill>
        <p:spPr bwMode="auto">
          <a:xfrm>
            <a:off x="8148278" y="1814846"/>
            <a:ext cx="3096344" cy="4866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135560" y="1556792"/>
            <a:ext cx="4536504" cy="1569660"/>
          </a:xfrm>
          <a:prstGeom prst="rect">
            <a:avLst/>
          </a:prstGeom>
        </p:spPr>
        <p:txBody>
          <a:bodyPr wrap="square">
            <a:spAutoFit/>
          </a:bodyPr>
          <a:lstStyle/>
          <a:p>
            <a:pPr>
              <a:spcBef>
                <a:spcPct val="20000"/>
              </a:spcBef>
            </a:pPr>
            <a:r>
              <a:rPr lang="en-GB" sz="3200" b="1" dirty="0">
                <a:solidFill>
                  <a:srgbClr val="8064A2"/>
                </a:solidFill>
                <a:latin typeface="Calibri"/>
              </a:rPr>
              <a:t>To be a leading provider of outstanding, compassionate care</a:t>
            </a:r>
          </a:p>
        </p:txBody>
      </p:sp>
      <p:pic>
        <p:nvPicPr>
          <p:cNvPr id="7" name="Picture 6" descr="Graphical user interface&#10;&#10;Description automatically generated with low confidence">
            <a:extLst>
              <a:ext uri="{FF2B5EF4-FFF2-40B4-BE49-F238E27FC236}">
                <a16:creationId xmlns:a16="http://schemas.microsoft.com/office/drawing/2014/main" id="{758E68B8-55E2-434D-BBCC-5209BCBCAE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2350" y="157511"/>
            <a:ext cx="4648200" cy="1464182"/>
          </a:xfrm>
          <a:prstGeom prst="rect">
            <a:avLst/>
          </a:prstGeom>
        </p:spPr>
      </p:pic>
    </p:spTree>
    <p:extLst>
      <p:ext uri="{BB962C8B-B14F-4D97-AF65-F5344CB8AC3E}">
        <p14:creationId xmlns:p14="http://schemas.microsoft.com/office/powerpoint/2010/main" val="3298597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347" y="1078523"/>
            <a:ext cx="6376737" cy="1441939"/>
          </a:xfrm>
        </p:spPr>
        <p:txBody>
          <a:bodyPr>
            <a:normAutofit fontScale="90000"/>
          </a:bodyPr>
          <a:lstStyle/>
          <a:p>
            <a:r>
              <a:rPr lang="en-US" dirty="0"/>
              <a:t>Value Based Job Adverts and JD’s</a:t>
            </a:r>
          </a:p>
        </p:txBody>
      </p:sp>
      <p:sp>
        <p:nvSpPr>
          <p:cNvPr id="3" name="Subtitle 2"/>
          <p:cNvSpPr>
            <a:spLocks noGrp="1"/>
          </p:cNvSpPr>
          <p:nvPr>
            <p:ph type="subTitle" idx="1"/>
          </p:nvPr>
        </p:nvSpPr>
        <p:spPr>
          <a:xfrm>
            <a:off x="132347" y="2719754"/>
            <a:ext cx="6376736" cy="3446585"/>
          </a:xfrm>
        </p:spPr>
        <p:txBody>
          <a:bodyPr>
            <a:normAutofit/>
          </a:bodyPr>
          <a:lstStyle/>
          <a:p>
            <a:r>
              <a:rPr lang="en-GB" sz="2400" dirty="0">
                <a:latin typeface="Calibri" panose="020F0502020204030204" pitchFamily="34" charset="0"/>
                <a:ea typeface="Times New Roman" panose="02020603050405020304" pitchFamily="18" charset="0"/>
                <a:cs typeface="Calibri" panose="020F0502020204030204" pitchFamily="34" charset="0"/>
              </a:rPr>
              <a:t>A</a:t>
            </a:r>
            <a:r>
              <a:rPr lang="en-GB" sz="2400" dirty="0">
                <a:effectLst/>
                <a:latin typeface="Calibri" panose="020F0502020204030204" pitchFamily="34" charset="0"/>
                <a:ea typeface="Times New Roman" panose="02020603050405020304" pitchFamily="18" charset="0"/>
                <a:cs typeface="Calibri" panose="020F0502020204030204" pitchFamily="34" charset="0"/>
              </a:rPr>
              <a:t>pplications considered where candidates demonstrate drive and enthusiasm and the right values</a:t>
            </a:r>
          </a:p>
          <a:p>
            <a:r>
              <a:rPr lang="en-GB" sz="2400" dirty="0">
                <a:effectLst/>
                <a:latin typeface="Calibri" panose="020F0502020204030204" pitchFamily="34" charset="0"/>
                <a:ea typeface="Times New Roman" panose="02020603050405020304" pitchFamily="18" charset="0"/>
                <a:cs typeface="Calibri" panose="020F0502020204030204" pitchFamily="34" charset="0"/>
              </a:rPr>
              <a:t>NHFT provide training and supervision to support individuals to undertake the role</a:t>
            </a:r>
          </a:p>
          <a:p>
            <a:r>
              <a:rPr lang="en-GB" sz="2400" dirty="0">
                <a:effectLst/>
                <a:latin typeface="Calibri" panose="020F0502020204030204" pitchFamily="34" charset="0"/>
                <a:ea typeface="Times New Roman" panose="02020603050405020304" pitchFamily="18" charset="0"/>
                <a:cs typeface="Calibri" panose="020F0502020204030204" pitchFamily="34" charset="0"/>
              </a:rPr>
              <a:t>Through supervision and debriefing, individuals continuously learn from situations in order to deliver quality care and improve practice.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400" dirty="0">
              <a:latin typeface="Calibri" panose="020F0502020204030204" pitchFamily="34" charset="0"/>
              <a:ea typeface="Times New Roman" panose="02020603050405020304" pitchFamily="18" charset="0"/>
              <a:cs typeface="Calibri" panose="020F0502020204030204" pitchFamily="34" charset="0"/>
            </a:endParaRPr>
          </a:p>
          <a:p>
            <a:endParaRPr lang="en-GB" sz="2400" dirty="0">
              <a:latin typeface="Calibri" panose="020F0502020204030204" pitchFamily="34" charset="0"/>
              <a:ea typeface="Times New Roman" panose="02020603050405020304" pitchFamily="18" charset="0"/>
              <a:cs typeface="Calibri" panose="020F0502020204030204" pitchFamily="34" charset="0"/>
            </a:endParaRPr>
          </a:p>
          <a:p>
            <a:endParaRPr lang="en-US" dirty="0"/>
          </a:p>
        </p:txBody>
      </p:sp>
    </p:spTree>
    <p:extLst>
      <p:ext uri="{BB962C8B-B14F-4D97-AF65-F5344CB8AC3E}">
        <p14:creationId xmlns:p14="http://schemas.microsoft.com/office/powerpoint/2010/main" val="3697708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C26B614-561D-44E7-A14A-53E9BE728018}"/>
              </a:ext>
            </a:extLst>
          </p:cNvPr>
          <p:cNvGraphicFramePr>
            <a:graphicFrameLocks noGrp="1"/>
          </p:cNvGraphicFramePr>
          <p:nvPr>
            <p:extLst>
              <p:ext uri="{D42A27DB-BD31-4B8C-83A1-F6EECF244321}">
                <p14:modId xmlns:p14="http://schemas.microsoft.com/office/powerpoint/2010/main" val="1969130296"/>
              </p:ext>
            </p:extLst>
          </p:nvPr>
        </p:nvGraphicFramePr>
        <p:xfrm>
          <a:off x="1784887" y="1401287"/>
          <a:ext cx="9429750" cy="3927950"/>
        </p:xfrm>
        <a:graphic>
          <a:graphicData uri="http://schemas.openxmlformats.org/drawingml/2006/table">
            <a:tbl>
              <a:tblPr firstRow="1" firstCol="1" bandRow="1"/>
              <a:tblGrid>
                <a:gridCol w="4118968">
                  <a:extLst>
                    <a:ext uri="{9D8B030D-6E8A-4147-A177-3AD203B41FA5}">
                      <a16:colId xmlns:a16="http://schemas.microsoft.com/office/drawing/2014/main" val="359227675"/>
                    </a:ext>
                  </a:extLst>
                </a:gridCol>
                <a:gridCol w="5310782">
                  <a:extLst>
                    <a:ext uri="{9D8B030D-6E8A-4147-A177-3AD203B41FA5}">
                      <a16:colId xmlns:a16="http://schemas.microsoft.com/office/drawing/2014/main" val="1607224685"/>
                    </a:ext>
                  </a:extLst>
                </a:gridCol>
              </a:tblGrid>
              <a:tr h="279026">
                <a:tc>
                  <a:txBody>
                    <a:bodyPr/>
                    <a:lstStyle/>
                    <a:p>
                      <a:pPr>
                        <a:lnSpc>
                          <a:spcPct val="115000"/>
                        </a:lnSpc>
                        <a:spcAft>
                          <a:spcPts val="1000"/>
                        </a:spcAft>
                      </a:pPr>
                      <a:r>
                        <a:rPr lang="en-GB" sz="1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Behaviours and Values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6D96"/>
                    </a:solidFill>
                  </a:tcPr>
                </a:tc>
                <a:tc>
                  <a:txBody>
                    <a:bodyPr/>
                    <a:lstStyle/>
                    <a:p>
                      <a:pPr>
                        <a:lnSpc>
                          <a:spcPct val="115000"/>
                        </a:lnSpc>
                        <a:spcAft>
                          <a:spcPts val="1000"/>
                        </a:spcAft>
                      </a:pPr>
                      <a:r>
                        <a:rPr lang="en-GB" sz="1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Knowledge and Experience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F88"/>
                    </a:solidFill>
                  </a:tcPr>
                </a:tc>
                <a:extLst>
                  <a:ext uri="{0D108BD9-81ED-4DB2-BD59-A6C34878D82A}">
                    <a16:rowId xmlns:a16="http://schemas.microsoft.com/office/drawing/2014/main" val="3385811024"/>
                  </a:ext>
                </a:extLst>
              </a:tr>
              <a:tr h="1921483">
                <a:tc>
                  <a:txBody>
                    <a:bodyPr/>
                    <a:lstStyle/>
                    <a:p>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Compassionate and caring</a:t>
                      </a:r>
                      <a:endParaRPr lang="en-GB"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Confident, courageous</a:t>
                      </a:r>
                      <a:endParaRPr lang="en-GB"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Flexible </a:t>
                      </a:r>
                      <a:endParaRPr lang="en-GB"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Self-motivated. </a:t>
                      </a:r>
                      <a:endParaRPr lang="en-GB"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Non-judgemental. </a:t>
                      </a:r>
                      <a:endParaRPr lang="en-GB"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Positive attitude and enthusiastic</a:t>
                      </a:r>
                      <a:endParaRPr lang="en-GB"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Work in co-production with patients </a:t>
                      </a:r>
                      <a:endParaRPr lang="en-GB"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Commitment to supervision and learning</a:t>
                      </a:r>
                      <a:endParaRPr lang="en-GB"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Essential:</a:t>
                      </a:r>
                      <a:endParaRPr lang="en-GB"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 previous experience necessary however you must be able to demonstrate drive and enthusiasm for working with this patient group.</a:t>
                      </a:r>
                      <a:endParaRPr lang="en-GB"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Desirable</a:t>
                      </a:r>
                      <a:endParaRPr lang="en-GB"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Previous experience working in a mental health setting.</a:t>
                      </a:r>
                      <a:endParaRPr lang="en-GB"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523875" marR="483870" indent="-229235">
                        <a:lnSpc>
                          <a:spcPts val="1370"/>
                        </a:lnSpc>
                        <a:spcBef>
                          <a:spcPts val="65"/>
                        </a:spcBef>
                        <a:spcAft>
                          <a:spcPts val="0"/>
                        </a:spcAft>
                        <a:tabLst>
                          <a:tab pos="-68580" algn="l"/>
                        </a:tabLst>
                      </a:pPr>
                      <a:r>
                        <a:rPr lang="en-US" sz="1100">
                          <a:effectLst/>
                          <a:latin typeface="Calibri" panose="020F0502020204030204" pitchFamily="34" charset="0"/>
                          <a:ea typeface="Arial" panose="020B0604020202020204" pitchFamily="34" charset="0"/>
                          <a:cs typeface="Times New Roman" panose="02020603050405020304" pitchFamily="18" charset="0"/>
                        </a:rPr>
                        <a:t> </a:t>
                      </a:r>
                      <a:endParaRPr lang="en-GB" sz="1200">
                        <a:effectLst/>
                        <a:latin typeface="Arial" panose="020B0604020202020204" pitchFamily="34" charset="0"/>
                        <a:ea typeface="Arial" panose="020B0604020202020204" pitchFamily="34" charset="0"/>
                        <a:cs typeface="Times New Roman" panose="02020603050405020304" pitchFamily="18" charset="0"/>
                      </a:endParaRPr>
                    </a:p>
                    <a:p>
                      <a:pPr marL="523875" marR="483870" indent="-229235">
                        <a:lnSpc>
                          <a:spcPts val="1370"/>
                        </a:lnSpc>
                        <a:spcBef>
                          <a:spcPts val="65"/>
                        </a:spcBef>
                        <a:spcAft>
                          <a:spcPts val="0"/>
                        </a:spcAft>
                        <a:tabLst>
                          <a:tab pos="-68580" algn="l"/>
                        </a:tabLst>
                      </a:pPr>
                      <a:r>
                        <a:rPr lang="en-US" sz="1100">
                          <a:effectLst/>
                          <a:latin typeface="Calibri" panose="020F0502020204030204" pitchFamily="34" charset="0"/>
                          <a:ea typeface="Arial" panose="020B0604020202020204" pitchFamily="34" charset="0"/>
                          <a:cs typeface="Times New Roman" panose="02020603050405020304" pitchFamily="18" charset="0"/>
                        </a:rPr>
                        <a:t> </a:t>
                      </a:r>
                      <a:endParaRPr lang="en-GB" sz="12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5541122"/>
                  </a:ext>
                </a:extLst>
              </a:tr>
              <a:tr h="203513">
                <a:tc gridSpan="2">
                  <a:txBody>
                    <a:bodyPr/>
                    <a:lstStyle/>
                    <a:p>
                      <a:pPr>
                        <a:lnSpc>
                          <a:spcPct val="115000"/>
                        </a:lnSpc>
                        <a:spcAft>
                          <a:spcPts val="1000"/>
                        </a:spcAft>
                      </a:pPr>
                      <a:r>
                        <a:rPr lang="en-GB" sz="1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Skills and Abilities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4C99"/>
                    </a:solidFill>
                  </a:tcPr>
                </a:tc>
                <a:tc hMerge="1">
                  <a:txBody>
                    <a:bodyPr/>
                    <a:lstStyle/>
                    <a:p>
                      <a:endParaRPr lang="en-GB"/>
                    </a:p>
                  </a:txBody>
                  <a:tcPr/>
                </a:tc>
                <a:extLst>
                  <a:ext uri="{0D108BD9-81ED-4DB2-BD59-A6C34878D82A}">
                    <a16:rowId xmlns:a16="http://schemas.microsoft.com/office/drawing/2014/main" val="2950543481"/>
                  </a:ext>
                </a:extLst>
              </a:tr>
              <a:tr h="1523928">
                <a:tc gridSpan="2">
                  <a:txBody>
                    <a:bodyPr/>
                    <a:lstStyle/>
                    <a:p>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marR="1011555" lvl="0" indent="-342900">
                        <a:spcAft>
                          <a:spcPts val="0"/>
                        </a:spcAft>
                        <a:buFont typeface="Symbol" panose="05050102010706020507" pitchFamily="18" charset="2"/>
                        <a:buChar char=""/>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Able to work collaboratively within a team structure. </a:t>
                      </a:r>
                      <a:endPar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Good communicator. </a:t>
                      </a:r>
                      <a:endPar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Enjoys the pace of work and can work under pressure. </a:t>
                      </a:r>
                      <a:endPar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Flexible with regard to shift work. Candidates must have the ability to work day shifts, night shifts and weekends and rotate across these shifts regularly</a:t>
                      </a:r>
                      <a:endPar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Physically fit enough to complete PMVA training (Teamwork) and deliver the taught interventions </a:t>
                      </a:r>
                      <a:endPar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Ability to remain calm during highly emotive situations</a:t>
                      </a:r>
                      <a:endPar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nSpc>
                          <a:spcPts val="1370"/>
                        </a:lnSpc>
                        <a:spcAft>
                          <a:spcPts val="1000"/>
                        </a:spcAft>
                        <a:tabLst>
                          <a:tab pos="180340" algn="l"/>
                        </a:tabLst>
                      </a:pPr>
                      <a:r>
                        <a:rPr lang="en-GB" sz="1100" dirty="0">
                          <a:solidFill>
                            <a:srgbClr val="5CC0C7"/>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3374559012"/>
                  </a:ext>
                </a:extLst>
              </a:tr>
            </a:tbl>
          </a:graphicData>
        </a:graphic>
      </p:graphicFrame>
      <p:sp>
        <p:nvSpPr>
          <p:cNvPr id="7" name="TextBox 6">
            <a:extLst>
              <a:ext uri="{FF2B5EF4-FFF2-40B4-BE49-F238E27FC236}">
                <a16:creationId xmlns:a16="http://schemas.microsoft.com/office/drawing/2014/main" id="{80D605BE-3BA1-45E6-8D41-83514BCA86E6}"/>
              </a:ext>
            </a:extLst>
          </p:cNvPr>
          <p:cNvSpPr txBox="1"/>
          <p:nvPr/>
        </p:nvSpPr>
        <p:spPr>
          <a:xfrm>
            <a:off x="683315" y="640282"/>
            <a:ext cx="6097656" cy="64633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tab pos="180975" algn="l"/>
                <a:tab pos="201613" algn="l"/>
              </a:tabLst>
            </a:pPr>
            <a:r>
              <a:rPr kumimoji="0" lang="en-GB" altLang="en-US" sz="3600" b="1" i="0" u="none" strike="noStrike" cap="none" normalizeH="0" baseline="0" dirty="0">
                <a:ln>
                  <a:noFill/>
                </a:ln>
                <a:solidFill>
                  <a:srgbClr val="5CC0C7"/>
                </a:solidFill>
                <a:effectLst/>
                <a:latin typeface="Calibri" panose="020F0502020204030204" pitchFamily="34" charset="0"/>
                <a:ea typeface="Calibri" panose="020F0502020204030204" pitchFamily="34" charset="0"/>
                <a:cs typeface="Times New Roman" panose="02020603050405020304" pitchFamily="18" charset="0"/>
              </a:rPr>
              <a:t>About you</a:t>
            </a:r>
            <a:endParaRPr kumimoji="0" lang="en-GB" altLang="en-US" sz="3600" b="0" i="0" u="none" strike="noStrike" cap="none" normalizeH="0" baseline="0" dirty="0">
              <a:ln>
                <a:noFill/>
              </a:ln>
              <a:solidFill>
                <a:schemeClr val="tx1"/>
              </a:solidFill>
              <a:effectLst/>
              <a:latin typeface="Arial" panose="020B0604020202020204" pitchFamily="34" charset="0"/>
            </a:endParaRPr>
          </a:p>
        </p:txBody>
      </p:sp>
      <p:pic>
        <p:nvPicPr>
          <p:cNvPr id="8" name="Picture 7" descr="Graphical user interface&#10;&#10;Description automatically generated with low confidence">
            <a:extLst>
              <a:ext uri="{FF2B5EF4-FFF2-40B4-BE49-F238E27FC236}">
                <a16:creationId xmlns:a16="http://schemas.microsoft.com/office/drawing/2014/main" id="{8177E8F7-BBC3-41C2-A5CF-AAD6264C33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3370" y="234751"/>
            <a:ext cx="2825915" cy="892571"/>
          </a:xfrm>
          <a:prstGeom prst="rect">
            <a:avLst/>
          </a:prstGeom>
        </p:spPr>
      </p:pic>
      <p:pic>
        <p:nvPicPr>
          <p:cNvPr id="10" name="Picture 9">
            <a:extLst>
              <a:ext uri="{FF2B5EF4-FFF2-40B4-BE49-F238E27FC236}">
                <a16:creationId xmlns:a16="http://schemas.microsoft.com/office/drawing/2014/main" id="{66FA8139-BA28-4B4F-9BAE-379FB2E29BAC}"/>
              </a:ext>
            </a:extLst>
          </p:cNvPr>
          <p:cNvPicPr/>
          <p:nvPr/>
        </p:nvPicPr>
        <p:blipFill rotWithShape="1">
          <a:blip r:embed="rId3" cstate="print">
            <a:extLst>
              <a:ext uri="{28A0092B-C50C-407E-A947-70E740481C1C}">
                <a14:useLocalDpi xmlns:a14="http://schemas.microsoft.com/office/drawing/2010/main" val="0"/>
              </a:ext>
            </a:extLst>
          </a:blip>
          <a:srcRect l="16225" t="42135" r="64322" b="50884"/>
          <a:stretch/>
        </p:blipFill>
        <p:spPr bwMode="auto">
          <a:xfrm>
            <a:off x="3671888" y="5603203"/>
            <a:ext cx="4900612" cy="92618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31164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1526982" cy="1551710"/>
          </a:xfrm>
        </p:spPr>
        <p:txBody>
          <a:bodyPr/>
          <a:lstStyle/>
          <a:p>
            <a:r>
              <a:rPr lang="en-GB" dirty="0"/>
              <a:t>Widening Participation Pathways - NHFT</a:t>
            </a:r>
          </a:p>
        </p:txBody>
      </p:sp>
      <p:graphicFrame>
        <p:nvGraphicFramePr>
          <p:cNvPr id="9" name="Content Placeholder 8"/>
          <p:cNvGraphicFramePr>
            <a:graphicFrameLocks noGrp="1"/>
          </p:cNvGraphicFramePr>
          <p:nvPr>
            <p:ph sz="quarter" idx="11"/>
            <p:extLst>
              <p:ext uri="{D42A27DB-BD31-4B8C-83A1-F6EECF244321}">
                <p14:modId xmlns:p14="http://schemas.microsoft.com/office/powerpoint/2010/main" val="2833772508"/>
              </p:ext>
            </p:extLst>
          </p:nvPr>
        </p:nvGraphicFramePr>
        <p:xfrm>
          <a:off x="462579" y="1129552"/>
          <a:ext cx="11314555" cy="5148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842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4A8C7A4-B83B-4221-BF8A-D379006B43BE}"/>
              </a:ext>
            </a:extLst>
          </p:cNvPr>
          <p:cNvSpPr>
            <a:spLocks noGrp="1"/>
          </p:cNvSpPr>
          <p:nvPr>
            <p:ph type="title"/>
          </p:nvPr>
        </p:nvSpPr>
        <p:spPr>
          <a:xfrm>
            <a:off x="643467" y="321734"/>
            <a:ext cx="10905066" cy="1135737"/>
          </a:xfrm>
        </p:spPr>
        <p:txBody>
          <a:bodyPr>
            <a:normAutofit/>
          </a:bodyPr>
          <a:lstStyle/>
          <a:p>
            <a:r>
              <a:rPr lang="en-GB" sz="3600"/>
              <a:t>Partnership working </a:t>
            </a:r>
            <a:br>
              <a:rPr lang="en-GB" sz="3600"/>
            </a:br>
            <a:r>
              <a:rPr lang="en-GB" sz="3600"/>
              <a:t>Indeed and The Princes Trust</a:t>
            </a:r>
          </a:p>
        </p:txBody>
      </p:sp>
      <p:sp>
        <p:nvSpPr>
          <p:cNvPr id="3" name="Content Placeholder 2">
            <a:extLst>
              <a:ext uri="{FF2B5EF4-FFF2-40B4-BE49-F238E27FC236}">
                <a16:creationId xmlns:a16="http://schemas.microsoft.com/office/drawing/2014/main" id="{BA18CB4D-330E-4144-A745-94D043BAD989}"/>
              </a:ext>
            </a:extLst>
          </p:cNvPr>
          <p:cNvSpPr>
            <a:spLocks noGrp="1"/>
          </p:cNvSpPr>
          <p:nvPr>
            <p:ph idx="1"/>
          </p:nvPr>
        </p:nvSpPr>
        <p:spPr>
          <a:xfrm>
            <a:off x="643468" y="1782981"/>
            <a:ext cx="8900582" cy="4393982"/>
          </a:xfrm>
        </p:spPr>
        <p:txBody>
          <a:bodyPr>
            <a:normAutofit/>
          </a:bodyPr>
          <a:lstStyle/>
          <a:p>
            <a:r>
              <a:rPr lang="en-GB" sz="2000" dirty="0"/>
              <a:t>Support with application and interview preparation</a:t>
            </a:r>
          </a:p>
          <a:p>
            <a:r>
              <a:rPr lang="en-GB" sz="2000" dirty="0"/>
              <a:t>Identify potential candidates (jobs posted on Indeed as well as NHS jobs)</a:t>
            </a:r>
          </a:p>
          <a:p>
            <a:r>
              <a:rPr lang="en-GB" sz="2000" dirty="0"/>
              <a:t>Shortened application process through Indeed </a:t>
            </a:r>
          </a:p>
          <a:p>
            <a:r>
              <a:rPr lang="en-GB" sz="2000" dirty="0"/>
              <a:t>Indeed provide an initial screening interview (candidates can be signposted to The Princes Trust for additional support)</a:t>
            </a:r>
          </a:p>
          <a:p>
            <a:r>
              <a:rPr lang="en-GB" sz="2000" dirty="0">
                <a:effectLst/>
                <a:latin typeface="Calibri" panose="020F0502020204030204" pitchFamily="34" charset="0"/>
                <a:ea typeface="Calibri" panose="020F0502020204030204" pitchFamily="34" charset="0"/>
                <a:cs typeface="Times New Roman" panose="02020603050405020304" pitchFamily="18" charset="0"/>
              </a:rPr>
              <a:t>Clinical Teams have input with short listing and interview </a:t>
            </a:r>
          </a:p>
          <a:p>
            <a:r>
              <a:rPr lang="en-GB" sz="2000" dirty="0">
                <a:latin typeface="Calibri" panose="020F0502020204030204" pitchFamily="34" charset="0"/>
                <a:ea typeface="Calibri" panose="020F0502020204030204" pitchFamily="34" charset="0"/>
                <a:cs typeface="Times New Roman" panose="02020603050405020304" pitchFamily="18" charset="0"/>
              </a:rPr>
              <a:t>Successful candidates with no previous healthcare experience access the Prepare to Care programme</a:t>
            </a:r>
          </a:p>
          <a:p>
            <a:r>
              <a:rPr lang="en-GB" sz="2000" dirty="0">
                <a:latin typeface="Calibri" panose="020F0502020204030204" pitchFamily="34" charset="0"/>
                <a:ea typeface="Calibri" panose="020F0502020204030204" pitchFamily="34" charset="0"/>
                <a:cs typeface="Times New Roman" panose="02020603050405020304" pitchFamily="18" charset="0"/>
              </a:rPr>
              <a:t>Those who are unsuccessful are signposted to The Princes Trust (where eligible) for additional support or to the Volunteer to Career pathway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400" dirty="0"/>
          </a:p>
        </p:txBody>
      </p:sp>
      <p:grpSp>
        <p:nvGrpSpPr>
          <p:cNvPr id="12" name="Group 11">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3" name="Rectangle 12">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descr="Graphical user interface&#10;&#10;Description automatically generated">
            <a:extLst>
              <a:ext uri="{FF2B5EF4-FFF2-40B4-BE49-F238E27FC236}">
                <a16:creationId xmlns:a16="http://schemas.microsoft.com/office/drawing/2014/main" id="{D660002E-705E-4F07-B006-FA86F01E9D1A}"/>
              </a:ext>
            </a:extLst>
          </p:cNvPr>
          <p:cNvPicPr/>
          <p:nvPr/>
        </p:nvPicPr>
        <p:blipFill rotWithShape="1">
          <a:blip r:embed="rId3" cstate="print">
            <a:extLst>
              <a:ext uri="{28A0092B-C50C-407E-A947-70E740481C1C}">
                <a14:useLocalDpi xmlns:a14="http://schemas.microsoft.com/office/drawing/2010/main" val="0"/>
              </a:ext>
            </a:extLst>
          </a:blip>
          <a:srcRect l="16225" t="42135" r="64322" b="50884"/>
          <a:stretch/>
        </p:blipFill>
        <p:spPr bwMode="auto">
          <a:xfrm>
            <a:off x="5663455" y="5769637"/>
            <a:ext cx="6253211" cy="1088364"/>
          </a:xfrm>
          <a:prstGeom prst="rect">
            <a:avLst/>
          </a:prstGeom>
          <a:extLst>
            <a:ext uri="{53640926-AAD7-44D8-BBD7-CCE9431645EC}">
              <a14:shadowObscured xmlns:a14="http://schemas.microsoft.com/office/drawing/2010/main"/>
            </a:ext>
          </a:extLst>
        </p:spPr>
      </p:pic>
      <p:grpSp>
        <p:nvGrpSpPr>
          <p:cNvPr id="16" name="Group 15">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7" name="Isosceles Triangle 1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Graphical user interface&#10;&#10;Description automatically generated with low confidence">
            <a:extLst>
              <a:ext uri="{FF2B5EF4-FFF2-40B4-BE49-F238E27FC236}">
                <a16:creationId xmlns:a16="http://schemas.microsoft.com/office/drawing/2014/main" id="{617A4FEC-B40C-4AE0-8801-0BEFFF08A5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4073" y="102884"/>
            <a:ext cx="4648200" cy="1464182"/>
          </a:xfrm>
          <a:prstGeom prst="rect">
            <a:avLst/>
          </a:prstGeom>
        </p:spPr>
      </p:pic>
    </p:spTree>
    <p:extLst>
      <p:ext uri="{BB962C8B-B14F-4D97-AF65-F5344CB8AC3E}">
        <p14:creationId xmlns:p14="http://schemas.microsoft.com/office/powerpoint/2010/main" val="3620726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10;&#10;Description automatically generated">
            <a:extLst>
              <a:ext uri="{FF2B5EF4-FFF2-40B4-BE49-F238E27FC236}">
                <a16:creationId xmlns:a16="http://schemas.microsoft.com/office/drawing/2014/main" id="{185ADCB3-E70C-4ACD-B529-DD1ECBF4DD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435" y="628259"/>
            <a:ext cx="8345065" cy="5601482"/>
          </a:xfrm>
          <a:prstGeom prst="rect">
            <a:avLst/>
          </a:prstGeom>
        </p:spPr>
      </p:pic>
      <p:pic>
        <p:nvPicPr>
          <p:cNvPr id="7" name="Picture 6" descr="Graphical user interface&#10;&#10;Description automatically generated with low confidence">
            <a:extLst>
              <a:ext uri="{FF2B5EF4-FFF2-40B4-BE49-F238E27FC236}">
                <a16:creationId xmlns:a16="http://schemas.microsoft.com/office/drawing/2014/main" id="{382A7E35-6E55-4F3F-9DA7-F52FF74654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4627" y="181973"/>
            <a:ext cx="2825915" cy="892571"/>
          </a:xfrm>
          <a:prstGeom prst="rect">
            <a:avLst/>
          </a:prstGeom>
        </p:spPr>
      </p:pic>
    </p:spTree>
    <p:extLst>
      <p:ext uri="{BB962C8B-B14F-4D97-AF65-F5344CB8AC3E}">
        <p14:creationId xmlns:p14="http://schemas.microsoft.com/office/powerpoint/2010/main" val="3975054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1B534487-0B0E-4AA5-8308-2838591D9C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032" y="647051"/>
            <a:ext cx="8449854" cy="5753903"/>
          </a:xfrm>
          <a:prstGeom prst="rect">
            <a:avLst/>
          </a:prstGeom>
        </p:spPr>
      </p:pic>
      <p:pic>
        <p:nvPicPr>
          <p:cNvPr id="4" name="Picture 3" descr="Graphical user interface&#10;&#10;Description automatically generated with low confidence">
            <a:extLst>
              <a:ext uri="{FF2B5EF4-FFF2-40B4-BE49-F238E27FC236}">
                <a16:creationId xmlns:a16="http://schemas.microsoft.com/office/drawing/2014/main" id="{6A68760D-BE43-45D5-A443-2FC75EE3DE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3370" y="234751"/>
            <a:ext cx="2825915" cy="892571"/>
          </a:xfrm>
          <a:prstGeom prst="rect">
            <a:avLst/>
          </a:prstGeom>
        </p:spPr>
      </p:pic>
    </p:spTree>
    <p:extLst>
      <p:ext uri="{BB962C8B-B14F-4D97-AF65-F5344CB8AC3E}">
        <p14:creationId xmlns:p14="http://schemas.microsoft.com/office/powerpoint/2010/main" val="121269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B44F767A-82C3-4584-B8E8-C9E66537BE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312" y="537759"/>
            <a:ext cx="8440328" cy="5782482"/>
          </a:xfrm>
          <a:prstGeom prst="rect">
            <a:avLst/>
          </a:prstGeom>
        </p:spPr>
      </p:pic>
      <p:pic>
        <p:nvPicPr>
          <p:cNvPr id="4" name="Picture 3" descr="Graphical user interface&#10;&#10;Description automatically generated with low confidence">
            <a:extLst>
              <a:ext uri="{FF2B5EF4-FFF2-40B4-BE49-F238E27FC236}">
                <a16:creationId xmlns:a16="http://schemas.microsoft.com/office/drawing/2014/main" id="{38AFCFB8-9CC9-4D92-BD77-3CA0E8D744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3370" y="234751"/>
            <a:ext cx="2825915" cy="892571"/>
          </a:xfrm>
          <a:prstGeom prst="rect">
            <a:avLst/>
          </a:prstGeom>
        </p:spPr>
      </p:pic>
    </p:spTree>
    <p:extLst>
      <p:ext uri="{BB962C8B-B14F-4D97-AF65-F5344CB8AC3E}">
        <p14:creationId xmlns:p14="http://schemas.microsoft.com/office/powerpoint/2010/main" val="3457278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09E8D0-3D46-468E-BE97-9A0AE178C098}"/>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Prepare to Care</a:t>
            </a:r>
          </a:p>
        </p:txBody>
      </p:sp>
      <p:pic>
        <p:nvPicPr>
          <p:cNvPr id="5" name="Content Placeholder 4" descr="Diagram&#10;&#10;Description automatically generated">
            <a:extLst>
              <a:ext uri="{FF2B5EF4-FFF2-40B4-BE49-F238E27FC236}">
                <a16:creationId xmlns:a16="http://schemas.microsoft.com/office/drawing/2014/main" id="{FFD94857-9ABA-420C-8D89-B1FB2EABE41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80655" y="1675227"/>
            <a:ext cx="10232800" cy="4871046"/>
          </a:xfrm>
          <a:prstGeom prst="rect">
            <a:avLst/>
          </a:prstGeom>
        </p:spPr>
      </p:pic>
    </p:spTree>
    <p:extLst>
      <p:ext uri="{BB962C8B-B14F-4D97-AF65-F5344CB8AC3E}">
        <p14:creationId xmlns:p14="http://schemas.microsoft.com/office/powerpoint/2010/main" val="11891873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C6A1FEC0948B4C99FFECD68851C480" ma:contentTypeVersion="10" ma:contentTypeDescription="Create a new document." ma:contentTypeScope="" ma:versionID="b7dfcd0f6c684f0ed1cbbcf873947057">
  <xsd:schema xmlns:xsd="http://www.w3.org/2001/XMLSchema" xmlns:xs="http://www.w3.org/2001/XMLSchema" xmlns:p="http://schemas.microsoft.com/office/2006/metadata/properties" xmlns:ns3="51365936-d180-449b-8ec7-87cbf372dcdf" xmlns:ns4="cc997fc0-514e-4d5d-ab9e-694607897de9" targetNamespace="http://schemas.microsoft.com/office/2006/metadata/properties" ma:root="true" ma:fieldsID="9302dfb728b40dc4c69f149aafb3b826" ns3:_="" ns4:_="">
    <xsd:import namespace="51365936-d180-449b-8ec7-87cbf372dcdf"/>
    <xsd:import namespace="cc997fc0-514e-4d5d-ab9e-694607897de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LengthInSeconds"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365936-d180-449b-8ec7-87cbf372dc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c997fc0-514e-4d5d-ab9e-694607897de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85101A-A0AB-4D67-B059-169F5FA6B4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365936-d180-449b-8ec7-87cbf372dcdf"/>
    <ds:schemaRef ds:uri="cc997fc0-514e-4d5d-ab9e-694607897d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1FE76FA-0983-4C97-9ED1-1961D3B64B61}">
  <ds:schemaRefs>
    <ds:schemaRef ds:uri="http://purl.org/dc/dcmitype/"/>
    <ds:schemaRef ds:uri="cc997fc0-514e-4d5d-ab9e-694607897de9"/>
    <ds:schemaRef ds:uri="http://schemas.openxmlformats.org/package/2006/metadata/core-properties"/>
    <ds:schemaRef ds:uri="http://purl.org/dc/elements/1.1/"/>
    <ds:schemaRef ds:uri="http://schemas.microsoft.com/office/2006/documentManagement/types"/>
    <ds:schemaRef ds:uri="http://schemas.microsoft.com/office/2006/metadata/properties"/>
    <ds:schemaRef ds:uri="http://purl.org/dc/terms/"/>
    <ds:schemaRef ds:uri="http://schemas.microsoft.com/office/infopath/2007/PartnerControls"/>
    <ds:schemaRef ds:uri="51365936-d180-449b-8ec7-87cbf372dcdf"/>
    <ds:schemaRef ds:uri="http://www.w3.org/XML/1998/namespace"/>
  </ds:schemaRefs>
</ds:datastoreItem>
</file>

<file path=customXml/itemProps3.xml><?xml version="1.0" encoding="utf-8"?>
<ds:datastoreItem xmlns:ds="http://schemas.openxmlformats.org/officeDocument/2006/customXml" ds:itemID="{3AA5E8A2-8C1D-4C41-92A8-60FA04C8D4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2770</TotalTime>
  <Words>1269</Words>
  <Application>Microsoft Office PowerPoint</Application>
  <PresentationFormat>Widescreen</PresentationFormat>
  <Paragraphs>152</Paragraphs>
  <Slides>14</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Symbol</vt:lpstr>
      <vt:lpstr>Office Theme</vt:lpstr>
      <vt:lpstr>HCSW New to Care</vt:lpstr>
      <vt:lpstr>Value Based Job Adverts and JD’s</vt:lpstr>
      <vt:lpstr>PowerPoint Presentation</vt:lpstr>
      <vt:lpstr>Widening Participation Pathways - NHFT</vt:lpstr>
      <vt:lpstr>Partnership working  Indeed and The Princes Trust</vt:lpstr>
      <vt:lpstr>PowerPoint Presentation</vt:lpstr>
      <vt:lpstr>PowerPoint Presentation</vt:lpstr>
      <vt:lpstr>PowerPoint Presentation</vt:lpstr>
      <vt:lpstr>Prepare to Care</vt:lpstr>
      <vt:lpstr>Direct Hire New to Care cohort recruitment plan</vt:lpstr>
      <vt:lpstr>Direct Hire New to Care cohort recruitment plan</vt:lpstr>
      <vt:lpstr>PowerPoint Presentation</vt:lpstr>
      <vt:lpstr>TITLE GOES HERE</vt:lpstr>
      <vt:lpstr>OUR VISION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HCSW New to Care</dc:title>
  <dc:creator>Bardsley Alison</dc:creator>
  <cp:lastModifiedBy>Bardsley Alison</cp:lastModifiedBy>
  <cp:revision>6</cp:revision>
  <dcterms:created xsi:type="dcterms:W3CDTF">2022-02-01T17:02:24Z</dcterms:created>
  <dcterms:modified xsi:type="dcterms:W3CDTF">2022-02-04T17:24:34Z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0x01010002C6A1FEC0948B4C99FFECD68851C480</vt:lpwstr>
  </property>
</Properties>
</file>