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4" r:id="rId5"/>
  </p:sldMasterIdLst>
  <p:notesMasterIdLst>
    <p:notesMasterId r:id="rId17"/>
  </p:notesMasterIdLst>
  <p:handoutMasterIdLst>
    <p:handoutMasterId r:id="rId18"/>
  </p:handoutMasterIdLst>
  <p:sldIdLst>
    <p:sldId id="256" r:id="rId6"/>
    <p:sldId id="259" r:id="rId7"/>
    <p:sldId id="263" r:id="rId8"/>
    <p:sldId id="265" r:id="rId9"/>
    <p:sldId id="266" r:id="rId10"/>
    <p:sldId id="268" r:id="rId11"/>
    <p:sldId id="262" r:id="rId12"/>
    <p:sldId id="267" r:id="rId13"/>
    <p:sldId id="264" r:id="rId14"/>
    <p:sldId id="260"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E5"/>
    <a:srgbClr val="E21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014A5-B65E-4F3D-BA0B-C7C5C4C7354B}" v="172" dt="2019-12-09T22:49:23.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6456" autoAdjust="0"/>
  </p:normalViewPr>
  <p:slideViewPr>
    <p:cSldViewPr snapToGrid="0">
      <p:cViewPr varScale="1">
        <p:scale>
          <a:sx n="98" d="100"/>
          <a:sy n="98" d="100"/>
        </p:scale>
        <p:origin x="1896" y="11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84" d="100"/>
          <a:sy n="84" d="100"/>
        </p:scale>
        <p:origin x="23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52AC6-9C8E-4BF0-AB21-E5B9107FE3A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1916305-CBB5-4450-A384-291FC987505A}">
      <dgm:prSet phldrT="[Text]"/>
      <dgm:spPr/>
      <dgm:t>
        <a:bodyPr/>
        <a:lstStyle/>
        <a:p>
          <a:r>
            <a:rPr lang="en-GB" dirty="0"/>
            <a:t>Better staff engagement</a:t>
          </a:r>
        </a:p>
      </dgm:t>
    </dgm:pt>
    <dgm:pt modelId="{48096E9B-07DD-4790-8AF3-11037148FC0B}" type="parTrans" cxnId="{42068BAE-0F35-48AD-B6C0-733FCBF911DF}">
      <dgm:prSet/>
      <dgm:spPr/>
      <dgm:t>
        <a:bodyPr/>
        <a:lstStyle/>
        <a:p>
          <a:endParaRPr lang="en-GB"/>
        </a:p>
      </dgm:t>
    </dgm:pt>
    <dgm:pt modelId="{B011FCE8-2057-4513-93BB-91835D672D35}" type="sibTrans" cxnId="{42068BAE-0F35-48AD-B6C0-733FCBF911DF}">
      <dgm:prSet/>
      <dgm:spPr/>
      <dgm:t>
        <a:bodyPr/>
        <a:lstStyle/>
        <a:p>
          <a:endParaRPr lang="en-GB"/>
        </a:p>
      </dgm:t>
    </dgm:pt>
    <dgm:pt modelId="{59CD0B0F-12ED-4D30-A131-F729FE05598F}">
      <dgm:prSet phldrT="[Text]"/>
      <dgm:spPr/>
      <dgm:t>
        <a:bodyPr/>
        <a:lstStyle/>
        <a:p>
          <a:r>
            <a:rPr lang="en-GB" dirty="0"/>
            <a:t>Happier and healthier patients</a:t>
          </a:r>
        </a:p>
      </dgm:t>
    </dgm:pt>
    <dgm:pt modelId="{E99ADE86-9B7D-4641-8C4A-76266CBD9094}" type="parTrans" cxnId="{35857787-C957-4F93-A3AD-7891A55BDDB4}">
      <dgm:prSet/>
      <dgm:spPr/>
      <dgm:t>
        <a:bodyPr/>
        <a:lstStyle/>
        <a:p>
          <a:endParaRPr lang="en-GB"/>
        </a:p>
      </dgm:t>
    </dgm:pt>
    <dgm:pt modelId="{31173F3D-D8A4-423B-91BF-DD5B69804A47}" type="sibTrans" cxnId="{35857787-C957-4F93-A3AD-7891A55BDDB4}">
      <dgm:prSet/>
      <dgm:spPr/>
      <dgm:t>
        <a:bodyPr/>
        <a:lstStyle/>
        <a:p>
          <a:endParaRPr lang="en-GB"/>
        </a:p>
      </dgm:t>
    </dgm:pt>
    <dgm:pt modelId="{824E0C6D-B076-4A95-957E-902D143AAB14}">
      <dgm:prSet phldrT="[Text]"/>
      <dgm:spPr/>
      <dgm:t>
        <a:bodyPr/>
        <a:lstStyle/>
        <a:p>
          <a:r>
            <a:rPr lang="en-GB" dirty="0"/>
            <a:t>Healthier staff</a:t>
          </a:r>
        </a:p>
      </dgm:t>
    </dgm:pt>
    <dgm:pt modelId="{1ADB8450-0F00-4C8D-94DB-6375C72CFEE2}" type="parTrans" cxnId="{C8A7629F-745A-4792-B79B-6477DDCFBA26}">
      <dgm:prSet/>
      <dgm:spPr/>
      <dgm:t>
        <a:bodyPr/>
        <a:lstStyle/>
        <a:p>
          <a:endParaRPr lang="en-GB"/>
        </a:p>
      </dgm:t>
    </dgm:pt>
    <dgm:pt modelId="{DC9668C6-FDB1-45B6-951F-7691FA9DDEE5}" type="sibTrans" cxnId="{C8A7629F-745A-4792-B79B-6477DDCFBA26}">
      <dgm:prSet/>
      <dgm:spPr/>
      <dgm:t>
        <a:bodyPr/>
        <a:lstStyle/>
        <a:p>
          <a:endParaRPr lang="en-GB"/>
        </a:p>
      </dgm:t>
    </dgm:pt>
    <dgm:pt modelId="{717A3779-74E3-4AE9-A12E-CB7F6ED1FEF4}" type="pres">
      <dgm:prSet presAssocID="{19C52AC6-9C8E-4BF0-AB21-E5B9107FE3A6}" presName="cycle" presStyleCnt="0">
        <dgm:presLayoutVars>
          <dgm:dir/>
          <dgm:resizeHandles val="exact"/>
        </dgm:presLayoutVars>
      </dgm:prSet>
      <dgm:spPr/>
    </dgm:pt>
    <dgm:pt modelId="{D25BE0EE-CE4C-4206-8376-2EFF0163DD69}" type="pres">
      <dgm:prSet presAssocID="{E1916305-CBB5-4450-A384-291FC987505A}" presName="dummy" presStyleCnt="0"/>
      <dgm:spPr/>
    </dgm:pt>
    <dgm:pt modelId="{07558D3C-8A39-4C80-8BAB-72799643B30E}" type="pres">
      <dgm:prSet presAssocID="{E1916305-CBB5-4450-A384-291FC987505A}" presName="node" presStyleLbl="revTx" presStyleIdx="0" presStyleCnt="3">
        <dgm:presLayoutVars>
          <dgm:bulletEnabled val="1"/>
        </dgm:presLayoutVars>
      </dgm:prSet>
      <dgm:spPr/>
    </dgm:pt>
    <dgm:pt modelId="{E0175748-1F4F-4FEA-A697-642D119558C1}" type="pres">
      <dgm:prSet presAssocID="{B011FCE8-2057-4513-93BB-91835D672D35}" presName="sibTrans" presStyleLbl="node1" presStyleIdx="0" presStyleCnt="3" custLinFactNeighborX="3594" custLinFactNeighborY="-4479"/>
      <dgm:spPr/>
    </dgm:pt>
    <dgm:pt modelId="{55208DD0-C606-4BCC-87CB-8EE35FD05C3B}" type="pres">
      <dgm:prSet presAssocID="{59CD0B0F-12ED-4D30-A131-F729FE05598F}" presName="dummy" presStyleCnt="0"/>
      <dgm:spPr/>
    </dgm:pt>
    <dgm:pt modelId="{64A8C2BD-E614-4995-83B7-8F5BFA41BC4A}" type="pres">
      <dgm:prSet presAssocID="{59CD0B0F-12ED-4D30-A131-F729FE05598F}" presName="node" presStyleLbl="revTx" presStyleIdx="1" presStyleCnt="3">
        <dgm:presLayoutVars>
          <dgm:bulletEnabled val="1"/>
        </dgm:presLayoutVars>
      </dgm:prSet>
      <dgm:spPr/>
    </dgm:pt>
    <dgm:pt modelId="{C5116C19-DEE2-4680-99E5-E432C9A943E3}" type="pres">
      <dgm:prSet presAssocID="{31173F3D-D8A4-423B-91BF-DD5B69804A47}" presName="sibTrans" presStyleLbl="node1" presStyleIdx="1" presStyleCnt="3" custLinFactNeighborX="-1761" custLinFactNeighborY="-4479"/>
      <dgm:spPr/>
    </dgm:pt>
    <dgm:pt modelId="{2DE6BB0E-0BD9-4FFF-992B-5EAADC0BBC66}" type="pres">
      <dgm:prSet presAssocID="{824E0C6D-B076-4A95-957E-902D143AAB14}" presName="dummy" presStyleCnt="0"/>
      <dgm:spPr/>
    </dgm:pt>
    <dgm:pt modelId="{1F2E7527-71E8-4CBD-8D8A-BAD820B1FE87}" type="pres">
      <dgm:prSet presAssocID="{824E0C6D-B076-4A95-957E-902D143AAB14}" presName="node" presStyleLbl="revTx" presStyleIdx="2" presStyleCnt="3">
        <dgm:presLayoutVars>
          <dgm:bulletEnabled val="1"/>
        </dgm:presLayoutVars>
      </dgm:prSet>
      <dgm:spPr/>
    </dgm:pt>
    <dgm:pt modelId="{83CE48B8-A7A9-4AC4-A39E-04C7A72E89D4}" type="pres">
      <dgm:prSet presAssocID="{DC9668C6-FDB1-45B6-951F-7691FA9DDEE5}" presName="sibTrans" presStyleLbl="node1" presStyleIdx="2" presStyleCnt="3"/>
      <dgm:spPr/>
    </dgm:pt>
  </dgm:ptLst>
  <dgm:cxnLst>
    <dgm:cxn modelId="{EC8A2826-EB52-4B75-9713-892CB64A29CF}" type="presOf" srcId="{824E0C6D-B076-4A95-957E-902D143AAB14}" destId="{1F2E7527-71E8-4CBD-8D8A-BAD820B1FE87}" srcOrd="0" destOrd="0" presId="urn:microsoft.com/office/officeart/2005/8/layout/cycle1"/>
    <dgm:cxn modelId="{92A9C52E-7BEE-42DB-BA9B-4EFD9D2B1BFF}" type="presOf" srcId="{19C52AC6-9C8E-4BF0-AB21-E5B9107FE3A6}" destId="{717A3779-74E3-4AE9-A12E-CB7F6ED1FEF4}" srcOrd="0" destOrd="0" presId="urn:microsoft.com/office/officeart/2005/8/layout/cycle1"/>
    <dgm:cxn modelId="{00F80534-4979-4CC0-B3E8-08659C7A0C17}" type="presOf" srcId="{E1916305-CBB5-4450-A384-291FC987505A}" destId="{07558D3C-8A39-4C80-8BAB-72799643B30E}" srcOrd="0" destOrd="0" presId="urn:microsoft.com/office/officeart/2005/8/layout/cycle1"/>
    <dgm:cxn modelId="{09675C36-B662-4A3B-91B5-F6184EF6D8F7}" type="presOf" srcId="{B011FCE8-2057-4513-93BB-91835D672D35}" destId="{E0175748-1F4F-4FEA-A697-642D119558C1}" srcOrd="0" destOrd="0" presId="urn:microsoft.com/office/officeart/2005/8/layout/cycle1"/>
    <dgm:cxn modelId="{0D62E464-B297-44B9-9AFD-2075D0D91879}" type="presOf" srcId="{31173F3D-D8A4-423B-91BF-DD5B69804A47}" destId="{C5116C19-DEE2-4680-99E5-E432C9A943E3}" srcOrd="0" destOrd="0" presId="urn:microsoft.com/office/officeart/2005/8/layout/cycle1"/>
    <dgm:cxn modelId="{35857787-C957-4F93-A3AD-7891A55BDDB4}" srcId="{19C52AC6-9C8E-4BF0-AB21-E5B9107FE3A6}" destId="{59CD0B0F-12ED-4D30-A131-F729FE05598F}" srcOrd="1" destOrd="0" parTransId="{E99ADE86-9B7D-4641-8C4A-76266CBD9094}" sibTransId="{31173F3D-D8A4-423B-91BF-DD5B69804A47}"/>
    <dgm:cxn modelId="{C8A7629F-745A-4792-B79B-6477DDCFBA26}" srcId="{19C52AC6-9C8E-4BF0-AB21-E5B9107FE3A6}" destId="{824E0C6D-B076-4A95-957E-902D143AAB14}" srcOrd="2" destOrd="0" parTransId="{1ADB8450-0F00-4C8D-94DB-6375C72CFEE2}" sibTransId="{DC9668C6-FDB1-45B6-951F-7691FA9DDEE5}"/>
    <dgm:cxn modelId="{9E0DFDA0-3F45-47B6-BE58-A0EDED868317}" type="presOf" srcId="{DC9668C6-FDB1-45B6-951F-7691FA9DDEE5}" destId="{83CE48B8-A7A9-4AC4-A39E-04C7A72E89D4}" srcOrd="0" destOrd="0" presId="urn:microsoft.com/office/officeart/2005/8/layout/cycle1"/>
    <dgm:cxn modelId="{42068BAE-0F35-48AD-B6C0-733FCBF911DF}" srcId="{19C52AC6-9C8E-4BF0-AB21-E5B9107FE3A6}" destId="{E1916305-CBB5-4450-A384-291FC987505A}" srcOrd="0" destOrd="0" parTransId="{48096E9B-07DD-4790-8AF3-11037148FC0B}" sibTransId="{B011FCE8-2057-4513-93BB-91835D672D35}"/>
    <dgm:cxn modelId="{FA66C5FC-0B47-4484-952B-3D29D2E11108}" type="presOf" srcId="{59CD0B0F-12ED-4D30-A131-F729FE05598F}" destId="{64A8C2BD-E614-4995-83B7-8F5BFA41BC4A}" srcOrd="0" destOrd="0" presId="urn:microsoft.com/office/officeart/2005/8/layout/cycle1"/>
    <dgm:cxn modelId="{3AA0FA45-E8C9-4CCE-8487-1AE95BCEDE62}" type="presParOf" srcId="{717A3779-74E3-4AE9-A12E-CB7F6ED1FEF4}" destId="{D25BE0EE-CE4C-4206-8376-2EFF0163DD69}" srcOrd="0" destOrd="0" presId="urn:microsoft.com/office/officeart/2005/8/layout/cycle1"/>
    <dgm:cxn modelId="{671597F0-43AC-4852-9D20-47EEB80A9BEC}" type="presParOf" srcId="{717A3779-74E3-4AE9-A12E-CB7F6ED1FEF4}" destId="{07558D3C-8A39-4C80-8BAB-72799643B30E}" srcOrd="1" destOrd="0" presId="urn:microsoft.com/office/officeart/2005/8/layout/cycle1"/>
    <dgm:cxn modelId="{8303666B-E2EB-4C18-995D-A6F58BB65F08}" type="presParOf" srcId="{717A3779-74E3-4AE9-A12E-CB7F6ED1FEF4}" destId="{E0175748-1F4F-4FEA-A697-642D119558C1}" srcOrd="2" destOrd="0" presId="urn:microsoft.com/office/officeart/2005/8/layout/cycle1"/>
    <dgm:cxn modelId="{0BC5E87C-C64D-4870-84CC-92218CAFD448}" type="presParOf" srcId="{717A3779-74E3-4AE9-A12E-CB7F6ED1FEF4}" destId="{55208DD0-C606-4BCC-87CB-8EE35FD05C3B}" srcOrd="3" destOrd="0" presId="urn:microsoft.com/office/officeart/2005/8/layout/cycle1"/>
    <dgm:cxn modelId="{461F815B-F32E-4F39-AF6E-45ADABC8F499}" type="presParOf" srcId="{717A3779-74E3-4AE9-A12E-CB7F6ED1FEF4}" destId="{64A8C2BD-E614-4995-83B7-8F5BFA41BC4A}" srcOrd="4" destOrd="0" presId="urn:microsoft.com/office/officeart/2005/8/layout/cycle1"/>
    <dgm:cxn modelId="{C36FC807-517F-4237-B577-464C538DEE76}" type="presParOf" srcId="{717A3779-74E3-4AE9-A12E-CB7F6ED1FEF4}" destId="{C5116C19-DEE2-4680-99E5-E432C9A943E3}" srcOrd="5" destOrd="0" presId="urn:microsoft.com/office/officeart/2005/8/layout/cycle1"/>
    <dgm:cxn modelId="{1BFBCA31-D3D7-4B17-BA7B-350C1FE43FB0}" type="presParOf" srcId="{717A3779-74E3-4AE9-A12E-CB7F6ED1FEF4}" destId="{2DE6BB0E-0BD9-4FFF-992B-5EAADC0BBC66}" srcOrd="6" destOrd="0" presId="urn:microsoft.com/office/officeart/2005/8/layout/cycle1"/>
    <dgm:cxn modelId="{76616C48-AA81-4106-8F04-3881ABF44E14}" type="presParOf" srcId="{717A3779-74E3-4AE9-A12E-CB7F6ED1FEF4}" destId="{1F2E7527-71E8-4CBD-8D8A-BAD820B1FE87}" srcOrd="7" destOrd="0" presId="urn:microsoft.com/office/officeart/2005/8/layout/cycle1"/>
    <dgm:cxn modelId="{A1DD2CB5-05CF-4B1E-8721-CC2C63656D70}" type="presParOf" srcId="{717A3779-74E3-4AE9-A12E-CB7F6ED1FEF4}" destId="{83CE48B8-A7A9-4AC4-A39E-04C7A72E89D4}"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58D3C-8A39-4C80-8BAB-72799643B30E}">
      <dsp:nvSpPr>
        <dsp:cNvPr id="0" name=""/>
        <dsp:cNvSpPr/>
      </dsp:nvSpPr>
      <dsp:spPr>
        <a:xfrm>
          <a:off x="3276477" y="280179"/>
          <a:ext cx="1432415" cy="14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Better staff engagement</a:t>
          </a:r>
        </a:p>
      </dsp:txBody>
      <dsp:txXfrm>
        <a:off x="3276477" y="280179"/>
        <a:ext cx="1432415" cy="1432415"/>
      </dsp:txXfrm>
    </dsp:sp>
    <dsp:sp modelId="{E0175748-1F4F-4FEA-A697-642D119558C1}">
      <dsp:nvSpPr>
        <dsp:cNvPr id="0" name=""/>
        <dsp:cNvSpPr/>
      </dsp:nvSpPr>
      <dsp:spPr>
        <a:xfrm>
          <a:off x="1217292" y="-153057"/>
          <a:ext cx="3385956" cy="3385956"/>
        </a:xfrm>
        <a:prstGeom prst="circularArrow">
          <a:avLst>
            <a:gd name="adj1" fmla="val 8249"/>
            <a:gd name="adj2" fmla="val 576197"/>
            <a:gd name="adj3" fmla="val 2963490"/>
            <a:gd name="adj4" fmla="val 51967"/>
            <a:gd name="adj5" fmla="val 96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8C2BD-E614-4995-83B7-8F5BFA41BC4A}">
      <dsp:nvSpPr>
        <dsp:cNvPr id="0" name=""/>
        <dsp:cNvSpPr/>
      </dsp:nvSpPr>
      <dsp:spPr>
        <a:xfrm>
          <a:off x="2072372" y="2365750"/>
          <a:ext cx="1432415" cy="14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Happier and healthier patients</a:t>
          </a:r>
        </a:p>
      </dsp:txBody>
      <dsp:txXfrm>
        <a:off x="2072372" y="2365750"/>
        <a:ext cx="1432415" cy="1432415"/>
      </dsp:txXfrm>
    </dsp:sp>
    <dsp:sp modelId="{C5116C19-DEE2-4680-99E5-E432C9A943E3}">
      <dsp:nvSpPr>
        <dsp:cNvPr id="0" name=""/>
        <dsp:cNvSpPr/>
      </dsp:nvSpPr>
      <dsp:spPr>
        <a:xfrm>
          <a:off x="1035974" y="-153057"/>
          <a:ext cx="3385956" cy="3385956"/>
        </a:xfrm>
        <a:prstGeom prst="circularArrow">
          <a:avLst>
            <a:gd name="adj1" fmla="val 8249"/>
            <a:gd name="adj2" fmla="val 576197"/>
            <a:gd name="adj3" fmla="val 10171836"/>
            <a:gd name="adj4" fmla="val 7260313"/>
            <a:gd name="adj5" fmla="val 96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E7527-71E8-4CBD-8D8A-BAD820B1FE87}">
      <dsp:nvSpPr>
        <dsp:cNvPr id="0" name=""/>
        <dsp:cNvSpPr/>
      </dsp:nvSpPr>
      <dsp:spPr>
        <a:xfrm>
          <a:off x="868267" y="280179"/>
          <a:ext cx="1432415" cy="14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Healthier staff</a:t>
          </a:r>
        </a:p>
      </dsp:txBody>
      <dsp:txXfrm>
        <a:off x="868267" y="280179"/>
        <a:ext cx="1432415" cy="1432415"/>
      </dsp:txXfrm>
    </dsp:sp>
    <dsp:sp modelId="{83CE48B8-A7A9-4AC4-A39E-04C7A72E89D4}">
      <dsp:nvSpPr>
        <dsp:cNvPr id="0" name=""/>
        <dsp:cNvSpPr/>
      </dsp:nvSpPr>
      <dsp:spPr>
        <a:xfrm>
          <a:off x="1095601" y="-1400"/>
          <a:ext cx="3385956" cy="3385956"/>
        </a:xfrm>
        <a:prstGeom prst="circularArrow">
          <a:avLst>
            <a:gd name="adj1" fmla="val 8249"/>
            <a:gd name="adj2" fmla="val 576197"/>
            <a:gd name="adj3" fmla="val 16856380"/>
            <a:gd name="adj4" fmla="val 14967424"/>
            <a:gd name="adj5" fmla="val 96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F2F55-D953-4F06-9379-6E13C74C86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AF4267-2AEF-4886-898D-4F9807FEC9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F7A523-E0E6-459F-92C2-924E33BEAF3E}" type="datetimeFigureOut">
              <a:rPr lang="en-GB" smtClean="0"/>
              <a:t>12/12/2019</a:t>
            </a:fld>
            <a:endParaRPr lang="en-GB"/>
          </a:p>
        </p:txBody>
      </p:sp>
      <p:sp>
        <p:nvSpPr>
          <p:cNvPr id="4" name="Footer Placeholder 3">
            <a:extLst>
              <a:ext uri="{FF2B5EF4-FFF2-40B4-BE49-F238E27FC236}">
                <a16:creationId xmlns:a16="http://schemas.microsoft.com/office/drawing/2014/main" id="{09BDBB30-08B3-49AA-AFBA-18B425F45A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AF3864-31DD-4361-855F-A08E725EA7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3D5FB3-84FE-431D-B097-C3F5FF7A8149}" type="slidenum">
              <a:rPr lang="en-GB" smtClean="0"/>
              <a:t>‹#›</a:t>
            </a:fld>
            <a:endParaRPr lang="en-GB"/>
          </a:p>
        </p:txBody>
      </p:sp>
    </p:spTree>
    <p:extLst>
      <p:ext uri="{BB962C8B-B14F-4D97-AF65-F5344CB8AC3E}">
        <p14:creationId xmlns:p14="http://schemas.microsoft.com/office/powerpoint/2010/main" val="248834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22913-20E3-4602-80CA-EBFBF204DE00}" type="datetimeFigureOut">
              <a:rPr lang="en-GB" smtClean="0"/>
              <a:t>12/12/2019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D2EA1-0055-4863-9028-D81F9E1203E7}" type="slidenum">
              <a:rPr lang="en-GB" smtClean="0"/>
              <a:t>‹#›</a:t>
            </a:fld>
            <a:endParaRPr lang="en-GB"/>
          </a:p>
        </p:txBody>
      </p:sp>
    </p:spTree>
    <p:extLst>
      <p:ext uri="{BB962C8B-B14F-4D97-AF65-F5344CB8AC3E}">
        <p14:creationId xmlns:p14="http://schemas.microsoft.com/office/powerpoint/2010/main" val="256958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e.nhs.uk/sites/default/files/documents/NHS%20%28HEE%29%20-%20Mental%20Wellbeing%20Commission%20Report.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assets.publishing.service.gov.uk/government/uploads/system/uploads/attachment_data/file/658145/thriving-at-work-stevenson-farmer-review.pdf" TargetMode="External"/><Relationship Id="rId4" Type="http://schemas.openxmlformats.org/officeDocument/2006/relationships/hyperlink" Target="https://www.england.nhs.uk/wp-content/uploads/2018/05/staff-health-wellbeing-cquin-2017-19-implementation-support.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ebarchive.nationalarchives.gov.uk/20130124052412/http:/www.dh.gov.uk/prod_consum_dh/groups/dh_digitalassets/documents/digitalasset/dh_108907.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gov.uk/government/publications/report-of-the-mid-staffordshire-nhs-foundation-trust-public-inqui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e.nhs.uk/sites/default/files/documents/NHS%20%28HEE%29%20-%20Mental%20Wellbeing%20Commission%20Report.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file/C:/Users/aliyar/Downloads/bitc-wellbeing-report-mhawmentalhealthworkfullreport2019-sept2019-2%20(1).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3D2EA1-0055-4863-9028-D81F9E1203E7}" type="slidenum">
              <a:rPr lang="en-GB" smtClean="0"/>
              <a:t>1</a:t>
            </a:fld>
            <a:endParaRPr lang="en-GB"/>
          </a:p>
        </p:txBody>
      </p:sp>
    </p:spTree>
    <p:extLst>
      <p:ext uri="{BB962C8B-B14F-4D97-AF65-F5344CB8AC3E}">
        <p14:creationId xmlns:p14="http://schemas.microsoft.com/office/powerpoint/2010/main" val="100463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Poor staff health and wellbeing costs the NHS a significant amount of money.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cost of poor mental health in the NHS equates to £1,794-£2,174 per employee per year.  Taken from </a:t>
            </a:r>
            <a:r>
              <a:rPr lang="en-GB" sz="1200" kern="1200" baseline="30000" dirty="0">
                <a:solidFill>
                  <a:schemeClr val="tx1"/>
                </a:solidFill>
                <a:effectLst/>
                <a:latin typeface="+mn-lt"/>
                <a:ea typeface="+mn-ea"/>
                <a:cs typeface="+mn-cs"/>
              </a:rPr>
              <a:t>Health Education England. (2019). </a:t>
            </a:r>
            <a:r>
              <a:rPr lang="en-GB" sz="1200" i="1" kern="1200" baseline="30000" dirty="0">
                <a:solidFill>
                  <a:schemeClr val="tx1"/>
                </a:solidFill>
                <a:effectLst/>
                <a:latin typeface="+mn-lt"/>
                <a:ea typeface="+mn-ea"/>
                <a:cs typeface="+mn-cs"/>
              </a:rPr>
              <a:t>NHS Staff and Learner's Mental Wellbeing Commission</a:t>
            </a:r>
            <a:r>
              <a:rPr lang="en-GB" sz="1200" kern="1200" baseline="30000" dirty="0">
                <a:solidFill>
                  <a:schemeClr val="tx1"/>
                </a:solidFill>
                <a:effectLst/>
                <a:latin typeface="+mn-lt"/>
                <a:ea typeface="+mn-ea"/>
                <a:cs typeface="+mn-cs"/>
              </a:rPr>
              <a:t>. Retrieved from </a:t>
            </a:r>
            <a:r>
              <a:rPr lang="en-GB" sz="1200" u="sng" kern="1200" baseline="30000" dirty="0">
                <a:solidFill>
                  <a:schemeClr val="tx1"/>
                </a:solidFill>
                <a:effectLst/>
                <a:latin typeface="+mn-lt"/>
                <a:ea typeface="+mn-ea"/>
                <a:cs typeface="+mn-cs"/>
                <a:hlinkClick r:id="rId3"/>
              </a:rPr>
              <a:t>https://www.hee.nhs.uk/sites/default/files/documents/NHS%20%28HEE%29%20-%20Mental%20Wellbeing%20Commission%20Report.pdf</a:t>
            </a:r>
            <a:r>
              <a:rPr lang="en-GB" sz="1200" kern="1200" baseline="300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Overall cost of sickness absence is estimated at £2.4 billion. If sickness absence was reduced by one day per person per year that would equate to a financial saving of £150m (6,000 full time staff). Taken from </a:t>
            </a:r>
            <a:r>
              <a:rPr lang="en-GB" sz="1200" kern="1200" baseline="30000" dirty="0">
                <a:solidFill>
                  <a:schemeClr val="tx1"/>
                </a:solidFill>
                <a:effectLst/>
                <a:latin typeface="+mn-lt"/>
                <a:ea typeface="+mn-ea"/>
                <a:cs typeface="+mn-cs"/>
              </a:rPr>
              <a:t>NHS England. (2017). </a:t>
            </a:r>
            <a:r>
              <a:rPr lang="en-GB" sz="1200" i="1" kern="1200" baseline="30000" dirty="0">
                <a:solidFill>
                  <a:schemeClr val="tx1"/>
                </a:solidFill>
                <a:effectLst/>
                <a:latin typeface="+mn-lt"/>
                <a:ea typeface="+mn-ea"/>
                <a:cs typeface="+mn-cs"/>
              </a:rPr>
              <a:t>NHS Staff Wellbeing: CQUIN 2017-19 Indicator 1 Implementation Support</a:t>
            </a:r>
            <a:r>
              <a:rPr lang="en-GB" sz="1200" kern="1200" baseline="30000" dirty="0">
                <a:solidFill>
                  <a:schemeClr val="tx1"/>
                </a:solidFill>
                <a:effectLst/>
                <a:latin typeface="+mn-lt"/>
                <a:ea typeface="+mn-ea"/>
                <a:cs typeface="+mn-cs"/>
              </a:rPr>
              <a:t>. Retrieved from </a:t>
            </a:r>
            <a:r>
              <a:rPr lang="en-GB" sz="1200" u="sng" kern="1200" baseline="30000" dirty="0">
                <a:solidFill>
                  <a:schemeClr val="tx1"/>
                </a:solidFill>
                <a:effectLst/>
                <a:latin typeface="+mn-lt"/>
                <a:ea typeface="+mn-ea"/>
                <a:cs typeface="+mn-cs"/>
                <a:hlinkClick r:id="rId4"/>
              </a:rPr>
              <a:t>https://www.england.nhs.uk/wp-content/uploads/2018/05/staff-health-wellbeing-cquin-2017-19-implementation-support.pdf</a:t>
            </a:r>
            <a:r>
              <a:rPr lang="en-GB" sz="1200" kern="1200" baseline="300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Various studies suggest that presenteeism is increasing year on year. Cost of presenteeism is £17bn to £26bn.  Taken from </a:t>
            </a:r>
            <a:r>
              <a:rPr lang="en-GB" sz="1200" kern="1200" baseline="30000" dirty="0">
                <a:solidFill>
                  <a:schemeClr val="tx1"/>
                </a:solidFill>
                <a:effectLst/>
                <a:latin typeface="+mn-lt"/>
                <a:ea typeface="+mn-ea"/>
                <a:cs typeface="+mn-cs"/>
              </a:rPr>
              <a:t>Stevenson, D., &amp; Farmer, P. (2017). </a:t>
            </a:r>
            <a:r>
              <a:rPr lang="en-GB" sz="1200" i="1" kern="1200" baseline="30000" dirty="0">
                <a:solidFill>
                  <a:schemeClr val="tx1"/>
                </a:solidFill>
                <a:effectLst/>
                <a:latin typeface="+mn-lt"/>
                <a:ea typeface="+mn-ea"/>
                <a:cs typeface="+mn-cs"/>
              </a:rPr>
              <a:t>Thriving at Work</a:t>
            </a:r>
            <a:r>
              <a:rPr lang="en-GB" sz="1200" kern="1200" baseline="30000" dirty="0">
                <a:solidFill>
                  <a:schemeClr val="tx1"/>
                </a:solidFill>
                <a:effectLst/>
                <a:latin typeface="+mn-lt"/>
                <a:ea typeface="+mn-ea"/>
                <a:cs typeface="+mn-cs"/>
              </a:rPr>
              <a:t>. Retrieved from </a:t>
            </a:r>
            <a:r>
              <a:rPr lang="en-GB" sz="1200" u="sng" kern="1200" baseline="30000" dirty="0">
                <a:solidFill>
                  <a:schemeClr val="tx1"/>
                </a:solidFill>
                <a:effectLst/>
                <a:latin typeface="+mn-lt"/>
                <a:ea typeface="+mn-ea"/>
                <a:cs typeface="+mn-cs"/>
                <a:hlinkClick r:id="rId5"/>
              </a:rPr>
              <a:t>https://assets.publishing.service.gov.uk/government/uploads/system/uploads/attachment_data/file/658145/thriving-at-work-stevenson-farmer-review.pdf</a:t>
            </a:r>
            <a:r>
              <a:rPr lang="en-GB" sz="1200" kern="1200" baseline="300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Investing in effective staff health and wellbeing interventions offers a return on investment.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return on investment in workplace mental health interventions is £4.20 for every £1 spent.</a:t>
            </a:r>
            <a:r>
              <a:rPr lang="en-GB" sz="1200" dirty="0">
                <a:effectLst/>
                <a:latin typeface="+mn-lt"/>
              </a:rPr>
              <a:t> </a:t>
            </a:r>
            <a:r>
              <a:rPr lang="en-GB" sz="1200" kern="1200" dirty="0">
                <a:solidFill>
                  <a:schemeClr val="tx1"/>
                </a:solidFill>
                <a:effectLst/>
                <a:latin typeface="+mn-lt"/>
                <a:ea typeface="+mn-ea"/>
                <a:cs typeface="+mn-cs"/>
              </a:rPr>
              <a:t>Health Education England. (2019).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Use your trust’s financial data to identify the cost of poor health and wellbeing on the organisation and financial return on investment of local staff health and wellbeing interventions. </a:t>
            </a:r>
          </a:p>
        </p:txBody>
      </p:sp>
      <p:sp>
        <p:nvSpPr>
          <p:cNvPr id="4" name="Slide Number Placeholder 3"/>
          <p:cNvSpPr>
            <a:spLocks noGrp="1"/>
          </p:cNvSpPr>
          <p:nvPr>
            <p:ph type="sldNum" sz="quarter" idx="5"/>
          </p:nvPr>
        </p:nvSpPr>
        <p:spPr/>
        <p:txBody>
          <a:bodyPr/>
          <a:lstStyle/>
          <a:p>
            <a:fld id="{143D2EA1-0055-4863-9028-D81F9E1203E7}" type="slidenum">
              <a:rPr lang="en-GB" smtClean="0"/>
              <a:t>10</a:t>
            </a:fld>
            <a:endParaRPr lang="en-GB"/>
          </a:p>
        </p:txBody>
      </p:sp>
    </p:spTree>
    <p:extLst>
      <p:ext uri="{BB962C8B-B14F-4D97-AF65-F5344CB8AC3E}">
        <p14:creationId xmlns:p14="http://schemas.microsoft.com/office/powerpoint/2010/main" val="14303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Interim NHS People Plan contains a national ambition to make the NHS the best place to work.</a:t>
            </a:r>
          </a:p>
          <a:p>
            <a:endParaRPr lang="en-GB" sz="1200" dirty="0"/>
          </a:p>
          <a:p>
            <a:r>
              <a:rPr lang="en-GB" sz="1200" dirty="0"/>
              <a:t>Nationally there is clear consensus across the health service that our NHS workforce faces a range of issues, which affects their lived  experience and ability to deliver quality care.  There is also agreement trusts must take action locally to best support the wellbeing of our staff. </a:t>
            </a:r>
          </a:p>
          <a:p>
            <a:endParaRPr lang="en-GB" dirty="0"/>
          </a:p>
        </p:txBody>
      </p:sp>
      <p:sp>
        <p:nvSpPr>
          <p:cNvPr id="4" name="Slide Number Placeholder 3"/>
          <p:cNvSpPr>
            <a:spLocks noGrp="1"/>
          </p:cNvSpPr>
          <p:nvPr>
            <p:ph type="sldNum" sz="quarter" idx="5"/>
          </p:nvPr>
        </p:nvSpPr>
        <p:spPr/>
        <p:txBody>
          <a:bodyPr/>
          <a:lstStyle/>
          <a:p>
            <a:fld id="{143D2EA1-0055-4863-9028-D81F9E1203E7}" type="slidenum">
              <a:rPr lang="en-GB" smtClean="0"/>
              <a:t>2</a:t>
            </a:fld>
            <a:endParaRPr lang="en-GB"/>
          </a:p>
        </p:txBody>
      </p:sp>
    </p:spTree>
    <p:extLst>
      <p:ext uri="{BB962C8B-B14F-4D97-AF65-F5344CB8AC3E}">
        <p14:creationId xmlns:p14="http://schemas.microsoft.com/office/powerpoint/2010/main" val="64409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happy and healthy workforce is provided with an environment and opportunities that encourage and enable them to lead healthy live and make choices that support their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health and wellbeing of our NHS staff </a:t>
            </a:r>
            <a:r>
              <a:rPr lang="en-GB" baseline="0" dirty="0"/>
              <a:t>is a</a:t>
            </a:r>
            <a:r>
              <a:rPr lang="en-GB" dirty="0"/>
              <a:t> fundamental aspect to patient care, as</a:t>
            </a:r>
            <a:r>
              <a:rPr lang="en-GB" baseline="0" dirty="0"/>
              <a:t> to deliver high quality patient care the NHS needs staff that are healthy, well and at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Therefore the best way to contribute to the delivery of quality patient care is to look after the health and wellbeing of staff by developing a robust health and wellbeing approach and strategy. As seen in the diagram, there is a cycle to health and wellbeing, by ensuring that you have healthier staff, you get better staff engagement and therefore achieve happier and healthier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are now at a stage where there is a large and vast evidence base to reinforce the need to prioritise the health and wellbeing of our staff. The facts and statistics speak for themselves, we cannot ignore them and must take notice and action. </a:t>
            </a:r>
          </a:p>
          <a:p>
            <a:endParaRPr lang="en-GB" dirty="0"/>
          </a:p>
        </p:txBody>
      </p:sp>
      <p:sp>
        <p:nvSpPr>
          <p:cNvPr id="4" name="Slide Number Placeholder 3"/>
          <p:cNvSpPr>
            <a:spLocks noGrp="1"/>
          </p:cNvSpPr>
          <p:nvPr>
            <p:ph type="sldNum" sz="quarter" idx="5"/>
          </p:nvPr>
        </p:nvSpPr>
        <p:spPr/>
        <p:txBody>
          <a:bodyPr/>
          <a:lstStyle/>
          <a:p>
            <a:fld id="{143D2EA1-0055-4863-9028-D81F9E1203E7}" type="slidenum">
              <a:rPr lang="en-GB" smtClean="0"/>
              <a:t>3</a:t>
            </a:fld>
            <a:endParaRPr lang="en-GB"/>
          </a:p>
        </p:txBody>
      </p:sp>
    </p:spTree>
    <p:extLst>
      <p:ext uri="{BB962C8B-B14F-4D97-AF65-F5344CB8AC3E}">
        <p14:creationId xmlns:p14="http://schemas.microsoft.com/office/powerpoint/2010/main" val="323161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slides I am going to explain the evidence base to support the clinical benefits and improved patient outcomes of investing into and committing to staff health and wellbeing. </a:t>
            </a:r>
          </a:p>
        </p:txBody>
      </p:sp>
      <p:sp>
        <p:nvSpPr>
          <p:cNvPr id="4" name="Slide Number Placeholder 3"/>
          <p:cNvSpPr>
            <a:spLocks noGrp="1"/>
          </p:cNvSpPr>
          <p:nvPr>
            <p:ph type="sldNum" sz="quarter" idx="5"/>
          </p:nvPr>
        </p:nvSpPr>
        <p:spPr/>
        <p:txBody>
          <a:bodyPr/>
          <a:lstStyle/>
          <a:p>
            <a:fld id="{143D2EA1-0055-4863-9028-D81F9E1203E7}" type="slidenum">
              <a:rPr lang="en-GB" smtClean="0"/>
              <a:t>4</a:t>
            </a:fld>
            <a:endParaRPr lang="en-GB"/>
          </a:p>
        </p:txBody>
      </p:sp>
    </p:spTree>
    <p:extLst>
      <p:ext uri="{BB962C8B-B14F-4D97-AF65-F5344CB8AC3E}">
        <p14:creationId xmlns:p14="http://schemas.microsoft.com/office/powerpoint/2010/main" val="228332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negative impact of poor staff health wellbeing on patient outcomes, including safety, experience and neglect are clear. </a:t>
            </a:r>
          </a:p>
          <a:p>
            <a:pPr marL="171450" indent="-171450">
              <a:buFont typeface="Arial" panose="020B0604020202020204" pitchFamily="34" charset="0"/>
              <a:buChar char="•"/>
            </a:pPr>
            <a:r>
              <a:rPr lang="en-GB" dirty="0"/>
              <a:t>In a 2016 systematic review, evidence shows a clear association between staff burnout and patient safety. Taken from </a:t>
            </a:r>
            <a:r>
              <a:rPr lang="en-GB" sz="1200" kern="1200" dirty="0">
                <a:solidFill>
                  <a:schemeClr val="tx1"/>
                </a:solidFill>
                <a:effectLst/>
                <a:latin typeface="+mn-lt"/>
                <a:ea typeface="+mn-ea"/>
                <a:cs typeface="+mn-cs"/>
              </a:rPr>
              <a:t>Hall, L., Johnson, J., Watt, I., </a:t>
            </a:r>
            <a:r>
              <a:rPr lang="en-GB" sz="1200" kern="1200" dirty="0" err="1">
                <a:solidFill>
                  <a:schemeClr val="tx1"/>
                </a:solidFill>
                <a:effectLst/>
                <a:latin typeface="+mn-lt"/>
                <a:ea typeface="+mn-ea"/>
                <a:cs typeface="+mn-cs"/>
              </a:rPr>
              <a:t>Tsipa</a:t>
            </a:r>
            <a:r>
              <a:rPr lang="en-GB" sz="1200" kern="1200" dirty="0">
                <a:solidFill>
                  <a:schemeClr val="tx1"/>
                </a:solidFill>
                <a:effectLst/>
                <a:latin typeface="+mn-lt"/>
                <a:ea typeface="+mn-ea"/>
                <a:cs typeface="+mn-cs"/>
              </a:rPr>
              <a:t>, A., &amp; O’Connor, D. (2016). Healthcare Staff Wellbeing, Burnout, and Patient Safety: A Systematic Review. </a:t>
            </a:r>
            <a:r>
              <a:rPr lang="en-GB" sz="1200" i="1" kern="1200" dirty="0">
                <a:solidFill>
                  <a:schemeClr val="tx1"/>
                </a:solidFill>
                <a:effectLst/>
                <a:latin typeface="+mn-lt"/>
                <a:ea typeface="+mn-ea"/>
                <a:cs typeface="+mn-cs"/>
              </a:rPr>
              <a:t>PLOS ONE</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(7), e0159015. </a:t>
            </a:r>
            <a:r>
              <a:rPr lang="en-GB" sz="1200" kern="1200" dirty="0" err="1">
                <a:solidFill>
                  <a:schemeClr val="tx1"/>
                </a:solidFill>
                <a:effectLst/>
                <a:latin typeface="+mn-lt"/>
                <a:ea typeface="+mn-ea"/>
                <a:cs typeface="+mn-cs"/>
              </a:rPr>
              <a:t>doi</a:t>
            </a:r>
            <a:r>
              <a:rPr lang="en-GB" sz="1200" kern="1200" dirty="0">
                <a:solidFill>
                  <a:schemeClr val="tx1"/>
                </a:solidFill>
                <a:effectLst/>
                <a:latin typeface="+mn-lt"/>
                <a:ea typeface="+mn-ea"/>
                <a:cs typeface="+mn-cs"/>
              </a:rPr>
              <a:t>: 10.1371/journal.pone.0159015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Trust led staff health and wellbeing schemes lead to improvements in patient safety efficiency and patient experience. Taken from Boorman, S. (2009). </a:t>
            </a:r>
            <a:r>
              <a:rPr lang="en-GB" sz="1200" i="1" kern="1200" dirty="0">
                <a:solidFill>
                  <a:schemeClr val="tx1"/>
                </a:solidFill>
                <a:effectLst/>
                <a:latin typeface="+mn-lt"/>
                <a:ea typeface="+mn-ea"/>
                <a:cs typeface="+mn-cs"/>
              </a:rPr>
              <a:t>NHS Health and Wellbeing: Final Report</a:t>
            </a:r>
            <a:r>
              <a:rPr lang="en-GB" sz="1200" kern="1200" dirty="0">
                <a:solidFill>
                  <a:schemeClr val="tx1"/>
                </a:solidFill>
                <a:effectLst/>
                <a:latin typeface="+mn-lt"/>
                <a:ea typeface="+mn-ea"/>
                <a:cs typeface="+mn-cs"/>
              </a:rPr>
              <a:t>. Retrieved from </a:t>
            </a:r>
            <a:r>
              <a:rPr lang="en-GB" sz="1200" u="sng" kern="1200" dirty="0">
                <a:solidFill>
                  <a:schemeClr val="tx1"/>
                </a:solidFill>
                <a:effectLst/>
                <a:latin typeface="+mn-lt"/>
                <a:ea typeface="+mn-ea"/>
                <a:cs typeface="+mn-cs"/>
                <a:hlinkClick r:id="rId3"/>
              </a:rPr>
              <a:t>https://webarchive.nationalarchives.gov.uk/20130124052412/http:/www.dh.gov.uk/prod_consum_dh/groups/dh_digitalassets/documents/digitalasset/dh_108907.pdf</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Francis inquiry into Mid Staffordshire NHS Foundation Trust where patients died as a consequence of neglect revealed the fatal impact of disconnected and detached staff with poor mental wellbeing and a lack of empathy and emotion. Schwartz rounds were found to increase feelings of interconnectivity and compassion among staff, leading to improvements in patient experience. Taken from Francis, R. (2013). </a:t>
            </a:r>
            <a:r>
              <a:rPr lang="en-GB" sz="1200" i="1" kern="1200" dirty="0">
                <a:solidFill>
                  <a:schemeClr val="tx1"/>
                </a:solidFill>
                <a:effectLst/>
                <a:latin typeface="+mn-lt"/>
                <a:ea typeface="+mn-ea"/>
                <a:cs typeface="+mn-cs"/>
              </a:rPr>
              <a:t>Report of the Mid Staffordshire NHS Foundation Trust Public Inquiry</a:t>
            </a:r>
            <a:r>
              <a:rPr lang="en-GB" sz="1200" kern="1200" dirty="0">
                <a:solidFill>
                  <a:schemeClr val="tx1"/>
                </a:solidFill>
                <a:effectLst/>
                <a:latin typeface="+mn-lt"/>
                <a:ea typeface="+mn-ea"/>
                <a:cs typeface="+mn-cs"/>
              </a:rPr>
              <a:t>. Retrieved from </a:t>
            </a:r>
            <a:r>
              <a:rPr lang="en-GB" sz="1200" u="sng" kern="1200" dirty="0">
                <a:solidFill>
                  <a:schemeClr val="tx1"/>
                </a:solidFill>
                <a:effectLst/>
                <a:latin typeface="+mn-lt"/>
                <a:ea typeface="+mn-ea"/>
                <a:cs typeface="+mn-cs"/>
                <a:hlinkClick r:id="rId4"/>
              </a:rPr>
              <a:t>https://www.gov.uk/government/publications/report-of-the-mid-staffordshire-nhs-foundation-trust-public-inquiry</a:t>
            </a:r>
            <a:r>
              <a:rPr lang="en-GB" sz="1200" u="sng" kern="1200" dirty="0">
                <a:solidFill>
                  <a:schemeClr val="tx1"/>
                </a:solidFill>
                <a:effectLst/>
                <a:latin typeface="+mn-lt"/>
                <a:ea typeface="+mn-ea"/>
                <a:cs typeface="+mn-cs"/>
              </a:rPr>
              <a:t> </a:t>
            </a:r>
            <a:r>
              <a:rPr lang="en-GB" sz="1200" u="none" kern="1200" dirty="0">
                <a:solidFill>
                  <a:schemeClr val="tx1"/>
                </a:solidFill>
                <a:effectLst/>
                <a:latin typeface="+mn-lt"/>
                <a:ea typeface="+mn-ea"/>
                <a:cs typeface="+mn-cs"/>
              </a:rPr>
              <a:t>and </a:t>
            </a:r>
            <a:r>
              <a:rPr lang="en-GB" sz="1200" kern="1200" dirty="0">
                <a:solidFill>
                  <a:schemeClr val="tx1"/>
                </a:solidFill>
                <a:effectLst/>
                <a:latin typeface="+mn-lt"/>
                <a:ea typeface="+mn-ea"/>
                <a:cs typeface="+mn-cs"/>
              </a:rPr>
              <a:t>George, M. (2016). Stress in NHS staff triggers defensive inward-focussing and an associated loss of connection with colleagues: this is reversed by Schwartz Rounds. </a:t>
            </a:r>
            <a:r>
              <a:rPr lang="en-GB" sz="1200" i="1" kern="1200" dirty="0">
                <a:solidFill>
                  <a:schemeClr val="tx1"/>
                </a:solidFill>
                <a:effectLst/>
                <a:latin typeface="+mn-lt"/>
                <a:ea typeface="+mn-ea"/>
                <a:cs typeface="+mn-cs"/>
              </a:rPr>
              <a:t>Journal Of Compassionate Health Care</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doi</a:t>
            </a:r>
            <a:r>
              <a:rPr lang="en-GB" sz="1200" kern="1200" dirty="0">
                <a:solidFill>
                  <a:schemeClr val="tx1"/>
                </a:solidFill>
                <a:effectLst/>
                <a:latin typeface="+mn-lt"/>
                <a:ea typeface="+mn-ea"/>
                <a:cs typeface="+mn-cs"/>
              </a:rPr>
              <a:t>: 10.1186/s40639-016-0025-</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your trust’s patient data to show patient outcomes that could be improved through supporting staff health and wellbeing. For example, in our trust we know patient safety levels have (improved / worsened) as compared to last year.  This coincides with a reports in (better / worse) patient experience. Explain your insights around what the data is showing and why the board needs to take notice. </a:t>
            </a:r>
          </a:p>
          <a:p>
            <a:endParaRPr lang="en-GB" dirty="0"/>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3D2EA1-0055-4863-9028-D81F9E1203E7}" type="slidenum">
              <a:rPr lang="en-GB" smtClean="0"/>
              <a:t>5</a:t>
            </a:fld>
            <a:endParaRPr lang="en-GB"/>
          </a:p>
        </p:txBody>
      </p:sp>
    </p:spTree>
    <p:extLst>
      <p:ext uri="{BB962C8B-B14F-4D97-AF65-F5344CB8AC3E}">
        <p14:creationId xmlns:p14="http://schemas.microsoft.com/office/powerpoint/2010/main" val="196849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next slides I am going to explain the evidence base to support the workforce benefits and improved staff outcomes of investing into and committing to staff health and wellbeing. </a:t>
            </a:r>
          </a:p>
          <a:p>
            <a:endParaRPr lang="en-GB" dirty="0"/>
          </a:p>
        </p:txBody>
      </p:sp>
      <p:sp>
        <p:nvSpPr>
          <p:cNvPr id="4" name="Slide Number Placeholder 3"/>
          <p:cNvSpPr>
            <a:spLocks noGrp="1"/>
          </p:cNvSpPr>
          <p:nvPr>
            <p:ph type="sldNum" sz="quarter" idx="5"/>
          </p:nvPr>
        </p:nvSpPr>
        <p:spPr/>
        <p:txBody>
          <a:bodyPr/>
          <a:lstStyle/>
          <a:p>
            <a:fld id="{143D2EA1-0055-4863-9028-D81F9E1203E7}" type="slidenum">
              <a:rPr lang="en-GB" smtClean="0"/>
              <a:t>6</a:t>
            </a:fld>
            <a:endParaRPr lang="en-GB"/>
          </a:p>
        </p:txBody>
      </p:sp>
    </p:spTree>
    <p:extLst>
      <p:ext uri="{BB962C8B-B14F-4D97-AF65-F5344CB8AC3E}">
        <p14:creationId xmlns:p14="http://schemas.microsoft.com/office/powerpoint/2010/main" val="327383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Prioritising the health and wellbeing of our NHS staff will not only significantly improve staff experience but also staff outcomes, such as productivity, absenteeism, presenteeism and staff turnover.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evidence base is strong and the facts are simple: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Poor staff health and wellbeing decreases levels of employee satisfaction and increases rates of staff turnover.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An employee may leave their employer if they feel unable to work due to the impact of poor mental health.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One in two staff members have attended work despite feeling unwell because they felt pressure from themselves, colleagues or managers. </a:t>
            </a:r>
          </a:p>
          <a:p>
            <a:pPr marL="171450" indent="-171450">
              <a:buFont typeface="Arial" panose="020B0604020202020204" pitchFamily="34" charset="0"/>
              <a:buChar char="•"/>
            </a:pPr>
            <a:r>
              <a:rPr lang="en-GB" dirty="0"/>
              <a:t>Work related stress significantly impacts on staff health and wellbeing, with 1 in 3 of NHS </a:t>
            </a:r>
            <a:r>
              <a:rPr lang="en-GB" sz="1200" dirty="0"/>
              <a:t>staff have felt unwell due to work-related stress. Taken from </a:t>
            </a:r>
            <a:r>
              <a:rPr lang="en-GB" sz="1200" kern="1200" baseline="30000" dirty="0">
                <a:solidFill>
                  <a:schemeClr val="tx1"/>
                </a:solidFill>
                <a:effectLst/>
                <a:latin typeface="+mn-lt"/>
                <a:ea typeface="+mn-ea"/>
                <a:cs typeface="+mn-cs"/>
              </a:rPr>
              <a:t>Health Education England. (2019). </a:t>
            </a:r>
            <a:r>
              <a:rPr lang="en-GB" sz="1200" i="1" kern="1200" baseline="30000" dirty="0">
                <a:solidFill>
                  <a:schemeClr val="tx1"/>
                </a:solidFill>
                <a:effectLst/>
                <a:latin typeface="+mn-lt"/>
                <a:ea typeface="+mn-ea"/>
                <a:cs typeface="+mn-cs"/>
              </a:rPr>
              <a:t>NHS Staff and Learner's Mental Wellbeing Commission</a:t>
            </a:r>
            <a:r>
              <a:rPr lang="en-GB" sz="1200" kern="1200" baseline="30000" dirty="0">
                <a:solidFill>
                  <a:schemeClr val="tx1"/>
                </a:solidFill>
                <a:effectLst/>
                <a:latin typeface="+mn-lt"/>
                <a:ea typeface="+mn-ea"/>
                <a:cs typeface="+mn-cs"/>
              </a:rPr>
              <a:t>. Retrieved from </a:t>
            </a:r>
            <a:r>
              <a:rPr lang="en-GB" sz="1200" u="sng" kern="1200" baseline="30000" dirty="0">
                <a:solidFill>
                  <a:schemeClr val="tx1"/>
                </a:solidFill>
                <a:effectLst/>
                <a:latin typeface="+mn-lt"/>
                <a:ea typeface="+mn-ea"/>
                <a:cs typeface="+mn-cs"/>
                <a:hlinkClick r:id="rId3"/>
              </a:rPr>
              <a:t>https://www.hee.nhs.uk/sites/default/files/documents/NHS%20%28HEE%29%20-%20Mental%20Wellbeing%20Commission%20Report.pdf</a:t>
            </a:r>
            <a:endParaRPr lang="en-GB" sz="1200" dirty="0"/>
          </a:p>
          <a:p>
            <a:pPr marL="285750" indent="-285750">
              <a:buFont typeface="Arial" panose="020B0604020202020204" pitchFamily="34" charset="0"/>
              <a:buChar char="•"/>
            </a:pPr>
            <a:r>
              <a:rPr lang="en-GB" sz="1200" dirty="0"/>
              <a:t>A large proportion of line managers feel uncomfortable or ill-equipped to address mental health at work with only 51% of line managers feeling comfortable to talk generally in the workplace about mental health issues. Taken from </a:t>
            </a:r>
            <a:r>
              <a:rPr lang="en-GB" sz="1200" kern="1200" dirty="0">
                <a:solidFill>
                  <a:schemeClr val="tx1"/>
                </a:solidFill>
                <a:effectLst/>
                <a:latin typeface="+mn-lt"/>
                <a:ea typeface="+mn-ea"/>
                <a:cs typeface="+mn-cs"/>
              </a:rPr>
              <a:t>Business in the Community. (2019). </a:t>
            </a:r>
            <a:r>
              <a:rPr lang="en-GB" sz="1200" i="1" kern="1200" dirty="0">
                <a:solidFill>
                  <a:schemeClr val="tx1"/>
                </a:solidFill>
                <a:effectLst/>
                <a:latin typeface="+mn-lt"/>
                <a:ea typeface="+mn-ea"/>
                <a:cs typeface="+mn-cs"/>
              </a:rPr>
              <a:t>Mental Health at Work Report 2019: Time to Take Ownership</a:t>
            </a:r>
            <a:r>
              <a:rPr lang="en-GB" sz="1200" kern="1200" dirty="0">
                <a:solidFill>
                  <a:schemeClr val="tx1"/>
                </a:solidFill>
                <a:effectLst/>
                <a:latin typeface="+mn-lt"/>
                <a:ea typeface="+mn-ea"/>
                <a:cs typeface="+mn-cs"/>
              </a:rPr>
              <a:t>. Retrieved from </a:t>
            </a:r>
            <a:r>
              <a:rPr lang="en-GB" sz="1200" u="sng" kern="1200" dirty="0">
                <a:solidFill>
                  <a:schemeClr val="tx1"/>
                </a:solidFill>
                <a:effectLst/>
                <a:latin typeface="+mn-lt"/>
                <a:ea typeface="+mn-ea"/>
                <a:cs typeface="+mn-cs"/>
                <a:hlinkClick r:id="rId4"/>
              </a:rPr>
              <a:t>http://file:///C:/Users/aliyar/Downloads/bitc-wellbeing-report-mhawmentalhealthworkfullreport2019-sept2019-2%20(1).pdf</a:t>
            </a:r>
            <a:r>
              <a:rPr lang="en-GB" sz="1200" kern="1200" dirty="0">
                <a:solidFill>
                  <a:schemeClr val="tx1"/>
                </a:solidFill>
                <a:effectLst/>
                <a:latin typeface="+mn-lt"/>
                <a:ea typeface="+mn-ea"/>
                <a:cs typeface="+mn-cs"/>
              </a:rPr>
              <a:t> </a:t>
            </a:r>
            <a:endParaRPr lang="en-GB"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your trust’s workforce data to show staff outcomes that could be improved through supporting staff health and wellbeing. For example, in our trust we know the levels of sickness absence are XXX, which is an (increase / decrease) as compared to last year.  This also coincides with an (increase / decrease) in staff turnover. Explain your insights around what the data is showing and why the board needs to take notice. </a:t>
            </a:r>
          </a:p>
        </p:txBody>
      </p:sp>
      <p:sp>
        <p:nvSpPr>
          <p:cNvPr id="4" name="Slide Number Placeholder 3"/>
          <p:cNvSpPr>
            <a:spLocks noGrp="1"/>
          </p:cNvSpPr>
          <p:nvPr>
            <p:ph type="sldNum" sz="quarter" idx="5"/>
          </p:nvPr>
        </p:nvSpPr>
        <p:spPr/>
        <p:txBody>
          <a:bodyPr/>
          <a:lstStyle/>
          <a:p>
            <a:fld id="{143D2EA1-0055-4863-9028-D81F9E1203E7}" type="slidenum">
              <a:rPr lang="en-GB" smtClean="0"/>
              <a:t>7</a:t>
            </a:fld>
            <a:endParaRPr lang="en-GB"/>
          </a:p>
        </p:txBody>
      </p:sp>
    </p:spTree>
    <p:extLst>
      <p:ext uri="{BB962C8B-B14F-4D97-AF65-F5344CB8AC3E}">
        <p14:creationId xmlns:p14="http://schemas.microsoft.com/office/powerpoint/2010/main" val="161115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Our NHS workforce takes on massive responsibilities caring for our communities, often at the most traumatic part of their lives in high pressure environments. It comes at no surprise, the NHS workforce as a whole is at risk of poor wellbeing, including doctors and nurses. Evidence shows </a:t>
            </a:r>
            <a:r>
              <a:rPr lang="en-GB" sz="1200" b="0" kern="1200" dirty="0">
                <a:solidFill>
                  <a:schemeClr val="tx1"/>
                </a:solidFill>
                <a:effectLst/>
                <a:latin typeface="+mn-lt"/>
                <a:ea typeface="+mn-ea"/>
                <a:cs typeface="+mn-cs"/>
              </a:rPr>
              <a:t>doctors and doctors in training are at-risk groups susceptible to burnout, suicide and mental ill health.</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Evidence indicates doctors are at considerable risk of work-related stress and mental health problems such as depression and anxiety compared to the general population.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Rates of depression among training graduate doctors estimated at about 30%.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Risk of suicide especially among general practitioners, psychiatrists and trainees is high compared to the general population. </a:t>
            </a:r>
          </a:p>
          <a:p>
            <a:pPr marL="171450" indent="-171450">
              <a:buFont typeface="Arial" panose="020B0604020202020204" pitchFamily="34" charset="0"/>
              <a:buChar char="•"/>
            </a:pPr>
            <a:r>
              <a:rPr lang="en-GB" sz="1600" kern="1200" dirty="0">
                <a:solidFill>
                  <a:schemeClr val="tx1"/>
                </a:solidFill>
                <a:effectLst/>
                <a:latin typeface="+mn-lt"/>
                <a:ea typeface="+mn-ea"/>
                <a:cs typeface="+mn-cs"/>
              </a:rPr>
              <a:t>The suicide rate among UK doctors  has been estimated to 2-5 times the rate of the general population. </a:t>
            </a:r>
          </a:p>
          <a:p>
            <a:pPr marL="0" lvl="0" indent="0">
              <a:buFont typeface="Arial" panose="020B0604020202020204" pitchFamily="34" charset="0"/>
              <a:buNone/>
            </a:pPr>
            <a:r>
              <a:rPr lang="en-GB" dirty="0"/>
              <a:t>Evidence shows </a:t>
            </a:r>
            <a:r>
              <a:rPr lang="en-GB" sz="1200" b="0" kern="1200" dirty="0">
                <a:solidFill>
                  <a:schemeClr val="tx1"/>
                </a:solidFill>
                <a:effectLst/>
                <a:latin typeface="+mn-lt"/>
                <a:ea typeface="+mn-ea"/>
                <a:cs typeface="+mn-cs"/>
              </a:rPr>
              <a:t>nurses are at-risk groups susceptible to unhealthy lifestyle behaviours due to the impact of shift working. </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Nurses are an at-risk group for unhealthy lifestyle behaviours. </a:t>
            </a:r>
            <a:r>
              <a:rPr lang="en-GB" sz="1200" kern="1200" dirty="0">
                <a:solidFill>
                  <a:schemeClr val="tx1"/>
                </a:solidFill>
                <a:effectLst/>
                <a:latin typeface="+mn-lt"/>
                <a:ea typeface="+mn-ea"/>
                <a:cs typeface="+mn-cs"/>
              </a:rPr>
              <a:t>In an acute trust in the UK, more than half of the nurses surveyed did not meet public health recommendations for physical activity, indicating a need for intervention to establish healthy lifestyle behaviours early on in career. Promoting physical activity in student nurses increases wellbeing (self-esteem, life satisfaction) and decreases risk of anxiety and depression.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Impact of shift-working on nurse health and wellbeing. </a:t>
            </a:r>
            <a:r>
              <a:rPr lang="en-GB" sz="1200" kern="1200" dirty="0">
                <a:solidFill>
                  <a:schemeClr val="tx1"/>
                </a:solidFill>
                <a:effectLst/>
                <a:latin typeface="+mn-lt"/>
                <a:ea typeface="+mn-ea"/>
                <a:cs typeface="+mn-cs"/>
              </a:rPr>
              <a:t>Nurses who work 12-hour shifts are two and half times more likely to experience symptoms of nurse burnout than those working shorter shifts.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Poor health and wellbeing affects patient care. </a:t>
            </a:r>
            <a:r>
              <a:rPr lang="en-GB" sz="1200" kern="1200" dirty="0">
                <a:solidFill>
                  <a:schemeClr val="tx1"/>
                </a:solidFill>
                <a:effectLst/>
                <a:latin typeface="+mn-lt"/>
                <a:ea typeface="+mn-ea"/>
                <a:cs typeface="+mn-cs"/>
              </a:rPr>
              <a:t>Association between staff burnout and patient safety.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your trust’s workforce data to identify staff groups at risk of poor health and wellbeing. Examine different demographics (age, race, gender, etc) and work areas. Contextualise the potential negative consequences to both organisational outcomes and patient outcomes of not taking action to prioritise this staff group. </a:t>
            </a:r>
          </a:p>
          <a:p>
            <a:endParaRPr lang="en-GB" dirty="0"/>
          </a:p>
        </p:txBody>
      </p:sp>
      <p:sp>
        <p:nvSpPr>
          <p:cNvPr id="4" name="Slide Number Placeholder 3"/>
          <p:cNvSpPr>
            <a:spLocks noGrp="1"/>
          </p:cNvSpPr>
          <p:nvPr>
            <p:ph type="sldNum" sz="quarter" idx="5"/>
          </p:nvPr>
        </p:nvSpPr>
        <p:spPr/>
        <p:txBody>
          <a:bodyPr/>
          <a:lstStyle/>
          <a:p>
            <a:fld id="{143D2EA1-0055-4863-9028-D81F9E1203E7}" type="slidenum">
              <a:rPr lang="en-GB" smtClean="0"/>
              <a:t>8</a:t>
            </a:fld>
            <a:endParaRPr lang="en-GB"/>
          </a:p>
        </p:txBody>
      </p:sp>
    </p:spTree>
    <p:extLst>
      <p:ext uri="{BB962C8B-B14F-4D97-AF65-F5344CB8AC3E}">
        <p14:creationId xmlns:p14="http://schemas.microsoft.com/office/powerpoint/2010/main" val="362063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next slides I am going to explain the evidence base to support the cost-benefit analysis of investing into and committing to staff health and wellbeing. </a:t>
            </a:r>
          </a:p>
          <a:p>
            <a:endParaRPr lang="en-GB" dirty="0"/>
          </a:p>
        </p:txBody>
      </p:sp>
      <p:sp>
        <p:nvSpPr>
          <p:cNvPr id="4" name="Slide Number Placeholder 3"/>
          <p:cNvSpPr>
            <a:spLocks noGrp="1"/>
          </p:cNvSpPr>
          <p:nvPr>
            <p:ph type="sldNum" sz="quarter" idx="5"/>
          </p:nvPr>
        </p:nvSpPr>
        <p:spPr/>
        <p:txBody>
          <a:bodyPr/>
          <a:lstStyle/>
          <a:p>
            <a:fld id="{143D2EA1-0055-4863-9028-D81F9E1203E7}" type="slidenum">
              <a:rPr lang="en-GB" smtClean="0"/>
              <a:t>9</a:t>
            </a:fld>
            <a:endParaRPr lang="en-GB"/>
          </a:p>
        </p:txBody>
      </p:sp>
    </p:spTree>
    <p:extLst>
      <p:ext uri="{BB962C8B-B14F-4D97-AF65-F5344CB8AC3E}">
        <p14:creationId xmlns:p14="http://schemas.microsoft.com/office/powerpoint/2010/main" val="21873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C8B3-5501-46F3-B63F-6C0FA792A078}"/>
              </a:ext>
            </a:extLst>
          </p:cNvPr>
          <p:cNvSpPr>
            <a:spLocks noGrp="1"/>
          </p:cNvSpPr>
          <p:nvPr>
            <p:ph type="ctrTitle"/>
          </p:nvPr>
        </p:nvSpPr>
        <p:spPr>
          <a:xfrm>
            <a:off x="2002670" y="711791"/>
            <a:ext cx="6088819" cy="2387600"/>
          </a:xfrm>
        </p:spPr>
        <p:txBody>
          <a:bodyPr anchor="b"/>
          <a:lstStyle>
            <a:lvl1pPr algn="r">
              <a:defRPr sz="4500" cap="all" baseline="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ED5FE7-B75B-4948-946A-B82750299CFA}"/>
              </a:ext>
            </a:extLst>
          </p:cNvPr>
          <p:cNvSpPr>
            <a:spLocks noGrp="1"/>
          </p:cNvSpPr>
          <p:nvPr>
            <p:ph type="subTitle" idx="1"/>
          </p:nvPr>
        </p:nvSpPr>
        <p:spPr>
          <a:xfrm>
            <a:off x="1058051" y="3429000"/>
            <a:ext cx="7033437" cy="425298"/>
          </a:xfrm>
        </p:spPr>
        <p:txBody>
          <a:bodyPr/>
          <a:lstStyle>
            <a:lvl1pPr marL="0" indent="0" algn="l">
              <a:buNone/>
              <a:defRPr sz="1800">
                <a:latin typeface="DINOT-Medium" panose="020B0604020101020102" pitchFamily="34" charset="0"/>
                <a:cs typeface="DINOT-Medium" panose="020B0604020101020102"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endParaRPr lang="en-GB" dirty="0"/>
          </a:p>
        </p:txBody>
      </p:sp>
      <p:cxnSp>
        <p:nvCxnSpPr>
          <p:cNvPr id="8" name="Straight Connector 7">
            <a:extLst>
              <a:ext uri="{FF2B5EF4-FFF2-40B4-BE49-F238E27FC236}">
                <a16:creationId xmlns:a16="http://schemas.microsoft.com/office/drawing/2014/main" id="{FCE7932A-FD24-48CD-91FC-248CC89DBCAE}"/>
              </a:ext>
            </a:extLst>
          </p:cNvPr>
          <p:cNvCxnSpPr>
            <a:cxnSpLocks/>
          </p:cNvCxnSpPr>
          <p:nvPr userDrawn="1"/>
        </p:nvCxnSpPr>
        <p:spPr>
          <a:xfrm>
            <a:off x="1052624" y="3163187"/>
            <a:ext cx="703343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0046F26-F5A3-4F39-B402-12B8B373E8D4}"/>
              </a:ext>
            </a:extLst>
          </p:cNvPr>
          <p:cNvSpPr>
            <a:spLocks noGrp="1"/>
          </p:cNvSpPr>
          <p:nvPr>
            <p:ph type="body" sz="quarter" idx="10"/>
          </p:nvPr>
        </p:nvSpPr>
        <p:spPr>
          <a:xfrm>
            <a:off x="1052624" y="4094202"/>
            <a:ext cx="7038864" cy="1849438"/>
          </a:xfrm>
        </p:spPr>
        <p:txBody>
          <a:bodyPr>
            <a:normAutofit/>
          </a:bodyPr>
          <a:lstStyle>
            <a:lvl1pPr>
              <a:spcBef>
                <a:spcPts val="0"/>
              </a:spcBef>
              <a:defRPr sz="1800"/>
            </a:lvl1pPr>
            <a:lvl2pPr>
              <a:spcBef>
                <a:spcPts val="0"/>
              </a:spcBef>
              <a:defRPr sz="1500"/>
            </a:lvl2pPr>
            <a:lvl3pPr>
              <a:spcBef>
                <a:spcPts val="0"/>
              </a:spcBef>
              <a:defRPr sz="1350"/>
            </a:lvl3pPr>
            <a:lvl4pPr>
              <a:spcBef>
                <a:spcPts val="0"/>
              </a:spcBef>
              <a:defRPr sz="1200"/>
            </a:lvl4pPr>
            <a:lvl5pPr>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92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Custom Layou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DDCF2A-D34F-4EAD-8437-D66697AA92DB}"/>
              </a:ext>
            </a:extLst>
          </p:cNvPr>
          <p:cNvSpPr txBox="1">
            <a:spLocks/>
          </p:cNvSpPr>
          <p:nvPr userDrawn="1"/>
        </p:nvSpPr>
        <p:spPr>
          <a:xfrm>
            <a:off x="3489658" y="1230389"/>
            <a:ext cx="2134807" cy="1325563"/>
          </a:xfrm>
          <a:prstGeom prst="rect">
            <a:avLst/>
          </a:prstGeom>
        </p:spPr>
        <p:txBody>
          <a:bodyPr vert="horz" lIns="0" tIns="34290" rIns="0" bIns="34290" rtlCol="0" anchor="b" anchorCtr="0">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endParaRPr lang="en-GB" sz="2700" dirty="0"/>
          </a:p>
        </p:txBody>
      </p:sp>
      <p:sp>
        <p:nvSpPr>
          <p:cNvPr id="8" name="Title Placeholder 1">
            <a:extLst>
              <a:ext uri="{FF2B5EF4-FFF2-40B4-BE49-F238E27FC236}">
                <a16:creationId xmlns:a16="http://schemas.microsoft.com/office/drawing/2014/main" id="{FCF56CEA-20B8-4A52-B1F4-05D50303B684}"/>
              </a:ext>
            </a:extLst>
          </p:cNvPr>
          <p:cNvSpPr txBox="1">
            <a:spLocks/>
          </p:cNvSpPr>
          <p:nvPr userDrawn="1"/>
        </p:nvSpPr>
        <p:spPr>
          <a:xfrm>
            <a:off x="5951256" y="1230389"/>
            <a:ext cx="2134807" cy="1325563"/>
          </a:xfrm>
          <a:prstGeom prst="rect">
            <a:avLst/>
          </a:prstGeom>
        </p:spPr>
        <p:txBody>
          <a:bodyPr vert="horz" lIns="0" tIns="34290" rIns="0" bIns="34290" rtlCol="0" anchor="b" anchorCtr="0">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endParaRPr lang="en-GB" sz="2700" dirty="0"/>
          </a:p>
        </p:txBody>
      </p:sp>
      <p:cxnSp>
        <p:nvCxnSpPr>
          <p:cNvPr id="9" name="Straight Connector 8">
            <a:extLst>
              <a:ext uri="{FF2B5EF4-FFF2-40B4-BE49-F238E27FC236}">
                <a16:creationId xmlns:a16="http://schemas.microsoft.com/office/drawing/2014/main" id="{1FD681F2-3AA9-4567-9620-9A3946299E06}"/>
              </a:ext>
            </a:extLst>
          </p:cNvPr>
          <p:cNvCxnSpPr>
            <a:cxnSpLocks/>
          </p:cNvCxnSpPr>
          <p:nvPr userDrawn="1"/>
        </p:nvCxnSpPr>
        <p:spPr>
          <a:xfrm>
            <a:off x="1057621" y="2672319"/>
            <a:ext cx="213480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CB9B50-6F83-41D1-9D51-CCCBD9B9C947}"/>
              </a:ext>
            </a:extLst>
          </p:cNvPr>
          <p:cNvCxnSpPr>
            <a:cxnSpLocks/>
          </p:cNvCxnSpPr>
          <p:nvPr userDrawn="1"/>
        </p:nvCxnSpPr>
        <p:spPr>
          <a:xfrm>
            <a:off x="3489658" y="2672319"/>
            <a:ext cx="213480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AA0C08-82D3-4602-B04A-D089E0D369A8}"/>
              </a:ext>
            </a:extLst>
          </p:cNvPr>
          <p:cNvCxnSpPr>
            <a:cxnSpLocks/>
          </p:cNvCxnSpPr>
          <p:nvPr userDrawn="1"/>
        </p:nvCxnSpPr>
        <p:spPr>
          <a:xfrm>
            <a:off x="5943281" y="2672319"/>
            <a:ext cx="213480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2F671F44-2B32-4D39-92DA-976C4E513B1D}"/>
              </a:ext>
            </a:extLst>
          </p:cNvPr>
          <p:cNvSpPr>
            <a:spLocks noGrp="1"/>
          </p:cNvSpPr>
          <p:nvPr>
            <p:ph type="body" sz="quarter" idx="10"/>
          </p:nvPr>
        </p:nvSpPr>
        <p:spPr>
          <a:xfrm>
            <a:off x="1057277" y="2849568"/>
            <a:ext cx="2134791" cy="277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3">
            <a:extLst>
              <a:ext uri="{FF2B5EF4-FFF2-40B4-BE49-F238E27FC236}">
                <a16:creationId xmlns:a16="http://schemas.microsoft.com/office/drawing/2014/main" id="{C67085D9-37C7-495B-88D5-08CC0412B2F3}"/>
              </a:ext>
            </a:extLst>
          </p:cNvPr>
          <p:cNvSpPr>
            <a:spLocks noGrp="1"/>
          </p:cNvSpPr>
          <p:nvPr>
            <p:ph type="body" sz="quarter" idx="11"/>
          </p:nvPr>
        </p:nvSpPr>
        <p:spPr>
          <a:xfrm>
            <a:off x="3489658" y="2863782"/>
            <a:ext cx="2134807" cy="277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3">
            <a:extLst>
              <a:ext uri="{FF2B5EF4-FFF2-40B4-BE49-F238E27FC236}">
                <a16:creationId xmlns:a16="http://schemas.microsoft.com/office/drawing/2014/main" id="{D8E8FB83-486B-4522-8556-AC3EE38399DE}"/>
              </a:ext>
            </a:extLst>
          </p:cNvPr>
          <p:cNvSpPr>
            <a:spLocks noGrp="1"/>
          </p:cNvSpPr>
          <p:nvPr>
            <p:ph type="body" sz="quarter" idx="12"/>
          </p:nvPr>
        </p:nvSpPr>
        <p:spPr>
          <a:xfrm>
            <a:off x="5943281" y="2863782"/>
            <a:ext cx="2134807" cy="277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itle 1">
            <a:extLst>
              <a:ext uri="{FF2B5EF4-FFF2-40B4-BE49-F238E27FC236}">
                <a16:creationId xmlns:a16="http://schemas.microsoft.com/office/drawing/2014/main" id="{5B14DBAD-B6CA-42EB-9F8A-661E15847E29}"/>
              </a:ext>
            </a:extLst>
          </p:cNvPr>
          <p:cNvSpPr>
            <a:spLocks noGrp="1"/>
          </p:cNvSpPr>
          <p:nvPr>
            <p:ph type="ctrTitle"/>
          </p:nvPr>
        </p:nvSpPr>
        <p:spPr>
          <a:xfrm>
            <a:off x="1057277" y="839972"/>
            <a:ext cx="2134791" cy="1646568"/>
          </a:xfrm>
        </p:spPr>
        <p:txBody>
          <a:bodyPr anchor="b">
            <a:normAutofit/>
          </a:bodyPr>
          <a:lstStyle>
            <a:lvl1pPr algn="l">
              <a:defRPr sz="2400" cap="all" baseline="0">
                <a:solidFill>
                  <a:schemeClr val="accent1"/>
                </a:solidFill>
              </a:defRPr>
            </a:lvl1pPr>
          </a:lstStyle>
          <a:p>
            <a:r>
              <a:rPr lang="en-US" dirty="0"/>
              <a:t>Click to edit Master title style</a:t>
            </a:r>
            <a:endParaRPr lang="en-GB" dirty="0"/>
          </a:p>
        </p:txBody>
      </p:sp>
      <p:sp>
        <p:nvSpPr>
          <p:cNvPr id="21" name="Text Placeholder 20">
            <a:extLst>
              <a:ext uri="{FF2B5EF4-FFF2-40B4-BE49-F238E27FC236}">
                <a16:creationId xmlns:a16="http://schemas.microsoft.com/office/drawing/2014/main" id="{A6FD4258-DF7D-4701-BAB2-66316E21D0C4}"/>
              </a:ext>
            </a:extLst>
          </p:cNvPr>
          <p:cNvSpPr>
            <a:spLocks noGrp="1"/>
          </p:cNvSpPr>
          <p:nvPr>
            <p:ph type="body" sz="quarter" idx="13" hasCustomPrompt="1"/>
          </p:nvPr>
        </p:nvSpPr>
        <p:spPr>
          <a:xfrm>
            <a:off x="3489608" y="839793"/>
            <a:ext cx="2134907" cy="1641475"/>
          </a:xfrm>
        </p:spPr>
        <p:txBody>
          <a:bodyPr anchor="b" anchorCtr="0"/>
          <a:lstStyle>
            <a:lvl1pPr>
              <a:defRPr sz="2400" cap="all" baseline="0">
                <a:solidFill>
                  <a:schemeClr val="accent1"/>
                </a:solidFill>
                <a:latin typeface="+mj-lt"/>
              </a:defRPr>
            </a:lvl1pPr>
          </a:lstStyle>
          <a:p>
            <a:pPr lvl="0"/>
            <a:r>
              <a:rPr lang="en-US" dirty="0"/>
              <a:t>CLICK TO EDIT MASTER TEXT STYLES</a:t>
            </a:r>
          </a:p>
        </p:txBody>
      </p:sp>
      <p:sp>
        <p:nvSpPr>
          <p:cNvPr id="24" name="Text Placeholder 23">
            <a:extLst>
              <a:ext uri="{FF2B5EF4-FFF2-40B4-BE49-F238E27FC236}">
                <a16:creationId xmlns:a16="http://schemas.microsoft.com/office/drawing/2014/main" id="{AC6D8048-C337-4580-9FC5-DC5CF0C34CA1}"/>
              </a:ext>
            </a:extLst>
          </p:cNvPr>
          <p:cNvSpPr>
            <a:spLocks noGrp="1"/>
          </p:cNvSpPr>
          <p:nvPr>
            <p:ph type="body" sz="quarter" idx="14" hasCustomPrompt="1"/>
          </p:nvPr>
        </p:nvSpPr>
        <p:spPr>
          <a:xfrm>
            <a:off x="5943602" y="839793"/>
            <a:ext cx="2141935" cy="1641073"/>
          </a:xfrm>
        </p:spPr>
        <p:txBody>
          <a:bodyPr anchor="b" anchorCtr="0">
            <a:normAutofit/>
          </a:bodyPr>
          <a:lstStyle>
            <a:lvl1pPr>
              <a:defRPr sz="2400" cap="all" baseline="0">
                <a:solidFill>
                  <a:schemeClr val="accent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612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525C-C9DE-4308-AD5D-BE8EDBFAB958}"/>
              </a:ext>
            </a:extLst>
          </p:cNvPr>
          <p:cNvSpPr>
            <a:spLocks noGrp="1"/>
          </p:cNvSpPr>
          <p:nvPr>
            <p:ph type="title"/>
          </p:nvPr>
        </p:nvSpPr>
        <p:spPr>
          <a:xfrm>
            <a:off x="1355075" y="798918"/>
            <a:ext cx="2982817" cy="985819"/>
          </a:xfrm>
        </p:spPr>
        <p:txBody>
          <a:bodyPr bIns="0" anchor="b" anchorCtr="0">
            <a:noAutofit/>
          </a:bodyPr>
          <a:lstStyle>
            <a:lvl1pPr>
              <a:defRPr sz="2100" cap="all" baseline="0">
                <a:solidFill>
                  <a:schemeClr val="accent1"/>
                </a:solidFill>
              </a:defRPr>
            </a:lvl1pPr>
          </a:lstStyle>
          <a:p>
            <a:r>
              <a:rPr lang="en-US" dirty="0"/>
              <a:t>Click to edit Master title style</a:t>
            </a:r>
            <a:endParaRPr lang="en-GB" dirty="0"/>
          </a:p>
        </p:txBody>
      </p:sp>
      <p:cxnSp>
        <p:nvCxnSpPr>
          <p:cNvPr id="3" name="Straight Connector 2">
            <a:extLst>
              <a:ext uri="{FF2B5EF4-FFF2-40B4-BE49-F238E27FC236}">
                <a16:creationId xmlns:a16="http://schemas.microsoft.com/office/drawing/2014/main" id="{947CD997-2918-417F-84AC-29EA08A7D81C}"/>
              </a:ext>
            </a:extLst>
          </p:cNvPr>
          <p:cNvCxnSpPr>
            <a:cxnSpLocks/>
          </p:cNvCxnSpPr>
          <p:nvPr userDrawn="1"/>
        </p:nvCxnSpPr>
        <p:spPr>
          <a:xfrm>
            <a:off x="1355074" y="1953381"/>
            <a:ext cx="298281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33D5CAFD-B8DB-4BB2-A425-9D03BE11DEFC}"/>
              </a:ext>
            </a:extLst>
          </p:cNvPr>
          <p:cNvSpPr>
            <a:spLocks noGrp="1"/>
          </p:cNvSpPr>
          <p:nvPr>
            <p:ph sz="quarter" idx="10"/>
          </p:nvPr>
        </p:nvSpPr>
        <p:spPr>
          <a:xfrm>
            <a:off x="1354931" y="2214563"/>
            <a:ext cx="2982516" cy="3657600"/>
          </a:xfrm>
        </p:spPr>
        <p:txBody>
          <a:bodyPr tIns="0" bIns="0">
            <a:normAutofit/>
          </a:bodyPr>
          <a:lstStyle>
            <a:lvl1pPr>
              <a:defRPr sz="120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hart Placeholder 9">
            <a:extLst>
              <a:ext uri="{FF2B5EF4-FFF2-40B4-BE49-F238E27FC236}">
                <a16:creationId xmlns:a16="http://schemas.microsoft.com/office/drawing/2014/main" id="{0BC14BD5-3A84-4D19-9C0A-31CFC7E17ABA}"/>
              </a:ext>
            </a:extLst>
          </p:cNvPr>
          <p:cNvSpPr>
            <a:spLocks noGrp="1"/>
          </p:cNvSpPr>
          <p:nvPr>
            <p:ph type="chart" sz="quarter" idx="11"/>
          </p:nvPr>
        </p:nvSpPr>
        <p:spPr>
          <a:xfrm>
            <a:off x="4806110" y="1211858"/>
            <a:ext cx="2982516" cy="3481328"/>
          </a:xfrm>
        </p:spPr>
        <p:txBody>
          <a:bodyPr/>
          <a:lstStyle/>
          <a:p>
            <a:endParaRPr lang="en-GB" dirty="0"/>
          </a:p>
        </p:txBody>
      </p:sp>
      <p:sp>
        <p:nvSpPr>
          <p:cNvPr id="12" name="Text Placeholder 11">
            <a:extLst>
              <a:ext uri="{FF2B5EF4-FFF2-40B4-BE49-F238E27FC236}">
                <a16:creationId xmlns:a16="http://schemas.microsoft.com/office/drawing/2014/main" id="{E1192F7B-5C49-46FC-BC2F-EEA64F024697}"/>
              </a:ext>
            </a:extLst>
          </p:cNvPr>
          <p:cNvSpPr>
            <a:spLocks noGrp="1"/>
          </p:cNvSpPr>
          <p:nvPr>
            <p:ph type="body" sz="quarter" idx="12"/>
          </p:nvPr>
        </p:nvSpPr>
        <p:spPr>
          <a:xfrm>
            <a:off x="4806556" y="5024443"/>
            <a:ext cx="2982515" cy="847725"/>
          </a:xfrm>
        </p:spPr>
        <p:txBody>
          <a:bodyPr>
            <a:normAutofit/>
          </a:bodyPr>
          <a:lstStyle>
            <a:lvl1pPr>
              <a:defRPr sz="1500">
                <a:latin typeface="+mj-lt"/>
              </a:defRPr>
            </a:lvl1pPr>
            <a:lvl2pPr>
              <a:defRPr sz="1350">
                <a:latin typeface="+mj-lt"/>
              </a:defRPr>
            </a:lvl2pPr>
            <a:lvl3pPr>
              <a:defRPr sz="1200">
                <a:latin typeface="+mj-lt"/>
              </a:defRPr>
            </a:lvl3pPr>
            <a:lvl4pPr>
              <a:defRPr sz="1050">
                <a:latin typeface="+mj-lt"/>
              </a:defRPr>
            </a:lvl4pPr>
            <a:lvl5pPr>
              <a:defRPr sz="105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8656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3423" y="1528763"/>
            <a:ext cx="4071938" cy="2387600"/>
          </a:xfrm>
        </p:spPr>
        <p:txBody>
          <a:bodyPr anchor="b">
            <a:noAutofit/>
          </a:bodyPr>
          <a:lstStyle>
            <a:lvl1pPr algn="r">
              <a:defRPr sz="5500" b="1" i="0" cap="all" baseline="0">
                <a:latin typeface="DINOT-Bold" charset="0"/>
                <a:ea typeface="DIN Condensed" charset="0"/>
                <a:cs typeface="DIN Condensed" charset="0"/>
              </a:defRPr>
            </a:lvl1pPr>
          </a:lstStyle>
          <a:p>
            <a:r>
              <a:rPr lang="en-US" dirty="0"/>
              <a:t>Click to edit Master title style</a:t>
            </a:r>
          </a:p>
        </p:txBody>
      </p:sp>
      <p:sp>
        <p:nvSpPr>
          <p:cNvPr id="3" name="Subtitle 2"/>
          <p:cNvSpPr>
            <a:spLocks noGrp="1"/>
          </p:cNvSpPr>
          <p:nvPr>
            <p:ph type="subTitle" idx="1"/>
          </p:nvPr>
        </p:nvSpPr>
        <p:spPr>
          <a:xfrm>
            <a:off x="4543424" y="4075114"/>
            <a:ext cx="4071937" cy="1655762"/>
          </a:xfrm>
        </p:spPr>
        <p:txBody>
          <a:bodyPr/>
          <a:lstStyle>
            <a:lvl1pPr marL="0" indent="0" algn="r">
              <a:buNone/>
              <a:defRPr sz="2400" baseline="0">
                <a:latin typeface="DINOT-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77003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A26C-7593-4817-8A10-1A8D784EEE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AB5E7E-8027-496C-82A5-1631C9B0B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63CD92-4497-458D-8885-7164018F5123}"/>
              </a:ext>
            </a:extLst>
          </p:cNvPr>
          <p:cNvSpPr>
            <a:spLocks noGrp="1"/>
          </p:cNvSpPr>
          <p:nvPr>
            <p:ph type="dt" sz="half" idx="10"/>
          </p:nvPr>
        </p:nvSpPr>
        <p:spPr>
          <a:xfrm>
            <a:off x="628650" y="6356355"/>
            <a:ext cx="2057400" cy="365125"/>
          </a:xfrm>
          <a:prstGeom prst="rect">
            <a:avLst/>
          </a:prstGeom>
        </p:spPr>
        <p:txBody>
          <a:bodyPr/>
          <a:lstStyle/>
          <a:p>
            <a:fld id="{AA90B4CA-506F-48F7-92EA-EDB4474E95BD}" type="datetimeFigureOut">
              <a:rPr lang="en-GB" smtClean="0"/>
              <a:t>12/12/2019</a:t>
            </a:fld>
            <a:endParaRPr lang="en-GB"/>
          </a:p>
        </p:txBody>
      </p:sp>
      <p:sp>
        <p:nvSpPr>
          <p:cNvPr id="5" name="Footer Placeholder 4">
            <a:extLst>
              <a:ext uri="{FF2B5EF4-FFF2-40B4-BE49-F238E27FC236}">
                <a16:creationId xmlns:a16="http://schemas.microsoft.com/office/drawing/2014/main" id="{E4F5C0C6-3C30-40DB-B2AE-A795FD966517}"/>
              </a:ext>
            </a:extLst>
          </p:cNvPr>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CDD0998-756F-49CA-B217-7E07774A82EC}"/>
              </a:ext>
            </a:extLst>
          </p:cNvPr>
          <p:cNvSpPr>
            <a:spLocks noGrp="1"/>
          </p:cNvSpPr>
          <p:nvPr>
            <p:ph type="sldNum" sz="quarter" idx="12"/>
          </p:nvPr>
        </p:nvSpPr>
        <p:spPr>
          <a:xfrm>
            <a:off x="6457950" y="6356355"/>
            <a:ext cx="2057400" cy="365125"/>
          </a:xfrm>
          <a:prstGeom prst="rect">
            <a:avLst/>
          </a:prstGeom>
        </p:spPr>
        <p:txBody>
          <a:bodyPr/>
          <a:lstStyle/>
          <a:p>
            <a:fld id="{D56554C0-3235-480F-A4ED-79A33C6D5F49}" type="slidenum">
              <a:rPr lang="en-GB" smtClean="0"/>
              <a:t>‹#›</a:t>
            </a:fld>
            <a:endParaRPr lang="en-GB"/>
          </a:p>
        </p:txBody>
      </p:sp>
    </p:spTree>
    <p:extLst>
      <p:ext uri="{BB962C8B-B14F-4D97-AF65-F5344CB8AC3E}">
        <p14:creationId xmlns:p14="http://schemas.microsoft.com/office/powerpoint/2010/main" val="223022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35FFA7-796F-424D-9DF1-645A65C55258}"/>
              </a:ext>
            </a:extLst>
          </p:cNvPr>
          <p:cNvCxnSpPr>
            <a:cxnSpLocks/>
          </p:cNvCxnSpPr>
          <p:nvPr userDrawn="1"/>
        </p:nvCxnSpPr>
        <p:spPr>
          <a:xfrm>
            <a:off x="4153871" y="2232337"/>
            <a:ext cx="402974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82C75BA1-F706-4595-9B3B-C8E4C3EAEB1D}"/>
              </a:ext>
            </a:extLst>
          </p:cNvPr>
          <p:cNvSpPr>
            <a:spLocks noGrp="1"/>
          </p:cNvSpPr>
          <p:nvPr>
            <p:ph type="subTitle" idx="1"/>
          </p:nvPr>
        </p:nvSpPr>
        <p:spPr>
          <a:xfrm>
            <a:off x="4153871" y="2481558"/>
            <a:ext cx="4029740" cy="425298"/>
          </a:xfrm>
        </p:spPr>
        <p:txBody>
          <a:bodyPr/>
          <a:lstStyle>
            <a:lvl1pPr marL="0" indent="0" algn="l">
              <a:buNone/>
              <a:defRPr sz="1800">
                <a:latin typeface="DINOT-Medium" panose="020B0604020101020102" pitchFamily="34" charset="0"/>
                <a:cs typeface="DINOT-Medium" panose="020B0604020101020102"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endParaRPr lang="en-GB" dirty="0"/>
          </a:p>
        </p:txBody>
      </p:sp>
      <p:sp>
        <p:nvSpPr>
          <p:cNvPr id="7" name="Text Placeholder 10">
            <a:extLst>
              <a:ext uri="{FF2B5EF4-FFF2-40B4-BE49-F238E27FC236}">
                <a16:creationId xmlns:a16="http://schemas.microsoft.com/office/drawing/2014/main" id="{563F75B9-05CD-4676-BB26-98B8F1EDB976}"/>
              </a:ext>
            </a:extLst>
          </p:cNvPr>
          <p:cNvSpPr>
            <a:spLocks noGrp="1"/>
          </p:cNvSpPr>
          <p:nvPr>
            <p:ph type="body" sz="quarter" idx="10"/>
          </p:nvPr>
        </p:nvSpPr>
        <p:spPr>
          <a:xfrm>
            <a:off x="4153871" y="3285472"/>
            <a:ext cx="4029740" cy="1849438"/>
          </a:xfrm>
        </p:spPr>
        <p:txBody>
          <a:bodyPr>
            <a:normAutofit/>
          </a:bodyPr>
          <a:lstStyle>
            <a:lvl1pPr>
              <a:spcBef>
                <a:spcPts val="0"/>
              </a:spcBef>
              <a:defRPr sz="1800"/>
            </a:lvl1pPr>
            <a:lvl2pPr>
              <a:spcBef>
                <a:spcPts val="0"/>
              </a:spcBef>
              <a:defRPr sz="1500"/>
            </a:lvl2pPr>
            <a:lvl3pPr>
              <a:spcBef>
                <a:spcPts val="0"/>
              </a:spcBef>
              <a:defRPr sz="1350"/>
            </a:lvl3pPr>
            <a:lvl4pPr>
              <a:spcBef>
                <a:spcPts val="0"/>
              </a:spcBef>
              <a:defRPr sz="1200"/>
            </a:lvl4pPr>
            <a:lvl5pPr>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B19B8005-6614-48E0-80D2-A680A9E749EC}"/>
              </a:ext>
            </a:extLst>
          </p:cNvPr>
          <p:cNvSpPr>
            <a:spLocks noGrp="1"/>
          </p:cNvSpPr>
          <p:nvPr>
            <p:ph type="body" sz="quarter" idx="11"/>
          </p:nvPr>
        </p:nvSpPr>
        <p:spPr>
          <a:xfrm>
            <a:off x="4153871" y="625247"/>
            <a:ext cx="4029740" cy="1192614"/>
          </a:xfrm>
        </p:spPr>
        <p:txBody>
          <a:bodyPr anchor="b" anchorCtr="0">
            <a:noAutofit/>
          </a:bodyPr>
          <a:lstStyle>
            <a:lvl1pPr>
              <a:spcBef>
                <a:spcPts val="0"/>
              </a:spcBef>
              <a:defRPr sz="2100">
                <a:solidFill>
                  <a:schemeClr val="accent2"/>
                </a:solidFill>
                <a:latin typeface="+mj-lt"/>
              </a:defRPr>
            </a:lvl1pPr>
            <a:lvl2pPr>
              <a:spcBef>
                <a:spcPts val="0"/>
              </a:spcBef>
              <a:defRPr sz="1350">
                <a:solidFill>
                  <a:schemeClr val="accent2"/>
                </a:solidFill>
              </a:defRPr>
            </a:lvl2pPr>
            <a:lvl3pPr>
              <a:spcBef>
                <a:spcPts val="0"/>
              </a:spcBef>
              <a:defRPr sz="1200">
                <a:solidFill>
                  <a:schemeClr val="accent2"/>
                </a:solidFill>
              </a:defRPr>
            </a:lvl3pPr>
            <a:lvl4pPr>
              <a:spcBef>
                <a:spcPts val="0"/>
              </a:spcBef>
              <a:defRPr sz="1050">
                <a:solidFill>
                  <a:schemeClr val="accent2"/>
                </a:solidFill>
              </a:defRPr>
            </a:lvl4pPr>
            <a:lvl5pPr>
              <a:spcBef>
                <a:spcPts val="0"/>
              </a:spcBef>
              <a:defRPr sz="1050">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425110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23994-5D35-4934-AC22-06CEAB508E4D}"/>
              </a:ext>
            </a:extLst>
          </p:cNvPr>
          <p:cNvSpPr/>
          <p:nvPr userDrawn="1"/>
        </p:nvSpPr>
        <p:spPr>
          <a:xfrm>
            <a:off x="4670032" y="3548799"/>
            <a:ext cx="3404213" cy="2434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6" name="Rectangle 5">
            <a:extLst>
              <a:ext uri="{FF2B5EF4-FFF2-40B4-BE49-F238E27FC236}">
                <a16:creationId xmlns:a16="http://schemas.microsoft.com/office/drawing/2014/main" id="{9E1FE1A3-A0E8-418D-999A-3998C18684DF}"/>
              </a:ext>
            </a:extLst>
          </p:cNvPr>
          <p:cNvSpPr/>
          <p:nvPr userDrawn="1"/>
        </p:nvSpPr>
        <p:spPr>
          <a:xfrm>
            <a:off x="1069760" y="3548799"/>
            <a:ext cx="3404213" cy="2434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7" name="Rectangle 6">
            <a:extLst>
              <a:ext uri="{FF2B5EF4-FFF2-40B4-BE49-F238E27FC236}">
                <a16:creationId xmlns:a16="http://schemas.microsoft.com/office/drawing/2014/main" id="{95E5E4E0-3EF5-4E09-A1AE-7237A28DFB76}"/>
              </a:ext>
            </a:extLst>
          </p:cNvPr>
          <p:cNvSpPr/>
          <p:nvPr userDrawn="1"/>
        </p:nvSpPr>
        <p:spPr>
          <a:xfrm>
            <a:off x="4670032" y="874345"/>
            <a:ext cx="3404213" cy="2434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8" name="Rectangle 7">
            <a:extLst>
              <a:ext uri="{FF2B5EF4-FFF2-40B4-BE49-F238E27FC236}">
                <a16:creationId xmlns:a16="http://schemas.microsoft.com/office/drawing/2014/main" id="{35073173-8389-4FFA-8B44-4B28E4E3549E}"/>
              </a:ext>
            </a:extLst>
          </p:cNvPr>
          <p:cNvSpPr/>
          <p:nvPr userDrawn="1"/>
        </p:nvSpPr>
        <p:spPr>
          <a:xfrm>
            <a:off x="1069759" y="874345"/>
            <a:ext cx="3404213" cy="2434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10" name="Text Placeholder 9">
            <a:extLst>
              <a:ext uri="{FF2B5EF4-FFF2-40B4-BE49-F238E27FC236}">
                <a16:creationId xmlns:a16="http://schemas.microsoft.com/office/drawing/2014/main" id="{EABC3F45-F9B4-4E9E-8503-C212B9308D9F}"/>
              </a:ext>
            </a:extLst>
          </p:cNvPr>
          <p:cNvSpPr>
            <a:spLocks noGrp="1"/>
          </p:cNvSpPr>
          <p:nvPr>
            <p:ph type="body" sz="quarter" idx="10"/>
          </p:nvPr>
        </p:nvSpPr>
        <p:spPr>
          <a:xfrm>
            <a:off x="1347788" y="1285875"/>
            <a:ext cx="2838450" cy="159543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3037125C-1180-4B31-8BD5-F7623881FFD1}"/>
              </a:ext>
            </a:extLst>
          </p:cNvPr>
          <p:cNvSpPr>
            <a:spLocks noGrp="1"/>
          </p:cNvSpPr>
          <p:nvPr>
            <p:ph type="body" sz="quarter" idx="11"/>
          </p:nvPr>
        </p:nvSpPr>
        <p:spPr>
          <a:xfrm>
            <a:off x="4952912" y="3968508"/>
            <a:ext cx="2838450" cy="159543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a:extLst>
              <a:ext uri="{FF2B5EF4-FFF2-40B4-BE49-F238E27FC236}">
                <a16:creationId xmlns:a16="http://schemas.microsoft.com/office/drawing/2014/main" id="{B4C940A0-A0DD-4345-9A9A-67624C1D89AC}"/>
              </a:ext>
            </a:extLst>
          </p:cNvPr>
          <p:cNvSpPr>
            <a:spLocks noGrp="1"/>
          </p:cNvSpPr>
          <p:nvPr>
            <p:ph type="body" sz="quarter" idx="12"/>
          </p:nvPr>
        </p:nvSpPr>
        <p:spPr>
          <a:xfrm>
            <a:off x="5447112" y="1401283"/>
            <a:ext cx="2049065" cy="808038"/>
          </a:xfrm>
        </p:spPr>
        <p:txBody>
          <a:bodyPr anchor="ctr" anchorCtr="0">
            <a:noAutofit/>
          </a:bodyPr>
          <a:lstStyle>
            <a:lvl1pPr algn="ctr">
              <a:defRPr sz="4050" cap="all" baseline="0">
                <a:solidFill>
                  <a:schemeClr val="accent1"/>
                </a:solidFill>
                <a:latin typeface="+mj-lt"/>
              </a:defRPr>
            </a:lvl1pPr>
          </a:lstStyle>
          <a:p>
            <a:pPr lvl="0"/>
            <a:r>
              <a:rPr lang="en-US" dirty="0"/>
              <a:t>Click to edit Master text styles</a:t>
            </a:r>
          </a:p>
        </p:txBody>
      </p:sp>
      <p:sp>
        <p:nvSpPr>
          <p:cNvPr id="14" name="Text Placeholder 12">
            <a:extLst>
              <a:ext uri="{FF2B5EF4-FFF2-40B4-BE49-F238E27FC236}">
                <a16:creationId xmlns:a16="http://schemas.microsoft.com/office/drawing/2014/main" id="{23C83E93-C8A7-4420-848E-2A2AB966B2A9}"/>
              </a:ext>
            </a:extLst>
          </p:cNvPr>
          <p:cNvSpPr>
            <a:spLocks noGrp="1"/>
          </p:cNvSpPr>
          <p:nvPr>
            <p:ph type="body" sz="quarter" idx="13"/>
          </p:nvPr>
        </p:nvSpPr>
        <p:spPr>
          <a:xfrm>
            <a:off x="1737876" y="4053882"/>
            <a:ext cx="2049065" cy="808038"/>
          </a:xfrm>
        </p:spPr>
        <p:txBody>
          <a:bodyPr anchor="ctr" anchorCtr="0">
            <a:noAutofit/>
          </a:bodyPr>
          <a:lstStyle>
            <a:lvl1pPr algn="ctr">
              <a:defRPr sz="4050" cap="all" baseline="0">
                <a:solidFill>
                  <a:schemeClr val="accent1"/>
                </a:solidFill>
                <a:latin typeface="+mj-lt"/>
              </a:defRPr>
            </a:lvl1pPr>
          </a:lstStyle>
          <a:p>
            <a:pPr lvl="0"/>
            <a:r>
              <a:rPr lang="en-US" dirty="0"/>
              <a:t>Click to edit Master text styles</a:t>
            </a:r>
          </a:p>
        </p:txBody>
      </p:sp>
      <p:sp>
        <p:nvSpPr>
          <p:cNvPr id="15" name="Text Placeholder 12">
            <a:extLst>
              <a:ext uri="{FF2B5EF4-FFF2-40B4-BE49-F238E27FC236}">
                <a16:creationId xmlns:a16="http://schemas.microsoft.com/office/drawing/2014/main" id="{4D87DF7F-2424-46F8-875E-B1EA4DCD1302}"/>
              </a:ext>
            </a:extLst>
          </p:cNvPr>
          <p:cNvSpPr>
            <a:spLocks noGrp="1"/>
          </p:cNvSpPr>
          <p:nvPr>
            <p:ph type="body" sz="quarter" idx="14" hasCustomPrompt="1"/>
          </p:nvPr>
        </p:nvSpPr>
        <p:spPr>
          <a:xfrm>
            <a:off x="1737876" y="4961193"/>
            <a:ext cx="2049065" cy="808038"/>
          </a:xfrm>
        </p:spPr>
        <p:txBody>
          <a:bodyPr>
            <a:normAutofit/>
          </a:bodyPr>
          <a:lstStyle>
            <a:lvl1pPr algn="ctr">
              <a:defRPr sz="1800" cap="none" baseline="0">
                <a:solidFill>
                  <a:schemeClr val="tx1"/>
                </a:solidFill>
                <a:latin typeface="+mn-lt"/>
              </a:defRPr>
            </a:lvl1pPr>
          </a:lstStyle>
          <a:p>
            <a:pPr lvl="0"/>
            <a:r>
              <a:rPr lang="en-US" dirty="0"/>
              <a:t>Click to edit master text styles</a:t>
            </a:r>
          </a:p>
        </p:txBody>
      </p:sp>
      <p:sp>
        <p:nvSpPr>
          <p:cNvPr id="16" name="Text Placeholder 12">
            <a:extLst>
              <a:ext uri="{FF2B5EF4-FFF2-40B4-BE49-F238E27FC236}">
                <a16:creationId xmlns:a16="http://schemas.microsoft.com/office/drawing/2014/main" id="{DA9F29A8-940E-47F0-8F19-2E076C226000}"/>
              </a:ext>
            </a:extLst>
          </p:cNvPr>
          <p:cNvSpPr>
            <a:spLocks noGrp="1"/>
          </p:cNvSpPr>
          <p:nvPr>
            <p:ph type="body" sz="quarter" idx="15" hasCustomPrompt="1"/>
          </p:nvPr>
        </p:nvSpPr>
        <p:spPr>
          <a:xfrm>
            <a:off x="5447112" y="2289153"/>
            <a:ext cx="2049065" cy="808038"/>
          </a:xfrm>
        </p:spPr>
        <p:txBody>
          <a:bodyPr>
            <a:noAutofit/>
          </a:bodyPr>
          <a:lstStyle>
            <a:lvl1pPr algn="ctr">
              <a:defRPr sz="1800" cap="none" baseline="0">
                <a:solidFill>
                  <a:schemeClr val="tx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85653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DDCF2A-D34F-4EAD-8437-D66697AA92DB}"/>
              </a:ext>
            </a:extLst>
          </p:cNvPr>
          <p:cNvSpPr txBox="1">
            <a:spLocks/>
          </p:cNvSpPr>
          <p:nvPr userDrawn="1"/>
        </p:nvSpPr>
        <p:spPr>
          <a:xfrm>
            <a:off x="3489658" y="1230389"/>
            <a:ext cx="2134807" cy="1325563"/>
          </a:xfrm>
          <a:prstGeom prst="rect">
            <a:avLst/>
          </a:prstGeom>
        </p:spPr>
        <p:txBody>
          <a:bodyPr vert="horz" lIns="0" tIns="34290" rIns="0" bIns="34290" rtlCol="0" anchor="b" anchorCtr="0">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endParaRPr lang="en-GB" sz="2700" dirty="0"/>
          </a:p>
        </p:txBody>
      </p:sp>
      <p:sp>
        <p:nvSpPr>
          <p:cNvPr id="8" name="Title Placeholder 1">
            <a:extLst>
              <a:ext uri="{FF2B5EF4-FFF2-40B4-BE49-F238E27FC236}">
                <a16:creationId xmlns:a16="http://schemas.microsoft.com/office/drawing/2014/main" id="{FCF56CEA-20B8-4A52-B1F4-05D50303B684}"/>
              </a:ext>
            </a:extLst>
          </p:cNvPr>
          <p:cNvSpPr txBox="1">
            <a:spLocks/>
          </p:cNvSpPr>
          <p:nvPr userDrawn="1"/>
        </p:nvSpPr>
        <p:spPr>
          <a:xfrm>
            <a:off x="5951256" y="1230389"/>
            <a:ext cx="2134807" cy="1325563"/>
          </a:xfrm>
          <a:prstGeom prst="rect">
            <a:avLst/>
          </a:prstGeom>
        </p:spPr>
        <p:txBody>
          <a:bodyPr vert="horz" lIns="0" tIns="34290" rIns="0" bIns="34290" rtlCol="0" anchor="b" anchorCtr="0">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endParaRPr lang="en-GB" sz="2700" dirty="0"/>
          </a:p>
        </p:txBody>
      </p:sp>
      <p:cxnSp>
        <p:nvCxnSpPr>
          <p:cNvPr id="9" name="Straight Connector 8">
            <a:extLst>
              <a:ext uri="{FF2B5EF4-FFF2-40B4-BE49-F238E27FC236}">
                <a16:creationId xmlns:a16="http://schemas.microsoft.com/office/drawing/2014/main" id="{1FD681F2-3AA9-4567-9620-9A3946299E06}"/>
              </a:ext>
            </a:extLst>
          </p:cNvPr>
          <p:cNvCxnSpPr>
            <a:cxnSpLocks/>
          </p:cNvCxnSpPr>
          <p:nvPr userDrawn="1"/>
        </p:nvCxnSpPr>
        <p:spPr>
          <a:xfrm>
            <a:off x="1057261" y="2102975"/>
            <a:ext cx="213480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CB9B50-6F83-41D1-9D51-CCCBD9B9C947}"/>
              </a:ext>
            </a:extLst>
          </p:cNvPr>
          <p:cNvCxnSpPr>
            <a:cxnSpLocks/>
          </p:cNvCxnSpPr>
          <p:nvPr userDrawn="1"/>
        </p:nvCxnSpPr>
        <p:spPr>
          <a:xfrm>
            <a:off x="3504596" y="2102975"/>
            <a:ext cx="213480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AA0C08-82D3-4602-B04A-D089E0D369A8}"/>
              </a:ext>
            </a:extLst>
          </p:cNvPr>
          <p:cNvCxnSpPr>
            <a:cxnSpLocks/>
          </p:cNvCxnSpPr>
          <p:nvPr userDrawn="1"/>
        </p:nvCxnSpPr>
        <p:spPr>
          <a:xfrm>
            <a:off x="5951256" y="2092479"/>
            <a:ext cx="213480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2F671F44-2B32-4D39-92DA-976C4E513B1D}"/>
              </a:ext>
            </a:extLst>
          </p:cNvPr>
          <p:cNvSpPr>
            <a:spLocks noGrp="1"/>
          </p:cNvSpPr>
          <p:nvPr>
            <p:ph type="body" sz="quarter" idx="10"/>
          </p:nvPr>
        </p:nvSpPr>
        <p:spPr>
          <a:xfrm>
            <a:off x="1057277" y="2849568"/>
            <a:ext cx="2134791" cy="277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3">
            <a:extLst>
              <a:ext uri="{FF2B5EF4-FFF2-40B4-BE49-F238E27FC236}">
                <a16:creationId xmlns:a16="http://schemas.microsoft.com/office/drawing/2014/main" id="{C67085D9-37C7-495B-88D5-08CC0412B2F3}"/>
              </a:ext>
            </a:extLst>
          </p:cNvPr>
          <p:cNvSpPr>
            <a:spLocks noGrp="1"/>
          </p:cNvSpPr>
          <p:nvPr>
            <p:ph type="body" sz="quarter" idx="11"/>
          </p:nvPr>
        </p:nvSpPr>
        <p:spPr>
          <a:xfrm>
            <a:off x="3489658" y="2863782"/>
            <a:ext cx="2134807" cy="277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3">
            <a:extLst>
              <a:ext uri="{FF2B5EF4-FFF2-40B4-BE49-F238E27FC236}">
                <a16:creationId xmlns:a16="http://schemas.microsoft.com/office/drawing/2014/main" id="{D8E8FB83-486B-4522-8556-AC3EE38399DE}"/>
              </a:ext>
            </a:extLst>
          </p:cNvPr>
          <p:cNvSpPr>
            <a:spLocks noGrp="1"/>
          </p:cNvSpPr>
          <p:nvPr>
            <p:ph type="body" sz="quarter" idx="12"/>
          </p:nvPr>
        </p:nvSpPr>
        <p:spPr>
          <a:xfrm>
            <a:off x="5943281" y="2863782"/>
            <a:ext cx="2134807" cy="277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itle 1">
            <a:extLst>
              <a:ext uri="{FF2B5EF4-FFF2-40B4-BE49-F238E27FC236}">
                <a16:creationId xmlns:a16="http://schemas.microsoft.com/office/drawing/2014/main" id="{5B14DBAD-B6CA-42EB-9F8A-661E15847E29}"/>
              </a:ext>
            </a:extLst>
          </p:cNvPr>
          <p:cNvSpPr>
            <a:spLocks noGrp="1"/>
          </p:cNvSpPr>
          <p:nvPr>
            <p:ph type="ctrTitle"/>
          </p:nvPr>
        </p:nvSpPr>
        <p:spPr>
          <a:xfrm>
            <a:off x="1057277" y="839972"/>
            <a:ext cx="2134791" cy="1646568"/>
          </a:xfrm>
        </p:spPr>
        <p:txBody>
          <a:bodyPr anchor="b">
            <a:normAutofit/>
          </a:bodyPr>
          <a:lstStyle>
            <a:lvl1pPr algn="l">
              <a:defRPr sz="2400" cap="all" baseline="0">
                <a:solidFill>
                  <a:schemeClr val="accent1"/>
                </a:solidFill>
              </a:defRPr>
            </a:lvl1pPr>
          </a:lstStyle>
          <a:p>
            <a:r>
              <a:rPr lang="en-US" dirty="0"/>
              <a:t>Click to edit Master title style</a:t>
            </a:r>
            <a:endParaRPr lang="en-GB" dirty="0"/>
          </a:p>
        </p:txBody>
      </p:sp>
      <p:sp>
        <p:nvSpPr>
          <p:cNvPr id="21" name="Text Placeholder 20">
            <a:extLst>
              <a:ext uri="{FF2B5EF4-FFF2-40B4-BE49-F238E27FC236}">
                <a16:creationId xmlns:a16="http://schemas.microsoft.com/office/drawing/2014/main" id="{A6FD4258-DF7D-4701-BAB2-66316E21D0C4}"/>
              </a:ext>
            </a:extLst>
          </p:cNvPr>
          <p:cNvSpPr>
            <a:spLocks noGrp="1"/>
          </p:cNvSpPr>
          <p:nvPr>
            <p:ph type="body" sz="quarter" idx="13" hasCustomPrompt="1"/>
          </p:nvPr>
        </p:nvSpPr>
        <p:spPr>
          <a:xfrm>
            <a:off x="3489608" y="839793"/>
            <a:ext cx="2134907" cy="1641475"/>
          </a:xfrm>
        </p:spPr>
        <p:txBody>
          <a:bodyPr anchor="b" anchorCtr="0"/>
          <a:lstStyle>
            <a:lvl1pPr>
              <a:defRPr sz="2400" cap="all" baseline="0">
                <a:solidFill>
                  <a:schemeClr val="accent1"/>
                </a:solidFill>
                <a:latin typeface="+mj-lt"/>
              </a:defRPr>
            </a:lvl1pPr>
          </a:lstStyle>
          <a:p>
            <a:pPr lvl="0"/>
            <a:r>
              <a:rPr lang="en-US" dirty="0"/>
              <a:t>CLICK TO EDIT MASTER TEXT STYLES</a:t>
            </a:r>
          </a:p>
        </p:txBody>
      </p:sp>
      <p:sp>
        <p:nvSpPr>
          <p:cNvPr id="24" name="Text Placeholder 23">
            <a:extLst>
              <a:ext uri="{FF2B5EF4-FFF2-40B4-BE49-F238E27FC236}">
                <a16:creationId xmlns:a16="http://schemas.microsoft.com/office/drawing/2014/main" id="{AC6D8048-C337-4580-9FC5-DC5CF0C34CA1}"/>
              </a:ext>
            </a:extLst>
          </p:cNvPr>
          <p:cNvSpPr>
            <a:spLocks noGrp="1"/>
          </p:cNvSpPr>
          <p:nvPr>
            <p:ph type="body" sz="quarter" idx="14" hasCustomPrompt="1"/>
          </p:nvPr>
        </p:nvSpPr>
        <p:spPr>
          <a:xfrm>
            <a:off x="5943602" y="839793"/>
            <a:ext cx="2141935" cy="1641073"/>
          </a:xfrm>
        </p:spPr>
        <p:txBody>
          <a:bodyPr anchor="b" anchorCtr="0">
            <a:normAutofit/>
          </a:bodyPr>
          <a:lstStyle>
            <a:lvl1pPr>
              <a:defRPr sz="2400" cap="all" baseline="0">
                <a:solidFill>
                  <a:schemeClr val="accent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4219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F1A4-8D18-45EA-9D76-57FC4731B11D}"/>
              </a:ext>
            </a:extLst>
          </p:cNvPr>
          <p:cNvSpPr>
            <a:spLocks noGrp="1"/>
          </p:cNvSpPr>
          <p:nvPr>
            <p:ph type="title"/>
          </p:nvPr>
        </p:nvSpPr>
        <p:spPr>
          <a:xfrm>
            <a:off x="4688960" y="1672157"/>
            <a:ext cx="3397103" cy="560681"/>
          </a:xfrm>
        </p:spPr>
        <p:txBody>
          <a:bodyPr anchor="b" anchorCtr="0">
            <a:normAutofit/>
          </a:bodyPr>
          <a:lstStyle>
            <a:lvl1pPr>
              <a:defRPr sz="1800">
                <a:solidFill>
                  <a:schemeClr val="tx1"/>
                </a:solidFill>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210FE9E2-5BAF-4DF2-B268-96074489195E}"/>
              </a:ext>
            </a:extLst>
          </p:cNvPr>
          <p:cNvSpPr>
            <a:spLocks noGrp="1"/>
          </p:cNvSpPr>
          <p:nvPr>
            <p:ph type="body" sz="quarter" idx="10"/>
          </p:nvPr>
        </p:nvSpPr>
        <p:spPr>
          <a:xfrm>
            <a:off x="4688435" y="2424113"/>
            <a:ext cx="3397103" cy="2762250"/>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0660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525C-C9DE-4308-AD5D-BE8EDBFAB958}"/>
              </a:ext>
            </a:extLst>
          </p:cNvPr>
          <p:cNvSpPr>
            <a:spLocks noGrp="1"/>
          </p:cNvSpPr>
          <p:nvPr>
            <p:ph type="title"/>
          </p:nvPr>
        </p:nvSpPr>
        <p:spPr>
          <a:xfrm>
            <a:off x="1355075" y="798918"/>
            <a:ext cx="2982817" cy="985819"/>
          </a:xfrm>
        </p:spPr>
        <p:txBody>
          <a:bodyPr bIns="0" anchor="b" anchorCtr="0">
            <a:noAutofit/>
          </a:bodyPr>
          <a:lstStyle>
            <a:lvl1pPr>
              <a:defRPr sz="2100" cap="all" baseline="0">
                <a:solidFill>
                  <a:schemeClr val="accent1"/>
                </a:solidFill>
              </a:defRPr>
            </a:lvl1pPr>
          </a:lstStyle>
          <a:p>
            <a:r>
              <a:rPr lang="en-US" dirty="0"/>
              <a:t>Click to edit Master title style</a:t>
            </a:r>
            <a:endParaRPr lang="en-GB" dirty="0"/>
          </a:p>
        </p:txBody>
      </p:sp>
      <p:sp>
        <p:nvSpPr>
          <p:cNvPr id="8" name="Content Placeholder 7">
            <a:extLst>
              <a:ext uri="{FF2B5EF4-FFF2-40B4-BE49-F238E27FC236}">
                <a16:creationId xmlns:a16="http://schemas.microsoft.com/office/drawing/2014/main" id="{33D5CAFD-B8DB-4BB2-A425-9D03BE11DEFC}"/>
              </a:ext>
            </a:extLst>
          </p:cNvPr>
          <p:cNvSpPr>
            <a:spLocks noGrp="1"/>
          </p:cNvSpPr>
          <p:nvPr>
            <p:ph sz="quarter" idx="10"/>
          </p:nvPr>
        </p:nvSpPr>
        <p:spPr>
          <a:xfrm>
            <a:off x="1354931" y="2214563"/>
            <a:ext cx="2982516" cy="3657600"/>
          </a:xfrm>
        </p:spPr>
        <p:txBody>
          <a:bodyPr tIns="0" bIns="0">
            <a:normAutofit/>
          </a:bodyPr>
          <a:lstStyle>
            <a:lvl1pPr>
              <a:defRPr sz="120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hart Placeholder 9">
            <a:extLst>
              <a:ext uri="{FF2B5EF4-FFF2-40B4-BE49-F238E27FC236}">
                <a16:creationId xmlns:a16="http://schemas.microsoft.com/office/drawing/2014/main" id="{0BC14BD5-3A84-4D19-9C0A-31CFC7E17ABA}"/>
              </a:ext>
            </a:extLst>
          </p:cNvPr>
          <p:cNvSpPr>
            <a:spLocks noGrp="1"/>
          </p:cNvSpPr>
          <p:nvPr>
            <p:ph type="chart" sz="quarter" idx="11"/>
          </p:nvPr>
        </p:nvSpPr>
        <p:spPr>
          <a:xfrm>
            <a:off x="4806110" y="1211858"/>
            <a:ext cx="2982516" cy="3481328"/>
          </a:xfrm>
        </p:spPr>
        <p:txBody>
          <a:bodyPr/>
          <a:lstStyle/>
          <a:p>
            <a:endParaRPr lang="en-GB" dirty="0"/>
          </a:p>
        </p:txBody>
      </p:sp>
      <p:sp>
        <p:nvSpPr>
          <p:cNvPr id="12" name="Text Placeholder 11">
            <a:extLst>
              <a:ext uri="{FF2B5EF4-FFF2-40B4-BE49-F238E27FC236}">
                <a16:creationId xmlns:a16="http://schemas.microsoft.com/office/drawing/2014/main" id="{E1192F7B-5C49-46FC-BC2F-EEA64F024697}"/>
              </a:ext>
            </a:extLst>
          </p:cNvPr>
          <p:cNvSpPr>
            <a:spLocks noGrp="1"/>
          </p:cNvSpPr>
          <p:nvPr>
            <p:ph type="body" sz="quarter" idx="12"/>
          </p:nvPr>
        </p:nvSpPr>
        <p:spPr>
          <a:xfrm>
            <a:off x="4806556" y="5024443"/>
            <a:ext cx="2982515" cy="847725"/>
          </a:xfrm>
        </p:spPr>
        <p:txBody>
          <a:bodyPr>
            <a:normAutofit/>
          </a:bodyPr>
          <a:lstStyle>
            <a:lvl1pPr>
              <a:defRPr sz="1500">
                <a:latin typeface="+mj-lt"/>
              </a:defRPr>
            </a:lvl1pPr>
            <a:lvl2pPr>
              <a:defRPr sz="1350">
                <a:latin typeface="+mj-lt"/>
              </a:defRPr>
            </a:lvl2pPr>
            <a:lvl3pPr>
              <a:defRPr sz="1200">
                <a:latin typeface="+mj-lt"/>
              </a:defRPr>
            </a:lvl3pPr>
            <a:lvl4pPr>
              <a:defRPr sz="1050">
                <a:latin typeface="+mj-lt"/>
              </a:defRPr>
            </a:lvl4pPr>
            <a:lvl5pPr>
              <a:defRPr sz="105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186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C8B3-5501-46F3-B63F-6C0FA792A078}"/>
              </a:ext>
            </a:extLst>
          </p:cNvPr>
          <p:cNvSpPr>
            <a:spLocks noGrp="1"/>
          </p:cNvSpPr>
          <p:nvPr>
            <p:ph type="ctrTitle"/>
          </p:nvPr>
        </p:nvSpPr>
        <p:spPr>
          <a:xfrm>
            <a:off x="2002670" y="711791"/>
            <a:ext cx="6088819" cy="2387600"/>
          </a:xfrm>
        </p:spPr>
        <p:txBody>
          <a:bodyPr anchor="b"/>
          <a:lstStyle>
            <a:lvl1pPr algn="r">
              <a:defRPr sz="4500" cap="all" baseline="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ED5FE7-B75B-4948-946A-B82750299CFA}"/>
              </a:ext>
            </a:extLst>
          </p:cNvPr>
          <p:cNvSpPr>
            <a:spLocks noGrp="1"/>
          </p:cNvSpPr>
          <p:nvPr>
            <p:ph type="subTitle" idx="1"/>
          </p:nvPr>
        </p:nvSpPr>
        <p:spPr>
          <a:xfrm>
            <a:off x="1058051" y="3429000"/>
            <a:ext cx="7033437" cy="425298"/>
          </a:xfrm>
        </p:spPr>
        <p:txBody>
          <a:bodyPr/>
          <a:lstStyle>
            <a:lvl1pPr marL="0" indent="0" algn="l">
              <a:buNone/>
              <a:defRPr sz="1800">
                <a:latin typeface="DINOT-Medium" panose="020B0604020101020102" pitchFamily="34" charset="0"/>
                <a:cs typeface="DINOT-Medium" panose="020B0604020101020102"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endParaRPr lang="en-GB" dirty="0"/>
          </a:p>
        </p:txBody>
      </p:sp>
      <p:cxnSp>
        <p:nvCxnSpPr>
          <p:cNvPr id="8" name="Straight Connector 7">
            <a:extLst>
              <a:ext uri="{FF2B5EF4-FFF2-40B4-BE49-F238E27FC236}">
                <a16:creationId xmlns:a16="http://schemas.microsoft.com/office/drawing/2014/main" id="{FCE7932A-FD24-48CD-91FC-248CC89DBCAE}"/>
              </a:ext>
            </a:extLst>
          </p:cNvPr>
          <p:cNvCxnSpPr>
            <a:cxnSpLocks/>
          </p:cNvCxnSpPr>
          <p:nvPr userDrawn="1"/>
        </p:nvCxnSpPr>
        <p:spPr>
          <a:xfrm>
            <a:off x="1058051" y="2188402"/>
            <a:ext cx="703343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0046F26-F5A3-4F39-B402-12B8B373E8D4}"/>
              </a:ext>
            </a:extLst>
          </p:cNvPr>
          <p:cNvSpPr>
            <a:spLocks noGrp="1"/>
          </p:cNvSpPr>
          <p:nvPr>
            <p:ph type="body" sz="quarter" idx="10"/>
          </p:nvPr>
        </p:nvSpPr>
        <p:spPr>
          <a:xfrm>
            <a:off x="1052624" y="4094202"/>
            <a:ext cx="7038864" cy="1849438"/>
          </a:xfrm>
        </p:spPr>
        <p:txBody>
          <a:bodyPr>
            <a:normAutofit/>
          </a:bodyPr>
          <a:lstStyle>
            <a:lvl1pPr>
              <a:spcBef>
                <a:spcPts val="0"/>
              </a:spcBef>
              <a:defRPr sz="1800"/>
            </a:lvl1pPr>
            <a:lvl2pPr>
              <a:spcBef>
                <a:spcPts val="0"/>
              </a:spcBef>
              <a:defRPr sz="1500"/>
            </a:lvl2pPr>
            <a:lvl3pPr>
              <a:spcBef>
                <a:spcPts val="0"/>
              </a:spcBef>
              <a:defRPr sz="1350"/>
            </a:lvl3pPr>
            <a:lvl4pPr>
              <a:spcBef>
                <a:spcPts val="0"/>
              </a:spcBef>
              <a:defRPr sz="1200"/>
            </a:lvl4pPr>
            <a:lvl5pPr>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30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23994-5D35-4934-AC22-06CEAB508E4D}"/>
              </a:ext>
            </a:extLst>
          </p:cNvPr>
          <p:cNvSpPr/>
          <p:nvPr userDrawn="1"/>
        </p:nvSpPr>
        <p:spPr>
          <a:xfrm>
            <a:off x="4670032" y="3548799"/>
            <a:ext cx="3404213" cy="2434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6" name="Rectangle 5">
            <a:extLst>
              <a:ext uri="{FF2B5EF4-FFF2-40B4-BE49-F238E27FC236}">
                <a16:creationId xmlns:a16="http://schemas.microsoft.com/office/drawing/2014/main" id="{9E1FE1A3-A0E8-418D-999A-3998C18684DF}"/>
              </a:ext>
            </a:extLst>
          </p:cNvPr>
          <p:cNvSpPr/>
          <p:nvPr userDrawn="1"/>
        </p:nvSpPr>
        <p:spPr>
          <a:xfrm>
            <a:off x="1069760" y="3548799"/>
            <a:ext cx="3404213" cy="2434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7" name="Rectangle 6">
            <a:extLst>
              <a:ext uri="{FF2B5EF4-FFF2-40B4-BE49-F238E27FC236}">
                <a16:creationId xmlns:a16="http://schemas.microsoft.com/office/drawing/2014/main" id="{95E5E4E0-3EF5-4E09-A1AE-7237A28DFB76}"/>
              </a:ext>
            </a:extLst>
          </p:cNvPr>
          <p:cNvSpPr/>
          <p:nvPr userDrawn="1"/>
        </p:nvSpPr>
        <p:spPr>
          <a:xfrm>
            <a:off x="4670032" y="874345"/>
            <a:ext cx="3404213" cy="2434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8" name="Rectangle 7">
            <a:extLst>
              <a:ext uri="{FF2B5EF4-FFF2-40B4-BE49-F238E27FC236}">
                <a16:creationId xmlns:a16="http://schemas.microsoft.com/office/drawing/2014/main" id="{35073173-8389-4FFA-8B44-4B28E4E3549E}"/>
              </a:ext>
            </a:extLst>
          </p:cNvPr>
          <p:cNvSpPr/>
          <p:nvPr userDrawn="1"/>
        </p:nvSpPr>
        <p:spPr>
          <a:xfrm>
            <a:off x="1069759" y="874345"/>
            <a:ext cx="3404213" cy="2434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normAutofit/>
          </a:bodyPr>
          <a:lstStyle/>
          <a:p>
            <a:pPr algn="l"/>
            <a:endParaRPr lang="en-GB" sz="1200" dirty="0">
              <a:solidFill>
                <a:schemeClr val="tx1"/>
              </a:solidFill>
            </a:endParaRPr>
          </a:p>
        </p:txBody>
      </p:sp>
      <p:sp>
        <p:nvSpPr>
          <p:cNvPr id="10" name="Text Placeholder 9">
            <a:extLst>
              <a:ext uri="{FF2B5EF4-FFF2-40B4-BE49-F238E27FC236}">
                <a16:creationId xmlns:a16="http://schemas.microsoft.com/office/drawing/2014/main" id="{EABC3F45-F9B4-4E9E-8503-C212B9308D9F}"/>
              </a:ext>
            </a:extLst>
          </p:cNvPr>
          <p:cNvSpPr>
            <a:spLocks noGrp="1"/>
          </p:cNvSpPr>
          <p:nvPr>
            <p:ph type="body" sz="quarter" idx="10"/>
          </p:nvPr>
        </p:nvSpPr>
        <p:spPr>
          <a:xfrm>
            <a:off x="1347788" y="1285875"/>
            <a:ext cx="2838450" cy="159543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3037125C-1180-4B31-8BD5-F7623881FFD1}"/>
              </a:ext>
            </a:extLst>
          </p:cNvPr>
          <p:cNvSpPr>
            <a:spLocks noGrp="1"/>
          </p:cNvSpPr>
          <p:nvPr>
            <p:ph type="body" sz="quarter" idx="11"/>
          </p:nvPr>
        </p:nvSpPr>
        <p:spPr>
          <a:xfrm>
            <a:off x="4952912" y="3968508"/>
            <a:ext cx="2838450" cy="159543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a:extLst>
              <a:ext uri="{FF2B5EF4-FFF2-40B4-BE49-F238E27FC236}">
                <a16:creationId xmlns:a16="http://schemas.microsoft.com/office/drawing/2014/main" id="{B4C940A0-A0DD-4345-9A9A-67624C1D89AC}"/>
              </a:ext>
            </a:extLst>
          </p:cNvPr>
          <p:cNvSpPr>
            <a:spLocks noGrp="1"/>
          </p:cNvSpPr>
          <p:nvPr>
            <p:ph type="body" sz="quarter" idx="12"/>
          </p:nvPr>
        </p:nvSpPr>
        <p:spPr>
          <a:xfrm>
            <a:off x="5447112" y="1401283"/>
            <a:ext cx="2049065" cy="808038"/>
          </a:xfrm>
        </p:spPr>
        <p:txBody>
          <a:bodyPr anchor="ctr" anchorCtr="0">
            <a:noAutofit/>
          </a:bodyPr>
          <a:lstStyle>
            <a:lvl1pPr algn="ctr">
              <a:defRPr sz="4050" cap="all" baseline="0">
                <a:solidFill>
                  <a:schemeClr val="accent1"/>
                </a:solidFill>
                <a:latin typeface="+mj-lt"/>
              </a:defRPr>
            </a:lvl1pPr>
          </a:lstStyle>
          <a:p>
            <a:pPr lvl="0"/>
            <a:r>
              <a:rPr lang="en-US" dirty="0"/>
              <a:t>Click to edit Master text styles</a:t>
            </a:r>
          </a:p>
        </p:txBody>
      </p:sp>
      <p:sp>
        <p:nvSpPr>
          <p:cNvPr id="14" name="Text Placeholder 12">
            <a:extLst>
              <a:ext uri="{FF2B5EF4-FFF2-40B4-BE49-F238E27FC236}">
                <a16:creationId xmlns:a16="http://schemas.microsoft.com/office/drawing/2014/main" id="{23C83E93-C8A7-4420-848E-2A2AB966B2A9}"/>
              </a:ext>
            </a:extLst>
          </p:cNvPr>
          <p:cNvSpPr>
            <a:spLocks noGrp="1"/>
          </p:cNvSpPr>
          <p:nvPr>
            <p:ph type="body" sz="quarter" idx="13"/>
          </p:nvPr>
        </p:nvSpPr>
        <p:spPr>
          <a:xfrm>
            <a:off x="1737876" y="4053882"/>
            <a:ext cx="2049065" cy="808038"/>
          </a:xfrm>
        </p:spPr>
        <p:txBody>
          <a:bodyPr anchor="ctr" anchorCtr="0">
            <a:noAutofit/>
          </a:bodyPr>
          <a:lstStyle>
            <a:lvl1pPr algn="ctr">
              <a:defRPr sz="4050" cap="all" baseline="0">
                <a:solidFill>
                  <a:schemeClr val="accent1"/>
                </a:solidFill>
                <a:latin typeface="+mj-lt"/>
              </a:defRPr>
            </a:lvl1pPr>
          </a:lstStyle>
          <a:p>
            <a:pPr lvl="0"/>
            <a:r>
              <a:rPr lang="en-US" dirty="0"/>
              <a:t>Click to edit Master text styles</a:t>
            </a:r>
          </a:p>
        </p:txBody>
      </p:sp>
      <p:sp>
        <p:nvSpPr>
          <p:cNvPr id="15" name="Text Placeholder 12">
            <a:extLst>
              <a:ext uri="{FF2B5EF4-FFF2-40B4-BE49-F238E27FC236}">
                <a16:creationId xmlns:a16="http://schemas.microsoft.com/office/drawing/2014/main" id="{4D87DF7F-2424-46F8-875E-B1EA4DCD1302}"/>
              </a:ext>
            </a:extLst>
          </p:cNvPr>
          <p:cNvSpPr>
            <a:spLocks noGrp="1"/>
          </p:cNvSpPr>
          <p:nvPr>
            <p:ph type="body" sz="quarter" idx="14" hasCustomPrompt="1"/>
          </p:nvPr>
        </p:nvSpPr>
        <p:spPr>
          <a:xfrm>
            <a:off x="1737876" y="4961193"/>
            <a:ext cx="2049065" cy="808038"/>
          </a:xfrm>
        </p:spPr>
        <p:txBody>
          <a:bodyPr>
            <a:normAutofit/>
          </a:bodyPr>
          <a:lstStyle>
            <a:lvl1pPr algn="ctr">
              <a:defRPr sz="1800" cap="none" baseline="0">
                <a:solidFill>
                  <a:schemeClr val="tx1"/>
                </a:solidFill>
                <a:latin typeface="+mn-lt"/>
              </a:defRPr>
            </a:lvl1pPr>
          </a:lstStyle>
          <a:p>
            <a:pPr lvl="0"/>
            <a:r>
              <a:rPr lang="en-US" dirty="0"/>
              <a:t>Click to edit master text styles</a:t>
            </a:r>
          </a:p>
        </p:txBody>
      </p:sp>
      <p:sp>
        <p:nvSpPr>
          <p:cNvPr id="16" name="Text Placeholder 12">
            <a:extLst>
              <a:ext uri="{FF2B5EF4-FFF2-40B4-BE49-F238E27FC236}">
                <a16:creationId xmlns:a16="http://schemas.microsoft.com/office/drawing/2014/main" id="{DA9F29A8-940E-47F0-8F19-2E076C226000}"/>
              </a:ext>
            </a:extLst>
          </p:cNvPr>
          <p:cNvSpPr>
            <a:spLocks noGrp="1"/>
          </p:cNvSpPr>
          <p:nvPr>
            <p:ph type="body" sz="quarter" idx="15" hasCustomPrompt="1"/>
          </p:nvPr>
        </p:nvSpPr>
        <p:spPr>
          <a:xfrm>
            <a:off x="5447112" y="2289153"/>
            <a:ext cx="2049065" cy="808038"/>
          </a:xfrm>
        </p:spPr>
        <p:txBody>
          <a:bodyPr>
            <a:noAutofit/>
          </a:bodyPr>
          <a:lstStyle>
            <a:lvl1pPr algn="ctr">
              <a:defRPr sz="1800" cap="none" baseline="0">
                <a:solidFill>
                  <a:schemeClr val="tx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0566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18D6E-4D0C-4B74-8045-A2AA89B79976}"/>
              </a:ext>
            </a:extLst>
          </p:cNvPr>
          <p:cNvSpPr>
            <a:spLocks noGrp="1"/>
          </p:cNvSpPr>
          <p:nvPr>
            <p:ph type="title"/>
          </p:nvPr>
        </p:nvSpPr>
        <p:spPr>
          <a:xfrm>
            <a:off x="1057620" y="1746589"/>
            <a:ext cx="3404213" cy="1325563"/>
          </a:xfrm>
          <a:prstGeom prst="rect">
            <a:avLst/>
          </a:prstGeom>
        </p:spPr>
        <p:txBody>
          <a:bodyPr vert="horz" lIns="0" tIns="45720" rIns="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B4BED92-2D86-4838-8960-C5677B693D8A}"/>
              </a:ext>
            </a:extLst>
          </p:cNvPr>
          <p:cNvSpPr>
            <a:spLocks noGrp="1"/>
          </p:cNvSpPr>
          <p:nvPr>
            <p:ph type="body" idx="1"/>
          </p:nvPr>
        </p:nvSpPr>
        <p:spPr>
          <a:xfrm>
            <a:off x="1057621" y="3161841"/>
            <a:ext cx="2759726" cy="301512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725777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24" r:id="rId8"/>
    <p:sldLayoutId id="2147483720" r:id="rId9"/>
    <p:sldLayoutId id="2147483721" r:id="rId10"/>
    <p:sldLayoutId id="2147483723" r:id="rId11"/>
  </p:sldLayoutIdLst>
  <p:txStyles>
    <p:titleStyle>
      <a:lvl1pPr algn="l" defTabSz="685766"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indent="0" algn="l" defTabSz="685766"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884" indent="0" algn="l" defTabSz="685766"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66" indent="0" algn="l"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9" name="Picture 8">
            <a:extLst>
              <a:ext uri="{FF2B5EF4-FFF2-40B4-BE49-F238E27FC236}">
                <a16:creationId xmlns:a16="http://schemas.microsoft.com/office/drawing/2014/main" id="{9D0A5817-1E00-49B3-983E-F872324844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891" r="11875"/>
          <a:stretch/>
        </p:blipFill>
        <p:spPr>
          <a:xfrm>
            <a:off x="0" y="0"/>
            <a:ext cx="9172575" cy="6858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FA233995-F659-401A-8E5C-7FEF38D57D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71" t="14136" r="5662" b="21767"/>
          <a:stretch/>
        </p:blipFill>
        <p:spPr>
          <a:xfrm>
            <a:off x="297457" y="331941"/>
            <a:ext cx="2368626" cy="955594"/>
          </a:xfrm>
          <a:prstGeom prst="rect">
            <a:avLst/>
          </a:prstGeom>
        </p:spPr>
      </p:pic>
    </p:spTree>
    <p:extLst>
      <p:ext uri="{BB962C8B-B14F-4D97-AF65-F5344CB8AC3E}">
        <p14:creationId xmlns:p14="http://schemas.microsoft.com/office/powerpoint/2010/main" val="12385801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D27E-5118-4571-BE27-977E3053DFD4}"/>
              </a:ext>
            </a:extLst>
          </p:cNvPr>
          <p:cNvSpPr>
            <a:spLocks noGrp="1"/>
          </p:cNvSpPr>
          <p:nvPr>
            <p:ph type="ctrTitle"/>
          </p:nvPr>
        </p:nvSpPr>
        <p:spPr>
          <a:xfrm>
            <a:off x="4572000" y="2235200"/>
            <a:ext cx="4287838" cy="2387600"/>
          </a:xfrm>
        </p:spPr>
        <p:txBody>
          <a:bodyPr/>
          <a:lstStyle/>
          <a:p>
            <a:r>
              <a:rPr lang="en-GB" sz="4400" dirty="0">
                <a:latin typeface="DINOT" charset="0"/>
              </a:rPr>
              <a:t>Making a case for health and wellbeing</a:t>
            </a:r>
          </a:p>
        </p:txBody>
      </p:sp>
      <p:sp>
        <p:nvSpPr>
          <p:cNvPr id="3" name="Subtitle 2">
            <a:extLst>
              <a:ext uri="{FF2B5EF4-FFF2-40B4-BE49-F238E27FC236}">
                <a16:creationId xmlns:a16="http://schemas.microsoft.com/office/drawing/2014/main" id="{CFEEF1EC-B090-4D45-ACE0-BF0B01A34191}"/>
              </a:ext>
            </a:extLst>
          </p:cNvPr>
          <p:cNvSpPr>
            <a:spLocks noGrp="1"/>
          </p:cNvSpPr>
          <p:nvPr>
            <p:ph type="subTitle" idx="1"/>
          </p:nvPr>
        </p:nvSpPr>
        <p:spPr>
          <a:xfrm>
            <a:off x="4572001" y="4609686"/>
            <a:ext cx="4071937" cy="1655762"/>
          </a:xfrm>
        </p:spPr>
        <p:txBody>
          <a:bodyPr/>
          <a:lstStyle/>
          <a:p>
            <a:r>
              <a:rPr lang="en-GB" dirty="0"/>
              <a:t>Presenter(s)</a:t>
            </a:r>
          </a:p>
        </p:txBody>
      </p:sp>
    </p:spTree>
    <p:extLst>
      <p:ext uri="{BB962C8B-B14F-4D97-AF65-F5344CB8AC3E}">
        <p14:creationId xmlns:p14="http://schemas.microsoft.com/office/powerpoint/2010/main" val="90031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AEF3B0-E1CD-4DF7-9983-28E626AF9421}"/>
              </a:ext>
            </a:extLst>
          </p:cNvPr>
          <p:cNvSpPr>
            <a:spLocks noGrp="1"/>
          </p:cNvSpPr>
          <p:nvPr>
            <p:ph type="body" sz="quarter" idx="13"/>
          </p:nvPr>
        </p:nvSpPr>
        <p:spPr/>
        <p:txBody>
          <a:bodyPr/>
          <a:lstStyle/>
          <a:p>
            <a:r>
              <a:rPr lang="en-GB" dirty="0"/>
              <a:t>80% +</a:t>
            </a:r>
          </a:p>
        </p:txBody>
      </p:sp>
      <p:sp>
        <p:nvSpPr>
          <p:cNvPr id="6" name="Text Placeholder 5">
            <a:extLst>
              <a:ext uri="{FF2B5EF4-FFF2-40B4-BE49-F238E27FC236}">
                <a16:creationId xmlns:a16="http://schemas.microsoft.com/office/drawing/2014/main" id="{36A8C4EE-C15E-4BFB-854F-9372F3E906A6}"/>
              </a:ext>
            </a:extLst>
          </p:cNvPr>
          <p:cNvSpPr>
            <a:spLocks noGrp="1"/>
          </p:cNvSpPr>
          <p:nvPr>
            <p:ph type="body" sz="quarter" idx="14"/>
          </p:nvPr>
        </p:nvSpPr>
        <p:spPr/>
        <p:txBody>
          <a:bodyPr>
            <a:normAutofit fontScale="85000" lnSpcReduction="10000"/>
          </a:bodyPr>
          <a:lstStyle/>
          <a:p>
            <a:r>
              <a:rPr lang="en-GB" dirty="0"/>
              <a:t>Of NHS staff believe health and wellbeing impacts on patient care</a:t>
            </a:r>
          </a:p>
          <a:p>
            <a:endParaRPr lang="en-GB" dirty="0"/>
          </a:p>
        </p:txBody>
      </p:sp>
      <p:sp>
        <p:nvSpPr>
          <p:cNvPr id="18" name="Text Placeholder 4">
            <a:extLst>
              <a:ext uri="{FF2B5EF4-FFF2-40B4-BE49-F238E27FC236}">
                <a16:creationId xmlns:a16="http://schemas.microsoft.com/office/drawing/2014/main" id="{80B37A5E-7B4D-4136-B077-1587A3698EE4}"/>
              </a:ext>
            </a:extLst>
          </p:cNvPr>
          <p:cNvSpPr txBox="1">
            <a:spLocks/>
          </p:cNvSpPr>
          <p:nvPr/>
        </p:nvSpPr>
        <p:spPr>
          <a:xfrm>
            <a:off x="1301907" y="1300735"/>
            <a:ext cx="2921000" cy="808038"/>
          </a:xfrm>
          <a:prstGeom prst="rect">
            <a:avLst/>
          </a:prstGeom>
        </p:spPr>
        <p:txBody>
          <a:bodyPr vert="horz" lIns="0" tIns="45720" rIns="0" bIns="45720" rtlCol="0" anchor="ctr" anchorCtr="0">
            <a:noAutofit/>
          </a:bodyPr>
          <a:lstStyle>
            <a:lvl1pPr marL="0" indent="0" algn="ctr" defTabSz="685766" rtl="0" eaLnBrk="1" latinLnBrk="0" hangingPunct="1">
              <a:lnSpc>
                <a:spcPct val="90000"/>
              </a:lnSpc>
              <a:spcBef>
                <a:spcPts val="750"/>
              </a:spcBef>
              <a:buFont typeface="Arial" panose="020B0604020202020204" pitchFamily="34" charset="0"/>
              <a:buNone/>
              <a:defRPr sz="4050" kern="1200" cap="all" baseline="0">
                <a:solidFill>
                  <a:schemeClr val="accent1"/>
                </a:solidFill>
                <a:latin typeface="+mj-lt"/>
                <a:ea typeface="+mn-ea"/>
                <a:cs typeface="+mn-cs"/>
              </a:defRPr>
            </a:lvl1pPr>
            <a:lvl2pPr marL="342884" indent="0" algn="l" defTabSz="685766"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66" indent="0" algn="l"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600" dirty="0"/>
              <a:t>£1,794 - £2,174</a:t>
            </a:r>
          </a:p>
        </p:txBody>
      </p:sp>
      <p:sp>
        <p:nvSpPr>
          <p:cNvPr id="19" name="Text Placeholder 5">
            <a:extLst>
              <a:ext uri="{FF2B5EF4-FFF2-40B4-BE49-F238E27FC236}">
                <a16:creationId xmlns:a16="http://schemas.microsoft.com/office/drawing/2014/main" id="{7A172AC5-797B-4AD1-A390-FA09161C1440}"/>
              </a:ext>
            </a:extLst>
          </p:cNvPr>
          <p:cNvSpPr txBox="1">
            <a:spLocks/>
          </p:cNvSpPr>
          <p:nvPr/>
        </p:nvSpPr>
        <p:spPr>
          <a:xfrm>
            <a:off x="1647824" y="2093913"/>
            <a:ext cx="2263776" cy="1003278"/>
          </a:xfrm>
          <a:prstGeom prst="rect">
            <a:avLst/>
          </a:prstGeom>
        </p:spPr>
        <p:txBody>
          <a:bodyPr vert="horz" lIns="0" tIns="45720" rIns="0" bIns="45720" rtlCol="0">
            <a:normAutofit/>
          </a:bodyPr>
          <a:lstStyle>
            <a:lvl1pPr marL="0" indent="0" algn="ctr" defTabSz="685766" rtl="0" eaLnBrk="1" latinLnBrk="0" hangingPunct="1">
              <a:lnSpc>
                <a:spcPct val="90000"/>
              </a:lnSpc>
              <a:spcBef>
                <a:spcPts val="750"/>
              </a:spcBef>
              <a:buFont typeface="Arial" panose="020B0604020202020204" pitchFamily="34" charset="0"/>
              <a:buNone/>
              <a:defRPr sz="1800" kern="1200" cap="none" baseline="0">
                <a:solidFill>
                  <a:schemeClr val="tx1"/>
                </a:solidFill>
                <a:latin typeface="+mn-lt"/>
                <a:ea typeface="+mn-ea"/>
                <a:cs typeface="+mn-cs"/>
              </a:defRPr>
            </a:lvl1pPr>
            <a:lvl2pPr marL="342884" indent="0" algn="l" defTabSz="685766"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66" indent="0" algn="l"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Cost of poor mental health </a:t>
            </a:r>
          </a:p>
          <a:p>
            <a:endParaRPr lang="en-GB" dirty="0"/>
          </a:p>
        </p:txBody>
      </p:sp>
      <p:sp>
        <p:nvSpPr>
          <p:cNvPr id="20" name="Text Placeholder 4">
            <a:extLst>
              <a:ext uri="{FF2B5EF4-FFF2-40B4-BE49-F238E27FC236}">
                <a16:creationId xmlns:a16="http://schemas.microsoft.com/office/drawing/2014/main" id="{B753A026-E18C-4732-A982-3CD81F8B16CD}"/>
              </a:ext>
            </a:extLst>
          </p:cNvPr>
          <p:cNvSpPr txBox="1">
            <a:spLocks/>
          </p:cNvSpPr>
          <p:nvPr/>
        </p:nvSpPr>
        <p:spPr>
          <a:xfrm>
            <a:off x="5447112" y="4015782"/>
            <a:ext cx="2049065" cy="808038"/>
          </a:xfrm>
          <a:prstGeom prst="rect">
            <a:avLst/>
          </a:prstGeom>
        </p:spPr>
        <p:txBody>
          <a:bodyPr vert="horz" lIns="0" tIns="45720" rIns="0" bIns="45720" rtlCol="0" anchor="ctr" anchorCtr="0">
            <a:noAutofit/>
          </a:bodyPr>
          <a:lstStyle>
            <a:lvl1pPr marL="0" indent="0" algn="ctr" defTabSz="685766" rtl="0" eaLnBrk="1" latinLnBrk="0" hangingPunct="1">
              <a:lnSpc>
                <a:spcPct val="90000"/>
              </a:lnSpc>
              <a:spcBef>
                <a:spcPts val="750"/>
              </a:spcBef>
              <a:buFont typeface="Arial" panose="020B0604020202020204" pitchFamily="34" charset="0"/>
              <a:buNone/>
              <a:defRPr sz="4050" kern="1200" cap="all" baseline="0">
                <a:solidFill>
                  <a:schemeClr val="accent1"/>
                </a:solidFill>
                <a:latin typeface="+mj-lt"/>
                <a:ea typeface="+mn-ea"/>
                <a:cs typeface="+mn-cs"/>
              </a:defRPr>
            </a:lvl1pPr>
            <a:lvl2pPr marL="342884" indent="0" algn="l" defTabSz="685766"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66" indent="0" algn="l"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£4.20</a:t>
            </a:r>
          </a:p>
        </p:txBody>
      </p:sp>
      <p:sp>
        <p:nvSpPr>
          <p:cNvPr id="21" name="Text Placeholder 5">
            <a:extLst>
              <a:ext uri="{FF2B5EF4-FFF2-40B4-BE49-F238E27FC236}">
                <a16:creationId xmlns:a16="http://schemas.microsoft.com/office/drawing/2014/main" id="{35C4F323-0BDD-4D40-8AB8-DF3EF4A1DF55}"/>
              </a:ext>
            </a:extLst>
          </p:cNvPr>
          <p:cNvSpPr txBox="1">
            <a:spLocks/>
          </p:cNvSpPr>
          <p:nvPr/>
        </p:nvSpPr>
        <p:spPr>
          <a:xfrm>
            <a:off x="5447112" y="4872293"/>
            <a:ext cx="2049065" cy="808038"/>
          </a:xfrm>
          <a:prstGeom prst="rect">
            <a:avLst/>
          </a:prstGeom>
        </p:spPr>
        <p:txBody>
          <a:bodyPr vert="horz" lIns="0" tIns="45720" rIns="0" bIns="45720" rtlCol="0">
            <a:normAutofit fontScale="85000" lnSpcReduction="20000"/>
          </a:bodyPr>
          <a:lstStyle>
            <a:lvl1pPr marL="0" indent="0" algn="ctr" defTabSz="685766" rtl="0" eaLnBrk="1" latinLnBrk="0" hangingPunct="1">
              <a:lnSpc>
                <a:spcPct val="90000"/>
              </a:lnSpc>
              <a:spcBef>
                <a:spcPts val="750"/>
              </a:spcBef>
              <a:buFont typeface="Arial" panose="020B0604020202020204" pitchFamily="34" charset="0"/>
              <a:buNone/>
              <a:defRPr sz="1800" kern="1200" cap="none" baseline="0">
                <a:solidFill>
                  <a:schemeClr val="tx1"/>
                </a:solidFill>
                <a:latin typeface="+mn-lt"/>
                <a:ea typeface="+mn-ea"/>
                <a:cs typeface="+mn-cs"/>
              </a:defRPr>
            </a:lvl1pPr>
            <a:lvl2pPr marL="342884" indent="0" algn="l" defTabSz="685766"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66" indent="0" algn="l"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Return on investment  in workplace mental health interventions for every £1 spent</a:t>
            </a:r>
          </a:p>
        </p:txBody>
      </p:sp>
      <p:sp>
        <p:nvSpPr>
          <p:cNvPr id="23" name="Text Placeholder 22">
            <a:extLst>
              <a:ext uri="{FF2B5EF4-FFF2-40B4-BE49-F238E27FC236}">
                <a16:creationId xmlns:a16="http://schemas.microsoft.com/office/drawing/2014/main" id="{FEDF8A35-D40C-4B24-A7CE-065988A7302C}"/>
              </a:ext>
            </a:extLst>
          </p:cNvPr>
          <p:cNvSpPr>
            <a:spLocks noGrp="1"/>
          </p:cNvSpPr>
          <p:nvPr>
            <p:ph type="body" sz="quarter" idx="15"/>
          </p:nvPr>
        </p:nvSpPr>
        <p:spPr>
          <a:xfrm>
            <a:off x="5447112" y="2128352"/>
            <a:ext cx="2049065" cy="808038"/>
          </a:xfrm>
        </p:spPr>
        <p:txBody>
          <a:bodyPr/>
          <a:lstStyle/>
          <a:p>
            <a:r>
              <a:rPr lang="en-GB" dirty="0"/>
              <a:t>Annual cost of sickness absence</a:t>
            </a:r>
          </a:p>
        </p:txBody>
      </p:sp>
      <p:sp>
        <p:nvSpPr>
          <p:cNvPr id="25" name="Text Placeholder 24">
            <a:extLst>
              <a:ext uri="{FF2B5EF4-FFF2-40B4-BE49-F238E27FC236}">
                <a16:creationId xmlns:a16="http://schemas.microsoft.com/office/drawing/2014/main" id="{280C1DA9-228D-4448-B9A4-14DF333FEC25}"/>
              </a:ext>
            </a:extLst>
          </p:cNvPr>
          <p:cNvSpPr>
            <a:spLocks noGrp="1"/>
          </p:cNvSpPr>
          <p:nvPr>
            <p:ph type="body" sz="quarter" idx="12"/>
          </p:nvPr>
        </p:nvSpPr>
        <p:spPr>
          <a:xfrm>
            <a:off x="4921095" y="1306215"/>
            <a:ext cx="2920998" cy="808038"/>
          </a:xfrm>
        </p:spPr>
        <p:txBody>
          <a:bodyPr/>
          <a:lstStyle/>
          <a:p>
            <a:r>
              <a:rPr lang="en-GB" dirty="0"/>
              <a:t>£2.4 billion</a:t>
            </a:r>
          </a:p>
        </p:txBody>
      </p:sp>
    </p:spTree>
    <p:extLst>
      <p:ext uri="{BB962C8B-B14F-4D97-AF65-F5344CB8AC3E}">
        <p14:creationId xmlns:p14="http://schemas.microsoft.com/office/powerpoint/2010/main" val="1446108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B979B8-24DA-45E4-A49F-B6D75DE97E13}"/>
              </a:ext>
            </a:extLst>
          </p:cNvPr>
          <p:cNvSpPr>
            <a:spLocks noGrp="1"/>
          </p:cNvSpPr>
          <p:nvPr>
            <p:ph type="ctrTitle"/>
          </p:nvPr>
        </p:nvSpPr>
        <p:spPr>
          <a:xfrm>
            <a:off x="2002669" y="543167"/>
            <a:ext cx="6088819" cy="1478821"/>
          </a:xfrm>
        </p:spPr>
        <p:txBody>
          <a:bodyPr>
            <a:normAutofit/>
          </a:bodyPr>
          <a:lstStyle/>
          <a:p>
            <a:r>
              <a:rPr lang="en-GB" dirty="0"/>
              <a:t>Our strategy</a:t>
            </a:r>
            <a:endParaRPr lang="en-GB" dirty="0">
              <a:solidFill>
                <a:schemeClr val="accent1"/>
              </a:solidFill>
            </a:endParaRPr>
          </a:p>
        </p:txBody>
      </p:sp>
      <p:sp>
        <p:nvSpPr>
          <p:cNvPr id="5" name="Subtitle 4">
            <a:extLst>
              <a:ext uri="{FF2B5EF4-FFF2-40B4-BE49-F238E27FC236}">
                <a16:creationId xmlns:a16="http://schemas.microsoft.com/office/drawing/2014/main" id="{4AAB9111-1EC6-4C9D-AB6B-74830EC76813}"/>
              </a:ext>
            </a:extLst>
          </p:cNvPr>
          <p:cNvSpPr>
            <a:spLocks noGrp="1"/>
          </p:cNvSpPr>
          <p:nvPr>
            <p:ph type="subTitle" idx="1"/>
          </p:nvPr>
        </p:nvSpPr>
        <p:spPr>
          <a:xfrm>
            <a:off x="1052624" y="2632797"/>
            <a:ext cx="7033437" cy="425298"/>
          </a:xfrm>
        </p:spPr>
        <p:txBody>
          <a:bodyPr/>
          <a:lstStyle/>
          <a:p>
            <a:r>
              <a:rPr lang="en-GB" b="1" dirty="0"/>
              <a:t>A tagline or phrase to sum up your strategy / approach</a:t>
            </a:r>
          </a:p>
        </p:txBody>
      </p:sp>
      <p:sp>
        <p:nvSpPr>
          <p:cNvPr id="6" name="Text Placeholder 5">
            <a:extLst>
              <a:ext uri="{FF2B5EF4-FFF2-40B4-BE49-F238E27FC236}">
                <a16:creationId xmlns:a16="http://schemas.microsoft.com/office/drawing/2014/main" id="{53817F09-3C65-4BE5-A01B-7E0B196DEBDD}"/>
              </a:ext>
            </a:extLst>
          </p:cNvPr>
          <p:cNvSpPr>
            <a:spLocks noGrp="1"/>
          </p:cNvSpPr>
          <p:nvPr>
            <p:ph type="body" sz="quarter" idx="10"/>
          </p:nvPr>
        </p:nvSpPr>
        <p:spPr>
          <a:xfrm>
            <a:off x="1052624" y="3270336"/>
            <a:ext cx="7038864" cy="2804999"/>
          </a:xfrm>
        </p:spPr>
        <p:txBody>
          <a:bodyPr>
            <a:normAutofit/>
          </a:bodyPr>
          <a:lstStyle/>
          <a:p>
            <a:r>
              <a:rPr lang="en-GB" dirty="0"/>
              <a:t>Text to outline your health and wellbeing strategy for the trust and explain how it will enable staff and patient outcomes. </a:t>
            </a:r>
          </a:p>
          <a:p>
            <a:endParaRPr lang="en-GB" dirty="0"/>
          </a:p>
          <a:p>
            <a:r>
              <a:rPr lang="en-GB" dirty="0"/>
              <a:t>Be clear in what you plan to achieve, successes and impact so far. </a:t>
            </a:r>
          </a:p>
          <a:p>
            <a:endParaRPr lang="en-GB" dirty="0"/>
          </a:p>
          <a:p>
            <a:r>
              <a:rPr lang="en-GB" dirty="0"/>
              <a:t>Discuss your next steps and areas of priority. Explain how your board can support you to deliver your strategy. </a:t>
            </a:r>
          </a:p>
          <a:p>
            <a:endParaRPr lang="en-GB" dirty="0"/>
          </a:p>
          <a:p>
            <a:r>
              <a:rPr lang="en-GB" dirty="0"/>
              <a:t>Limit your information to high level succinct bullet points to summarise key messages your leaders need to know. </a:t>
            </a:r>
          </a:p>
        </p:txBody>
      </p:sp>
    </p:spTree>
    <p:extLst>
      <p:ext uri="{BB962C8B-B14F-4D97-AF65-F5344CB8AC3E}">
        <p14:creationId xmlns:p14="http://schemas.microsoft.com/office/powerpoint/2010/main" val="73774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7A09BF0-E57B-4DB2-BB41-2C863F6A3C24}"/>
              </a:ext>
            </a:extLst>
          </p:cNvPr>
          <p:cNvSpPr/>
          <p:nvPr/>
        </p:nvSpPr>
        <p:spPr>
          <a:xfrm>
            <a:off x="-650972" y="-601827"/>
            <a:ext cx="3542110" cy="3542110"/>
          </a:xfrm>
          <a:prstGeom prst="ellipse">
            <a:avLst/>
          </a:prstGeom>
          <a:blipFill>
            <a:blip r:embed="rId3"/>
            <a:stretch>
              <a:fillRect l="-23563" r="-288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Subtitle 3">
            <a:extLst>
              <a:ext uri="{FF2B5EF4-FFF2-40B4-BE49-F238E27FC236}">
                <a16:creationId xmlns:a16="http://schemas.microsoft.com/office/drawing/2014/main" id="{C757E843-D12B-4510-A9D8-73D9472304BD}"/>
              </a:ext>
            </a:extLst>
          </p:cNvPr>
          <p:cNvSpPr>
            <a:spLocks noGrp="1"/>
          </p:cNvSpPr>
          <p:nvPr>
            <p:ph type="subTitle" idx="1"/>
          </p:nvPr>
        </p:nvSpPr>
        <p:spPr>
          <a:xfrm>
            <a:off x="4153871" y="2603725"/>
            <a:ext cx="4029740" cy="425298"/>
          </a:xfrm>
        </p:spPr>
        <p:txBody>
          <a:bodyPr>
            <a:normAutofit/>
          </a:bodyPr>
          <a:lstStyle/>
          <a:p>
            <a:r>
              <a:rPr lang="en-GB" sz="2000" dirty="0"/>
              <a:t>Making the NHS the best place to work</a:t>
            </a:r>
          </a:p>
        </p:txBody>
      </p:sp>
      <p:sp>
        <p:nvSpPr>
          <p:cNvPr id="5" name="Text Placeholder 4">
            <a:extLst>
              <a:ext uri="{FF2B5EF4-FFF2-40B4-BE49-F238E27FC236}">
                <a16:creationId xmlns:a16="http://schemas.microsoft.com/office/drawing/2014/main" id="{2CB4E942-B4D1-4544-84DD-E466EA525C83}"/>
              </a:ext>
            </a:extLst>
          </p:cNvPr>
          <p:cNvSpPr>
            <a:spLocks noGrp="1"/>
          </p:cNvSpPr>
          <p:nvPr>
            <p:ph type="body" sz="quarter" idx="10"/>
          </p:nvPr>
        </p:nvSpPr>
        <p:spPr>
          <a:xfrm>
            <a:off x="4153871" y="3285472"/>
            <a:ext cx="4029740" cy="2603884"/>
          </a:xfrm>
        </p:spPr>
        <p:txBody>
          <a:bodyPr>
            <a:normAutofit/>
          </a:bodyPr>
          <a:lstStyle/>
          <a:p>
            <a:r>
              <a:rPr lang="en-GB" sz="1600" dirty="0"/>
              <a:t>The Interim NHS People Plan contains a national ambition to make the NHS the best place to work.</a:t>
            </a:r>
          </a:p>
          <a:p>
            <a:endParaRPr lang="en-GB" sz="1600" dirty="0"/>
          </a:p>
          <a:p>
            <a:r>
              <a:rPr lang="en-GB" sz="1600" dirty="0"/>
              <a:t>There is clear consensus across the health service that our workforce face a range of issues which affect their staff experience and ability to deliver quality care. </a:t>
            </a:r>
          </a:p>
          <a:p>
            <a:endParaRPr lang="en-GB" sz="1600" dirty="0"/>
          </a:p>
          <a:p>
            <a:r>
              <a:rPr lang="en-GB" sz="1600" dirty="0"/>
              <a:t>Locally, we need to take action to best support the wellbeing of our staff.</a:t>
            </a:r>
          </a:p>
        </p:txBody>
      </p:sp>
      <p:sp>
        <p:nvSpPr>
          <p:cNvPr id="6" name="Text Placeholder 5">
            <a:extLst>
              <a:ext uri="{FF2B5EF4-FFF2-40B4-BE49-F238E27FC236}">
                <a16:creationId xmlns:a16="http://schemas.microsoft.com/office/drawing/2014/main" id="{6375B36C-B758-47BF-A125-F236A1E582A4}"/>
              </a:ext>
            </a:extLst>
          </p:cNvPr>
          <p:cNvSpPr>
            <a:spLocks noGrp="1"/>
          </p:cNvSpPr>
          <p:nvPr>
            <p:ph type="body" sz="quarter" idx="11"/>
          </p:nvPr>
        </p:nvSpPr>
        <p:spPr>
          <a:xfrm>
            <a:off x="4153871" y="770663"/>
            <a:ext cx="4029740" cy="1192614"/>
          </a:xfrm>
        </p:spPr>
        <p:txBody>
          <a:bodyPr/>
          <a:lstStyle/>
          <a:p>
            <a:r>
              <a:rPr lang="en-GB" sz="2800" dirty="0"/>
              <a:t>THE NATIONAL LANDSCAPE</a:t>
            </a:r>
          </a:p>
        </p:txBody>
      </p:sp>
      <p:pic>
        <p:nvPicPr>
          <p:cNvPr id="3" name="Picture 2" descr="A picture containing hula-hoop&#10;&#10;Description automatically generated">
            <a:extLst>
              <a:ext uri="{FF2B5EF4-FFF2-40B4-BE49-F238E27FC236}">
                <a16:creationId xmlns:a16="http://schemas.microsoft.com/office/drawing/2014/main" id="{612C76F8-6F38-4CA0-909F-A7306777CA29}"/>
              </a:ext>
            </a:extLst>
          </p:cNvPr>
          <p:cNvPicPr>
            <a:picLocks noChangeAspect="1"/>
          </p:cNvPicPr>
          <p:nvPr/>
        </p:nvPicPr>
        <p:blipFill rotWithShape="1">
          <a:blip r:embed="rId4">
            <a:extLst>
              <a:ext uri="{28A0092B-C50C-407E-A947-70E740481C1C}">
                <a14:useLocalDpi xmlns:a14="http://schemas.microsoft.com/office/drawing/2010/main" val="0"/>
              </a:ext>
            </a:extLst>
          </a:blip>
          <a:srcRect r="14947" b="14921"/>
          <a:stretch/>
        </p:blipFill>
        <p:spPr>
          <a:xfrm>
            <a:off x="0" y="0"/>
            <a:ext cx="3345025" cy="3345025"/>
          </a:xfrm>
          <a:prstGeom prst="rect">
            <a:avLst/>
          </a:prstGeom>
        </p:spPr>
      </p:pic>
    </p:spTree>
    <p:extLst>
      <p:ext uri="{BB962C8B-B14F-4D97-AF65-F5344CB8AC3E}">
        <p14:creationId xmlns:p14="http://schemas.microsoft.com/office/powerpoint/2010/main" val="270325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FBD00F-13E9-4946-8531-AF69BF482D1A}"/>
              </a:ext>
            </a:extLst>
          </p:cNvPr>
          <p:cNvSpPr>
            <a:spLocks noGrp="1"/>
          </p:cNvSpPr>
          <p:nvPr>
            <p:ph type="ctrTitle"/>
          </p:nvPr>
        </p:nvSpPr>
        <p:spPr>
          <a:xfrm>
            <a:off x="1052625" y="876820"/>
            <a:ext cx="7038864" cy="1873758"/>
          </a:xfrm>
        </p:spPr>
        <p:txBody>
          <a:bodyPr anchor="t">
            <a:normAutofit/>
          </a:bodyPr>
          <a:lstStyle/>
          <a:p>
            <a:r>
              <a:rPr lang="en-GB" sz="3600" b="1" dirty="0"/>
              <a:t>A healthy and happy workforce = better patient outcomes </a:t>
            </a:r>
          </a:p>
        </p:txBody>
      </p:sp>
      <p:graphicFrame>
        <p:nvGraphicFramePr>
          <p:cNvPr id="11" name="Content Placeholder 3">
            <a:extLst>
              <a:ext uri="{FF2B5EF4-FFF2-40B4-BE49-F238E27FC236}">
                <a16:creationId xmlns:a16="http://schemas.microsoft.com/office/drawing/2014/main" id="{DC2741E6-4B0C-4EF7-91DF-3A3114050991}"/>
              </a:ext>
            </a:extLst>
          </p:cNvPr>
          <p:cNvGraphicFramePr>
            <a:graphicFrameLocks/>
          </p:cNvGraphicFramePr>
          <p:nvPr>
            <p:extLst>
              <p:ext uri="{D42A27DB-BD31-4B8C-83A1-F6EECF244321}">
                <p14:modId xmlns:p14="http://schemas.microsoft.com/office/powerpoint/2010/main" val="3935662415"/>
              </p:ext>
            </p:extLst>
          </p:nvPr>
        </p:nvGraphicFramePr>
        <p:xfrm>
          <a:off x="1783420" y="2601845"/>
          <a:ext cx="5577160" cy="379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44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840A-D69E-45BA-9CED-F4928878E37A}"/>
              </a:ext>
            </a:extLst>
          </p:cNvPr>
          <p:cNvSpPr>
            <a:spLocks noGrp="1"/>
          </p:cNvSpPr>
          <p:nvPr>
            <p:ph type="ctrTitle"/>
          </p:nvPr>
        </p:nvSpPr>
        <p:spPr>
          <a:xfrm>
            <a:off x="1052624" y="711791"/>
            <a:ext cx="7038865" cy="2387600"/>
          </a:xfrm>
        </p:spPr>
        <p:txBody>
          <a:bodyPr/>
          <a:lstStyle/>
          <a:p>
            <a:r>
              <a:rPr lang="en-GB" dirty="0"/>
              <a:t>The clinical case </a:t>
            </a:r>
          </a:p>
        </p:txBody>
      </p:sp>
      <p:sp>
        <p:nvSpPr>
          <p:cNvPr id="3" name="Subtitle 2">
            <a:extLst>
              <a:ext uri="{FF2B5EF4-FFF2-40B4-BE49-F238E27FC236}">
                <a16:creationId xmlns:a16="http://schemas.microsoft.com/office/drawing/2014/main" id="{F810947E-24B2-4F3E-A4D9-FF568BC78089}"/>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C58C5612-71C1-4161-B208-5DB7974E0D97}"/>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29411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35B145D-957F-44E1-AC86-590724E8C08E}"/>
              </a:ext>
            </a:extLst>
          </p:cNvPr>
          <p:cNvSpPr>
            <a:spLocks noGrp="1"/>
          </p:cNvSpPr>
          <p:nvPr>
            <p:ph type="body" sz="quarter" idx="10"/>
          </p:nvPr>
        </p:nvSpPr>
        <p:spPr>
          <a:xfrm>
            <a:off x="1034359" y="2237160"/>
            <a:ext cx="2134791" cy="3200382"/>
          </a:xfrm>
        </p:spPr>
        <p:txBody>
          <a:bodyPr>
            <a:normAutofit/>
          </a:bodyPr>
          <a:lstStyle/>
          <a:p>
            <a:r>
              <a:rPr lang="en-GB" dirty="0"/>
              <a:t>Clear association between staff burnout and patient safety.</a:t>
            </a:r>
          </a:p>
        </p:txBody>
      </p:sp>
      <p:sp>
        <p:nvSpPr>
          <p:cNvPr id="10" name="Text Placeholder 9">
            <a:extLst>
              <a:ext uri="{FF2B5EF4-FFF2-40B4-BE49-F238E27FC236}">
                <a16:creationId xmlns:a16="http://schemas.microsoft.com/office/drawing/2014/main" id="{B9808415-A612-4CC4-8196-C901F9530C04}"/>
              </a:ext>
            </a:extLst>
          </p:cNvPr>
          <p:cNvSpPr>
            <a:spLocks noGrp="1"/>
          </p:cNvSpPr>
          <p:nvPr>
            <p:ph type="body" sz="quarter" idx="11"/>
          </p:nvPr>
        </p:nvSpPr>
        <p:spPr>
          <a:xfrm>
            <a:off x="3504511" y="2243773"/>
            <a:ext cx="2134807" cy="3632582"/>
          </a:xfrm>
        </p:spPr>
        <p:txBody>
          <a:bodyPr>
            <a:normAutofit/>
          </a:bodyPr>
          <a:lstStyle/>
          <a:p>
            <a:r>
              <a:rPr lang="en-GB" dirty="0"/>
              <a:t>Trust-led health and wellbeing schemes including Schwartz rounds improve patient experience.</a:t>
            </a:r>
          </a:p>
        </p:txBody>
      </p:sp>
      <p:sp>
        <p:nvSpPr>
          <p:cNvPr id="11" name="Text Placeholder 10">
            <a:extLst>
              <a:ext uri="{FF2B5EF4-FFF2-40B4-BE49-F238E27FC236}">
                <a16:creationId xmlns:a16="http://schemas.microsoft.com/office/drawing/2014/main" id="{0D286375-1DE1-441B-833C-CF803D7AE1BD}"/>
              </a:ext>
            </a:extLst>
          </p:cNvPr>
          <p:cNvSpPr>
            <a:spLocks noGrp="1"/>
          </p:cNvSpPr>
          <p:nvPr>
            <p:ph type="body" sz="quarter" idx="12"/>
          </p:nvPr>
        </p:nvSpPr>
        <p:spPr>
          <a:xfrm>
            <a:off x="5974664" y="2243773"/>
            <a:ext cx="2134807" cy="2778125"/>
          </a:xfrm>
        </p:spPr>
        <p:txBody>
          <a:bodyPr>
            <a:normAutofit/>
          </a:bodyPr>
          <a:lstStyle/>
          <a:p>
            <a:r>
              <a:rPr lang="en-GB" dirty="0"/>
              <a:t>Lessons learnt from the Francis Inquiry showed fatal impact of poor staff mental wellbeing.</a:t>
            </a:r>
          </a:p>
          <a:p>
            <a:endParaRPr lang="en-GB" dirty="0"/>
          </a:p>
        </p:txBody>
      </p:sp>
      <p:sp>
        <p:nvSpPr>
          <p:cNvPr id="8" name="Title 7">
            <a:extLst>
              <a:ext uri="{FF2B5EF4-FFF2-40B4-BE49-F238E27FC236}">
                <a16:creationId xmlns:a16="http://schemas.microsoft.com/office/drawing/2014/main" id="{CF9D517A-2B45-4CC3-8DE0-C5FD998F204F}"/>
              </a:ext>
            </a:extLst>
          </p:cNvPr>
          <p:cNvSpPr>
            <a:spLocks noGrp="1"/>
          </p:cNvSpPr>
          <p:nvPr>
            <p:ph type="ctrTitle"/>
          </p:nvPr>
        </p:nvSpPr>
        <p:spPr>
          <a:xfrm>
            <a:off x="1034444" y="1036004"/>
            <a:ext cx="2134791" cy="554441"/>
          </a:xfrm>
        </p:spPr>
        <p:txBody>
          <a:bodyPr anchor="t">
            <a:noAutofit/>
          </a:bodyPr>
          <a:lstStyle/>
          <a:p>
            <a:pPr algn="ctr"/>
            <a:r>
              <a:rPr lang="en-GB" sz="2800" dirty="0"/>
              <a:t>Patient safety</a:t>
            </a:r>
          </a:p>
        </p:txBody>
      </p:sp>
      <p:sp>
        <p:nvSpPr>
          <p:cNvPr id="12" name="Text Placeholder 11">
            <a:extLst>
              <a:ext uri="{FF2B5EF4-FFF2-40B4-BE49-F238E27FC236}">
                <a16:creationId xmlns:a16="http://schemas.microsoft.com/office/drawing/2014/main" id="{0D634A04-7B1C-4E92-9FE0-35BB71AA0F7A}"/>
              </a:ext>
            </a:extLst>
          </p:cNvPr>
          <p:cNvSpPr>
            <a:spLocks noGrp="1"/>
          </p:cNvSpPr>
          <p:nvPr>
            <p:ph type="body" sz="quarter" idx="13"/>
          </p:nvPr>
        </p:nvSpPr>
        <p:spPr>
          <a:xfrm>
            <a:off x="3504496" y="1010603"/>
            <a:ext cx="2134907" cy="825500"/>
          </a:xfrm>
        </p:spPr>
        <p:txBody>
          <a:bodyPr anchor="t">
            <a:noAutofit/>
          </a:bodyPr>
          <a:lstStyle/>
          <a:p>
            <a:pPr algn="ctr"/>
            <a:r>
              <a:rPr lang="en-GB" sz="2800" dirty="0"/>
              <a:t>Patient experience</a:t>
            </a:r>
          </a:p>
        </p:txBody>
      </p:sp>
      <p:sp>
        <p:nvSpPr>
          <p:cNvPr id="13" name="Text Placeholder 12">
            <a:extLst>
              <a:ext uri="{FF2B5EF4-FFF2-40B4-BE49-F238E27FC236}">
                <a16:creationId xmlns:a16="http://schemas.microsoft.com/office/drawing/2014/main" id="{A2DE54D3-CF6C-4DB0-9038-47D168FF41A3}"/>
              </a:ext>
            </a:extLst>
          </p:cNvPr>
          <p:cNvSpPr>
            <a:spLocks noGrp="1"/>
          </p:cNvSpPr>
          <p:nvPr>
            <p:ph type="body" sz="quarter" idx="14"/>
          </p:nvPr>
        </p:nvSpPr>
        <p:spPr>
          <a:xfrm>
            <a:off x="5974664" y="1036004"/>
            <a:ext cx="2141935" cy="709285"/>
          </a:xfrm>
        </p:spPr>
        <p:txBody>
          <a:bodyPr anchor="t">
            <a:noAutofit/>
          </a:bodyPr>
          <a:lstStyle/>
          <a:p>
            <a:pPr algn="ctr"/>
            <a:r>
              <a:rPr lang="en-GB" sz="2800" dirty="0"/>
              <a:t>Patient neglect</a:t>
            </a:r>
          </a:p>
        </p:txBody>
      </p:sp>
      <p:pic>
        <p:nvPicPr>
          <p:cNvPr id="1026" name="Picture 2">
            <a:extLst>
              <a:ext uri="{FF2B5EF4-FFF2-40B4-BE49-F238E27FC236}">
                <a16:creationId xmlns:a16="http://schemas.microsoft.com/office/drawing/2014/main" id="{7F45A070-6C7E-4BF0-AFDF-54DAAA712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764" y="4249107"/>
            <a:ext cx="3670300" cy="183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9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840A-D69E-45BA-9CED-F4928878E37A}"/>
              </a:ext>
            </a:extLst>
          </p:cNvPr>
          <p:cNvSpPr>
            <a:spLocks noGrp="1"/>
          </p:cNvSpPr>
          <p:nvPr>
            <p:ph type="ctrTitle"/>
          </p:nvPr>
        </p:nvSpPr>
        <p:spPr>
          <a:xfrm>
            <a:off x="1052624" y="711791"/>
            <a:ext cx="7038865" cy="2387600"/>
          </a:xfrm>
        </p:spPr>
        <p:txBody>
          <a:bodyPr/>
          <a:lstStyle/>
          <a:p>
            <a:r>
              <a:rPr lang="en-GB" dirty="0"/>
              <a:t>The workforce case </a:t>
            </a:r>
          </a:p>
        </p:txBody>
      </p:sp>
      <p:sp>
        <p:nvSpPr>
          <p:cNvPr id="3" name="Subtitle 2">
            <a:extLst>
              <a:ext uri="{FF2B5EF4-FFF2-40B4-BE49-F238E27FC236}">
                <a16:creationId xmlns:a16="http://schemas.microsoft.com/office/drawing/2014/main" id="{F810947E-24B2-4F3E-A4D9-FF568BC78089}"/>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C58C5612-71C1-4161-B208-5DB7974E0D97}"/>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75704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563B2E36-DFC8-4432-B7CE-B336278EA184}"/>
              </a:ext>
            </a:extLst>
          </p:cNvPr>
          <p:cNvSpPr/>
          <p:nvPr/>
        </p:nvSpPr>
        <p:spPr>
          <a:xfrm>
            <a:off x="1066142" y="1893007"/>
            <a:ext cx="2461709" cy="2461709"/>
          </a:xfrm>
          <a:prstGeom prst="ellipse">
            <a:avLst/>
          </a:prstGeom>
          <a:blipFill>
            <a:blip r:embed="rId3"/>
            <a:stretch>
              <a:fillRect l="-26752" t="-103" r="-9935" b="1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350" dirty="0"/>
          </a:p>
        </p:txBody>
      </p:sp>
      <p:sp>
        <p:nvSpPr>
          <p:cNvPr id="8" name="Title 7">
            <a:extLst>
              <a:ext uri="{FF2B5EF4-FFF2-40B4-BE49-F238E27FC236}">
                <a16:creationId xmlns:a16="http://schemas.microsoft.com/office/drawing/2014/main" id="{FE620370-40AC-4254-9DB3-784134FE5FA2}"/>
              </a:ext>
            </a:extLst>
          </p:cNvPr>
          <p:cNvSpPr>
            <a:spLocks noGrp="1"/>
          </p:cNvSpPr>
          <p:nvPr>
            <p:ph type="title"/>
          </p:nvPr>
        </p:nvSpPr>
        <p:spPr>
          <a:xfrm>
            <a:off x="4688434" y="1035505"/>
            <a:ext cx="3558765" cy="857502"/>
          </a:xfrm>
        </p:spPr>
        <p:txBody>
          <a:bodyPr>
            <a:normAutofit fontScale="90000"/>
          </a:bodyPr>
          <a:lstStyle/>
          <a:p>
            <a:r>
              <a:rPr lang="en-GB" sz="2400" b="1" dirty="0">
                <a:solidFill>
                  <a:srgbClr val="E21776"/>
                </a:solidFill>
              </a:rPr>
              <a:t>IMPROVED WELLBEING LEADS TO A BETTER FUNCTIONING WORKFORCE</a:t>
            </a:r>
          </a:p>
        </p:txBody>
      </p:sp>
      <p:pic>
        <p:nvPicPr>
          <p:cNvPr id="3" name="Picture 2" descr="A close up of a logo&#10;&#10;Description automatically generated">
            <a:extLst>
              <a:ext uri="{FF2B5EF4-FFF2-40B4-BE49-F238E27FC236}">
                <a16:creationId xmlns:a16="http://schemas.microsoft.com/office/drawing/2014/main" id="{30EEDE9E-8488-4FB1-A12E-1BE499A3B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13" y="1367488"/>
            <a:ext cx="3558765" cy="3512745"/>
          </a:xfrm>
          <a:prstGeom prst="rect">
            <a:avLst/>
          </a:prstGeom>
        </p:spPr>
      </p:pic>
      <p:sp>
        <p:nvSpPr>
          <p:cNvPr id="7" name="Text Placeholder 8">
            <a:extLst>
              <a:ext uri="{FF2B5EF4-FFF2-40B4-BE49-F238E27FC236}">
                <a16:creationId xmlns:a16="http://schemas.microsoft.com/office/drawing/2014/main" id="{4353F843-AAB0-484A-BFA0-D8B663127B0D}"/>
              </a:ext>
            </a:extLst>
          </p:cNvPr>
          <p:cNvSpPr txBox="1">
            <a:spLocks/>
          </p:cNvSpPr>
          <p:nvPr/>
        </p:nvSpPr>
        <p:spPr>
          <a:xfrm>
            <a:off x="4750119" y="2118512"/>
            <a:ext cx="3327739" cy="4297786"/>
          </a:xfrm>
          <a:prstGeom prst="rect">
            <a:avLst/>
          </a:prstGeom>
        </p:spPr>
        <p:txBody>
          <a:bodyPr vert="horz" lIns="0" tIns="45720" rIns="0" bIns="45720" rtlCol="0">
            <a:normAutofit fontScale="92500" lnSpcReduction="10000"/>
          </a:bodyPr>
          <a:lstStyle>
            <a:lvl1pPr marL="0" indent="0" algn="l" defTabSz="685766"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884" indent="0" algn="l"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66" indent="0" algn="l"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eriod"/>
            </a:pPr>
            <a:r>
              <a:rPr lang="en-GB" sz="2000" dirty="0"/>
              <a:t>Productivity</a:t>
            </a:r>
          </a:p>
          <a:p>
            <a:pPr marL="342900" indent="-342900">
              <a:buFont typeface="+mj-lt"/>
              <a:buAutoNum type="arabicPeriod"/>
            </a:pPr>
            <a:r>
              <a:rPr lang="en-GB" sz="2000" dirty="0"/>
              <a:t>Satisfaction</a:t>
            </a:r>
          </a:p>
          <a:p>
            <a:pPr marL="342900" indent="-342900">
              <a:buFont typeface="+mj-lt"/>
              <a:buAutoNum type="arabicPeriod"/>
            </a:pPr>
            <a:r>
              <a:rPr lang="en-GB" sz="2000" dirty="0"/>
              <a:t>Absenteeism </a:t>
            </a:r>
          </a:p>
          <a:p>
            <a:pPr marL="342900" indent="-342900">
              <a:buFont typeface="+mj-lt"/>
              <a:buAutoNum type="arabicPeriod"/>
            </a:pPr>
            <a:r>
              <a:rPr lang="en-GB" sz="2000" dirty="0"/>
              <a:t>Presenteeism </a:t>
            </a:r>
          </a:p>
          <a:p>
            <a:pPr marL="342900" indent="-342900">
              <a:buFont typeface="+mj-lt"/>
              <a:buAutoNum type="arabicPeriod"/>
            </a:pPr>
            <a:r>
              <a:rPr lang="en-GB" sz="2000" dirty="0"/>
              <a:t>Turnover and retention</a:t>
            </a:r>
          </a:p>
          <a:p>
            <a:pPr marL="342900" indent="-342900">
              <a:buFont typeface="+mj-lt"/>
              <a:buAutoNum type="arabicPeriod"/>
            </a:pPr>
            <a:endParaRPr lang="en-GB" sz="2000" dirty="0"/>
          </a:p>
          <a:p>
            <a:pPr marL="285750" indent="-285750">
              <a:buFont typeface="Arial" panose="020B0604020202020204" pitchFamily="34" charset="0"/>
              <a:buChar char="•"/>
            </a:pPr>
            <a:r>
              <a:rPr lang="en-GB" sz="2000" dirty="0"/>
              <a:t>1 in 3 NHS staff have felt unwell due to work-related stress.</a:t>
            </a:r>
          </a:p>
          <a:p>
            <a:pPr marL="285750" indent="-285750">
              <a:buFont typeface="Arial" panose="020B0604020202020204" pitchFamily="34" charset="0"/>
              <a:buChar char="•"/>
            </a:pPr>
            <a:r>
              <a:rPr lang="en-GB" sz="2000" dirty="0"/>
              <a:t>51% of line managers feel comfortable talking generally in the workplace about mental health issues.</a:t>
            </a:r>
          </a:p>
          <a:p>
            <a:r>
              <a:rPr lang="en-GB" sz="2000" dirty="0"/>
              <a:t> </a:t>
            </a:r>
          </a:p>
        </p:txBody>
      </p:sp>
    </p:spTree>
    <p:extLst>
      <p:ext uri="{BB962C8B-B14F-4D97-AF65-F5344CB8AC3E}">
        <p14:creationId xmlns:p14="http://schemas.microsoft.com/office/powerpoint/2010/main" val="365601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8DF4DD8-55F1-414E-B4AF-310F06AAD6E4}"/>
              </a:ext>
            </a:extLst>
          </p:cNvPr>
          <p:cNvSpPr>
            <a:spLocks noGrp="1"/>
          </p:cNvSpPr>
          <p:nvPr>
            <p:ph type="title"/>
          </p:nvPr>
        </p:nvSpPr>
        <p:spPr>
          <a:xfrm>
            <a:off x="1310474" y="1207466"/>
            <a:ext cx="2982817" cy="985819"/>
          </a:xfrm>
        </p:spPr>
        <p:txBody>
          <a:bodyPr/>
          <a:lstStyle/>
          <a:p>
            <a:r>
              <a:rPr lang="en-GB" dirty="0"/>
              <a:t>Doctors</a:t>
            </a:r>
            <a:br>
              <a:rPr lang="en-GB" dirty="0"/>
            </a:br>
            <a:endParaRPr lang="en-GB" dirty="0"/>
          </a:p>
        </p:txBody>
      </p:sp>
      <p:sp>
        <p:nvSpPr>
          <p:cNvPr id="15" name="Content Placeholder 14">
            <a:extLst>
              <a:ext uri="{FF2B5EF4-FFF2-40B4-BE49-F238E27FC236}">
                <a16:creationId xmlns:a16="http://schemas.microsoft.com/office/drawing/2014/main" id="{E6629465-DA78-4517-AFFD-06145C6ACCA8}"/>
              </a:ext>
            </a:extLst>
          </p:cNvPr>
          <p:cNvSpPr>
            <a:spLocks noGrp="1"/>
          </p:cNvSpPr>
          <p:nvPr>
            <p:ph sz="quarter" idx="10"/>
          </p:nvPr>
        </p:nvSpPr>
        <p:spPr>
          <a:xfrm>
            <a:off x="1227498" y="2074225"/>
            <a:ext cx="2982516" cy="2836863"/>
          </a:xfrm>
        </p:spPr>
        <p:txBody>
          <a:bodyPr/>
          <a:lstStyle/>
          <a:p>
            <a:pPr marL="285750" indent="-285750">
              <a:buFont typeface="Arial" panose="020B0604020202020204" pitchFamily="34" charset="0"/>
              <a:buChar char="•"/>
            </a:pPr>
            <a:r>
              <a:rPr lang="en-GB" sz="1800" dirty="0"/>
              <a:t>Risk of suicide especially high among doctors.</a:t>
            </a:r>
          </a:p>
          <a:p>
            <a:pPr marL="285750" indent="-285750">
              <a:buFont typeface="Arial" panose="020B0604020202020204" pitchFamily="34" charset="0"/>
              <a:buChar char="•"/>
            </a:pPr>
            <a:r>
              <a:rPr lang="en-GB" sz="1800" dirty="0"/>
              <a:t>Doctors are unlikely to disclose poor mental wellbeing.</a:t>
            </a:r>
          </a:p>
          <a:p>
            <a:pPr marL="285750" indent="-285750">
              <a:buFont typeface="Arial" panose="020B0604020202020204" pitchFamily="34" charset="0"/>
              <a:buChar char="•"/>
            </a:pPr>
            <a:r>
              <a:rPr lang="en-GB" sz="1800" dirty="0"/>
              <a:t>Rates of depression among graduate doctors estimated at about 30%.</a:t>
            </a:r>
          </a:p>
          <a:p>
            <a:endParaRPr lang="en-GB" dirty="0"/>
          </a:p>
        </p:txBody>
      </p:sp>
      <p:sp>
        <p:nvSpPr>
          <p:cNvPr id="19" name="Content Placeholder 14">
            <a:extLst>
              <a:ext uri="{FF2B5EF4-FFF2-40B4-BE49-F238E27FC236}">
                <a16:creationId xmlns:a16="http://schemas.microsoft.com/office/drawing/2014/main" id="{2C9ACE98-2BBF-49AC-9E03-8DEC8EC8ADB1}"/>
              </a:ext>
            </a:extLst>
          </p:cNvPr>
          <p:cNvSpPr txBox="1">
            <a:spLocks/>
          </p:cNvSpPr>
          <p:nvPr/>
        </p:nvSpPr>
        <p:spPr>
          <a:xfrm>
            <a:off x="4572000" y="4510655"/>
            <a:ext cx="2982516" cy="1855498"/>
          </a:xfrm>
          <a:prstGeom prst="rect">
            <a:avLst/>
          </a:prstGeom>
        </p:spPr>
        <p:txBody>
          <a:bodyPr vert="horz" lIns="0" tIns="0" rIns="0" bIns="0" rtlCol="0">
            <a:normAutofit/>
          </a:bodyPr>
          <a:lstStyle>
            <a:lvl1pPr marL="0" indent="0" algn="l" defTabSz="685766"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884" indent="0" algn="l"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2pPr>
            <a:lvl3pPr marL="685766" indent="0" algn="l" defTabSz="685766"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3pPr>
            <a:lvl4pPr marL="1028649" indent="0" algn="l" defTabSz="685766"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371532" indent="0" algn="l" defTabSz="685766"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t>Nurses are an at-risk group for unhealthy lifestyle behaviours. </a:t>
            </a:r>
          </a:p>
          <a:p>
            <a:pPr marL="285750" indent="-285750">
              <a:buFont typeface="Arial" panose="020B0604020202020204" pitchFamily="34" charset="0"/>
              <a:buChar char="•"/>
            </a:pPr>
            <a:r>
              <a:rPr lang="en-GB" sz="1800" dirty="0"/>
              <a:t>The impact of shift-working on nurse’s health and wellbeing is evident.</a:t>
            </a:r>
          </a:p>
          <a:p>
            <a:endParaRPr lang="en-GB" dirty="0"/>
          </a:p>
        </p:txBody>
      </p:sp>
      <p:sp>
        <p:nvSpPr>
          <p:cNvPr id="22" name="Title 13">
            <a:extLst>
              <a:ext uri="{FF2B5EF4-FFF2-40B4-BE49-F238E27FC236}">
                <a16:creationId xmlns:a16="http://schemas.microsoft.com/office/drawing/2014/main" id="{AFF9B564-CC07-4130-BF13-499641A272C9}"/>
              </a:ext>
            </a:extLst>
          </p:cNvPr>
          <p:cNvSpPr txBox="1">
            <a:spLocks/>
          </p:cNvSpPr>
          <p:nvPr/>
        </p:nvSpPr>
        <p:spPr>
          <a:xfrm>
            <a:off x="4806405" y="3689585"/>
            <a:ext cx="2982817" cy="985819"/>
          </a:xfrm>
          <a:prstGeom prst="rect">
            <a:avLst/>
          </a:prstGeom>
        </p:spPr>
        <p:txBody>
          <a:bodyPr vert="horz" lIns="0" tIns="45720" rIns="0" bIns="0" rtlCol="0" anchor="b" anchorCtr="0">
            <a:noAutofit/>
          </a:bodyPr>
          <a:lstStyle>
            <a:lvl1pPr algn="l" defTabSz="685766" rtl="0" eaLnBrk="1" latinLnBrk="0" hangingPunct="1">
              <a:lnSpc>
                <a:spcPct val="90000"/>
              </a:lnSpc>
              <a:spcBef>
                <a:spcPct val="0"/>
              </a:spcBef>
              <a:buNone/>
              <a:defRPr sz="2100" kern="1200" cap="all" baseline="0">
                <a:solidFill>
                  <a:schemeClr val="accent1"/>
                </a:solidFill>
                <a:latin typeface="+mj-lt"/>
                <a:ea typeface="+mj-ea"/>
                <a:cs typeface="+mj-cs"/>
              </a:defRPr>
            </a:lvl1pPr>
          </a:lstStyle>
          <a:p>
            <a:r>
              <a:rPr lang="en-GB" dirty="0"/>
              <a:t>Nurses</a:t>
            </a:r>
            <a:br>
              <a:rPr lang="en-GB" dirty="0"/>
            </a:br>
            <a:endParaRPr lang="en-GB" dirty="0"/>
          </a:p>
        </p:txBody>
      </p:sp>
      <p:sp>
        <p:nvSpPr>
          <p:cNvPr id="23" name="Title 13">
            <a:extLst>
              <a:ext uri="{FF2B5EF4-FFF2-40B4-BE49-F238E27FC236}">
                <a16:creationId xmlns:a16="http://schemas.microsoft.com/office/drawing/2014/main" id="{5D8D2C9D-1296-49FC-B3D9-60E7B1BCB3B8}"/>
              </a:ext>
            </a:extLst>
          </p:cNvPr>
          <p:cNvSpPr txBox="1">
            <a:spLocks/>
          </p:cNvSpPr>
          <p:nvPr/>
        </p:nvSpPr>
        <p:spPr>
          <a:xfrm>
            <a:off x="1009650" y="611988"/>
            <a:ext cx="7200900" cy="985819"/>
          </a:xfrm>
          <a:prstGeom prst="rect">
            <a:avLst/>
          </a:prstGeom>
        </p:spPr>
        <p:txBody>
          <a:bodyPr vert="horz" lIns="0" tIns="45720" rIns="0" bIns="0" rtlCol="0" anchor="b" anchorCtr="0">
            <a:noAutofit/>
          </a:bodyPr>
          <a:lstStyle>
            <a:lvl1pPr algn="l" defTabSz="685766" rtl="0" eaLnBrk="1" latinLnBrk="0" hangingPunct="1">
              <a:lnSpc>
                <a:spcPct val="90000"/>
              </a:lnSpc>
              <a:spcBef>
                <a:spcPct val="0"/>
              </a:spcBef>
              <a:buNone/>
              <a:defRPr sz="2100" kern="1200" cap="all" baseline="0">
                <a:solidFill>
                  <a:schemeClr val="accent1"/>
                </a:solidFill>
                <a:latin typeface="+mj-lt"/>
                <a:ea typeface="+mj-ea"/>
                <a:cs typeface="+mj-cs"/>
              </a:defRPr>
            </a:lvl1pPr>
          </a:lstStyle>
          <a:p>
            <a:r>
              <a:rPr lang="en-GB" sz="2400" b="1" dirty="0"/>
              <a:t>NHS WORKFORCE IS AT RISK OF POOR WELLBEING, INCLUDING:</a:t>
            </a:r>
            <a:br>
              <a:rPr lang="en-GB" dirty="0"/>
            </a:br>
            <a:endParaRPr lang="en-GB" dirty="0"/>
          </a:p>
        </p:txBody>
      </p:sp>
      <p:pic>
        <p:nvPicPr>
          <p:cNvPr id="1026" name="Picture 2" descr="Two nurses discuss treatment of a patient.">
            <a:extLst>
              <a:ext uri="{FF2B5EF4-FFF2-40B4-BE49-F238E27FC236}">
                <a16:creationId xmlns:a16="http://schemas.microsoft.com/office/drawing/2014/main" id="{A04FA625-1B74-4BD1-AEE8-9AAADCA41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964" y="1700376"/>
            <a:ext cx="3717665" cy="1989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rgeon screen">
            <a:extLst>
              <a:ext uri="{FF2B5EF4-FFF2-40B4-BE49-F238E27FC236}">
                <a16:creationId xmlns:a16="http://schemas.microsoft.com/office/drawing/2014/main" id="{B7FCD6A2-57D0-4B90-9FB3-994C6671E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072" y="4527468"/>
            <a:ext cx="3272244" cy="163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08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ED45-272B-428A-84BA-E5406A738519}"/>
              </a:ext>
            </a:extLst>
          </p:cNvPr>
          <p:cNvSpPr>
            <a:spLocks noGrp="1"/>
          </p:cNvSpPr>
          <p:nvPr>
            <p:ph type="ctrTitle"/>
          </p:nvPr>
        </p:nvSpPr>
        <p:spPr>
          <a:xfrm>
            <a:off x="673100" y="686391"/>
            <a:ext cx="7519989" cy="2387600"/>
          </a:xfrm>
        </p:spPr>
        <p:txBody>
          <a:bodyPr/>
          <a:lstStyle/>
          <a:p>
            <a:r>
              <a:rPr lang="en-GB" dirty="0"/>
              <a:t>The financial case</a:t>
            </a:r>
          </a:p>
        </p:txBody>
      </p:sp>
      <p:sp>
        <p:nvSpPr>
          <p:cNvPr id="3" name="Subtitle 2">
            <a:extLst>
              <a:ext uri="{FF2B5EF4-FFF2-40B4-BE49-F238E27FC236}">
                <a16:creationId xmlns:a16="http://schemas.microsoft.com/office/drawing/2014/main" id="{59D357C7-95D4-40DD-95E2-2561DC879A09}"/>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587130C3-AB2A-40D8-8CF0-F39F0B29421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62909642"/>
      </p:ext>
    </p:extLst>
  </p:cSld>
  <p:clrMapOvr>
    <a:masterClrMapping/>
  </p:clrMapOvr>
</p:sld>
</file>

<file path=ppt/theme/theme1.xml><?xml version="1.0" encoding="utf-8"?>
<a:theme xmlns:a="http://schemas.openxmlformats.org/drawingml/2006/main" name="NHSE Content Slides">
  <a:themeElements>
    <a:clrScheme name="NHSE Pink&amp;Blue">
      <a:dk1>
        <a:sysClr val="windowText" lastClr="000000"/>
      </a:dk1>
      <a:lt1>
        <a:srgbClr val="FFFFFF"/>
      </a:lt1>
      <a:dk2>
        <a:srgbClr val="394A58"/>
      </a:dk2>
      <a:lt2>
        <a:srgbClr val="F2F4F5"/>
      </a:lt2>
      <a:accent1>
        <a:srgbClr val="E21776"/>
      </a:accent1>
      <a:accent2>
        <a:srgbClr val="5EB6E4"/>
      </a:accent2>
      <a:accent3>
        <a:srgbClr val="BEECF7"/>
      </a:accent3>
      <a:accent4>
        <a:srgbClr val="6A1A41"/>
      </a:accent4>
      <a:accent5>
        <a:srgbClr val="FFB612"/>
      </a:accent5>
      <a:accent6>
        <a:srgbClr val="00B5E5"/>
      </a:accent6>
      <a:hlink>
        <a:srgbClr val="822433"/>
      </a:hlink>
      <a:folHlink>
        <a:srgbClr val="952D98"/>
      </a:folHlink>
    </a:clrScheme>
    <a:fontScheme name="NHSE branding">
      <a:majorFont>
        <a:latin typeface="DINOT-Bold"/>
        <a:ea typeface=""/>
        <a:cs typeface=""/>
      </a:majorFont>
      <a:minorFont>
        <a:latin typeface="DINOT-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9317A451402B4FB4AE458E383F45C3" ma:contentTypeVersion="8" ma:contentTypeDescription="Create a new document." ma:contentTypeScope="" ma:versionID="ee5bd27e7a1c9812486d611103341f36">
  <xsd:schema xmlns:xsd="http://www.w3.org/2001/XMLSchema" xmlns:xs="http://www.w3.org/2001/XMLSchema" xmlns:p="http://schemas.microsoft.com/office/2006/metadata/properties" xmlns:ns3="1bebc43d-9b1b-452a-bc29-90f1d393d649" targetNamespace="http://schemas.microsoft.com/office/2006/metadata/properties" ma:root="true" ma:fieldsID="5006006f7161962250e0a32adb6ad630" ns3:_="">
    <xsd:import namespace="1bebc43d-9b1b-452a-bc29-90f1d393d64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bc43d-9b1b-452a-bc29-90f1d393d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1A28FD-AE61-469F-A4B9-04ABF17501AB}">
  <ds:schemaRefs>
    <ds:schemaRef ds:uri="http://schemas.microsoft.com/sharepoint/v3/contenttype/forms"/>
  </ds:schemaRefs>
</ds:datastoreItem>
</file>

<file path=customXml/itemProps2.xml><?xml version="1.0" encoding="utf-8"?>
<ds:datastoreItem xmlns:ds="http://schemas.openxmlformats.org/officeDocument/2006/customXml" ds:itemID="{A7AACB6D-FCE1-4FD3-9879-8C429D2AA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bc43d-9b1b-452a-bc29-90f1d393d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EC10B6-0CDB-43E7-BEE4-97F41B2AFED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2129</Words>
  <Application>Microsoft Office PowerPoint</Application>
  <PresentationFormat>On-screen Show (4:3)</PresentationFormat>
  <Paragraphs>120</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DINOT</vt:lpstr>
      <vt:lpstr>DINOT-Bold</vt:lpstr>
      <vt:lpstr>DINOT-Light</vt:lpstr>
      <vt:lpstr>DINOT-Medium</vt:lpstr>
      <vt:lpstr>NHSE Content Slides</vt:lpstr>
      <vt:lpstr>Title Slide</vt:lpstr>
      <vt:lpstr>Making a case for health and wellbeing</vt:lpstr>
      <vt:lpstr>PowerPoint Presentation</vt:lpstr>
      <vt:lpstr>A healthy and happy workforce = better patient outcomes </vt:lpstr>
      <vt:lpstr>The clinical case </vt:lpstr>
      <vt:lpstr>Patient safety</vt:lpstr>
      <vt:lpstr>The workforce case </vt:lpstr>
      <vt:lpstr>IMPROVED WELLBEING LEADS TO A BETTER FUNCTIONING WORKFORCE</vt:lpstr>
      <vt:lpstr>Doctors </vt:lpstr>
      <vt:lpstr>The financial case</vt:lpstr>
      <vt:lpstr>PowerPoint Presentation</vt:lpstr>
      <vt:lpstr>Our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Rowena Madar</dc:creator>
  <cp:lastModifiedBy>Jaquie Eden-James</cp:lastModifiedBy>
  <cp:revision>34</cp:revision>
  <dcterms:created xsi:type="dcterms:W3CDTF">2019-09-02T10:09:31Z</dcterms:created>
  <dcterms:modified xsi:type="dcterms:W3CDTF">2019-12-12T12:26:12Z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0x0101008F9317A451402B4FB4AE458E383F45C3</vt:lpwstr>
  </property>
</Properties>
</file>