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62" r:id="rId2"/>
    <p:sldId id="257" r:id="rId3"/>
    <p:sldId id="266" r:id="rId4"/>
    <p:sldId id="291" r:id="rId5"/>
    <p:sldId id="295" r:id="rId6"/>
    <p:sldId id="265" r:id="rId7"/>
    <p:sldId id="258" r:id="rId8"/>
    <p:sldId id="296" r:id="rId9"/>
    <p:sldId id="259" r:id="rId10"/>
    <p:sldId id="297" r:id="rId11"/>
    <p:sldId id="280" r:id="rId12"/>
    <p:sldId id="282" r:id="rId13"/>
    <p:sldId id="260" r:id="rId14"/>
    <p:sldId id="271" r:id="rId15"/>
    <p:sldId id="272" r:id="rId16"/>
    <p:sldId id="298" r:id="rId17"/>
    <p:sldId id="267" r:id="rId18"/>
    <p:sldId id="275" r:id="rId19"/>
    <p:sldId id="299" r:id="rId20"/>
    <p:sldId id="273" r:id="rId21"/>
    <p:sldId id="278" r:id="rId22"/>
    <p:sldId id="274" r:id="rId23"/>
    <p:sldId id="279" r:id="rId24"/>
    <p:sldId id="283" r:id="rId25"/>
    <p:sldId id="294" r:id="rId26"/>
    <p:sldId id="284" r:id="rId27"/>
    <p:sldId id="286" r:id="rId28"/>
    <p:sldId id="287" r:id="rId29"/>
    <p:sldId id="300" r:id="rId30"/>
    <p:sldId id="289" r:id="rId31"/>
    <p:sldId id="290" r:id="rId32"/>
    <p:sldId id="261" r:id="rId33"/>
    <p:sldId id="263" r:id="rId34"/>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0E8C"/>
    <a:srgbClr val="F67ECB"/>
    <a:srgbClr val="F1D3F2"/>
    <a:srgbClr val="D890D3"/>
    <a:srgbClr val="313B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4660"/>
  </p:normalViewPr>
  <p:slideViewPr>
    <p:cSldViewPr snapToGrid="0">
      <p:cViewPr varScale="1">
        <p:scale>
          <a:sx n="82" d="100"/>
          <a:sy n="82" d="100"/>
        </p:scale>
        <p:origin x="372" y="60"/>
      </p:cViewPr>
      <p:guideLst/>
    </p:cSldViewPr>
  </p:slideViewPr>
  <p:notesTextViewPr>
    <p:cViewPr>
      <p:scale>
        <a:sx n="1" d="1"/>
        <a:sy n="1" d="1"/>
      </p:scale>
      <p:origin x="0" y="0"/>
    </p:cViewPr>
  </p:notesTextViewPr>
  <p:notesViewPr>
    <p:cSldViewPr snapToGrid="0">
      <p:cViewPr varScale="1">
        <p:scale>
          <a:sx n="54" d="100"/>
          <a:sy n="54" d="100"/>
        </p:scale>
        <p:origin x="1776"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2336888\Desktop\population%20cha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396979\RECORDS-NI_7.1.2\Offline%20Records%20(RN)\Workforce%20~%20&amp;%20Research%20Management%20DHSSPS%20-%20Statistics%20-%20Workforce\Working%20Longer%20workings%20Oct%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994739286743408E-2"/>
          <c:y val="3.6575991806977869E-2"/>
          <c:w val="0.91572540533495361"/>
          <c:h val="0.82740999066016263"/>
        </c:manualLayout>
      </c:layout>
      <c:barChart>
        <c:barDir val="bar"/>
        <c:grouping val="clustered"/>
        <c:varyColors val="0"/>
        <c:ser>
          <c:idx val="0"/>
          <c:order val="0"/>
          <c:tx>
            <c:strRef>
              <c:f>Data!$J$37</c:f>
              <c:strCache>
                <c:ptCount val="1"/>
                <c:pt idx="0">
                  <c:v>2015 Males</c:v>
                </c:pt>
              </c:strCache>
            </c:strRef>
          </c:tx>
          <c:spPr>
            <a:solidFill>
              <a:schemeClr val="accent1">
                <a:lumMod val="40000"/>
                <a:lumOff val="60000"/>
              </a:schemeClr>
            </a:solidFill>
          </c:spPr>
          <c:invertIfNegative val="0"/>
          <c:cat>
            <c:strRef>
              <c:f>Data!$I$38:$I$59</c:f>
              <c:strCache>
                <c:ptCount val="22"/>
                <c:pt idx="1">
                  <c:v>  0- 4</c:v>
                </c:pt>
                <c:pt idx="2">
                  <c:v>  5- 9</c:v>
                </c:pt>
                <c:pt idx="3">
                  <c:v> 10-14</c:v>
                </c:pt>
                <c:pt idx="4">
                  <c:v> 15-19</c:v>
                </c:pt>
                <c:pt idx="5">
                  <c:v> 20-24</c:v>
                </c:pt>
                <c:pt idx="6">
                  <c:v> 25-29</c:v>
                </c:pt>
                <c:pt idx="7">
                  <c:v> 30-34</c:v>
                </c:pt>
                <c:pt idx="8">
                  <c:v> 35-39</c:v>
                </c:pt>
                <c:pt idx="9">
                  <c:v> 40-44</c:v>
                </c:pt>
                <c:pt idx="10">
                  <c:v> 45-49</c:v>
                </c:pt>
                <c:pt idx="11">
                  <c:v> 50-54</c:v>
                </c:pt>
                <c:pt idx="12">
                  <c:v> 55-59</c:v>
                </c:pt>
                <c:pt idx="13">
                  <c:v> 60-64</c:v>
                </c:pt>
                <c:pt idx="14">
                  <c:v> 65-69</c:v>
                </c:pt>
                <c:pt idx="15">
                  <c:v> 70-74</c:v>
                </c:pt>
                <c:pt idx="16">
                  <c:v> 75-79</c:v>
                </c:pt>
                <c:pt idx="17">
                  <c:v> 80-84</c:v>
                </c:pt>
                <c:pt idx="18">
                  <c:v> 85-89</c:v>
                </c:pt>
                <c:pt idx="19">
                  <c:v> 90-94</c:v>
                </c:pt>
                <c:pt idx="20">
                  <c:v> 95-99</c:v>
                </c:pt>
                <c:pt idx="21">
                  <c:v> 100 &amp; over</c:v>
                </c:pt>
              </c:strCache>
            </c:strRef>
          </c:cat>
          <c:val>
            <c:numRef>
              <c:f>Data!$J$38:$J$59</c:f>
              <c:numCache>
                <c:formatCode>_-* #,##0.00000_-;\-* #,##0.00000_-;_-* "-"??_-;_-@_-</c:formatCode>
                <c:ptCount val="22"/>
                <c:pt idx="1">
                  <c:v>-3.4644056702058196E-2</c:v>
                </c:pt>
                <c:pt idx="2">
                  <c:v>-3.4397239536329421E-2</c:v>
                </c:pt>
                <c:pt idx="3">
                  <c:v>-3.0885090676954208E-2</c:v>
                </c:pt>
                <c:pt idx="4">
                  <c:v>-3.2969264511850227E-2</c:v>
                </c:pt>
                <c:pt idx="5">
                  <c:v>-3.2951441828110509E-2</c:v>
                </c:pt>
                <c:pt idx="6">
                  <c:v>-3.4284902620636652E-2</c:v>
                </c:pt>
                <c:pt idx="7">
                  <c:v>-3.2773755072038779E-2</c:v>
                </c:pt>
                <c:pt idx="8">
                  <c:v>-3.0751690589569027E-2</c:v>
                </c:pt>
                <c:pt idx="9">
                  <c:v>-3.2600929047896042E-2</c:v>
                </c:pt>
                <c:pt idx="10">
                  <c:v>-3.4767735325585351E-2</c:v>
                </c:pt>
                <c:pt idx="11">
                  <c:v>-3.4449627424897683E-2</c:v>
                </c:pt>
                <c:pt idx="12">
                  <c:v>-2.9956690878512486E-2</c:v>
                </c:pt>
                <c:pt idx="13">
                  <c:v>-2.5576091247820093E-2</c:v>
                </c:pt>
                <c:pt idx="14">
                  <c:v>-2.3226737482130083E-2</c:v>
                </c:pt>
                <c:pt idx="15">
                  <c:v>-1.8830475492999758E-2</c:v>
                </c:pt>
                <c:pt idx="16">
                  <c:v>-1.3281679955367704E-2</c:v>
                </c:pt>
                <c:pt idx="17">
                  <c:v>-8.7622794240356707E-3</c:v>
                </c:pt>
                <c:pt idx="18">
                  <c:v>-4.4848353265034635E-3</c:v>
                </c:pt>
                <c:pt idx="19">
                  <c:v>-1.592699828740214E-3</c:v>
                </c:pt>
                <c:pt idx="20">
                  <c:v>-2.9704472899529257E-4</c:v>
                </c:pt>
                <c:pt idx="21">
                  <c:v>-2.8084228923191307E-5</c:v>
                </c:pt>
              </c:numCache>
            </c:numRef>
          </c:val>
        </c:ser>
        <c:ser>
          <c:idx val="1"/>
          <c:order val="1"/>
          <c:tx>
            <c:strRef>
              <c:f>Data!$K$37</c:f>
              <c:strCache>
                <c:ptCount val="1"/>
                <c:pt idx="0">
                  <c:v>2015 Females</c:v>
                </c:pt>
              </c:strCache>
            </c:strRef>
          </c:tx>
          <c:spPr>
            <a:solidFill>
              <a:schemeClr val="accent2">
                <a:lumMod val="40000"/>
                <a:lumOff val="60000"/>
              </a:schemeClr>
            </a:solidFill>
          </c:spPr>
          <c:invertIfNegative val="0"/>
          <c:cat>
            <c:strRef>
              <c:f>Data!$I$38:$I$59</c:f>
              <c:strCache>
                <c:ptCount val="22"/>
                <c:pt idx="1">
                  <c:v>  0- 4</c:v>
                </c:pt>
                <c:pt idx="2">
                  <c:v>  5- 9</c:v>
                </c:pt>
                <c:pt idx="3">
                  <c:v> 10-14</c:v>
                </c:pt>
                <c:pt idx="4">
                  <c:v> 15-19</c:v>
                </c:pt>
                <c:pt idx="5">
                  <c:v> 20-24</c:v>
                </c:pt>
                <c:pt idx="6">
                  <c:v> 25-29</c:v>
                </c:pt>
                <c:pt idx="7">
                  <c:v> 30-34</c:v>
                </c:pt>
                <c:pt idx="8">
                  <c:v> 35-39</c:v>
                </c:pt>
                <c:pt idx="9">
                  <c:v> 40-44</c:v>
                </c:pt>
                <c:pt idx="10">
                  <c:v> 45-49</c:v>
                </c:pt>
                <c:pt idx="11">
                  <c:v> 50-54</c:v>
                </c:pt>
                <c:pt idx="12">
                  <c:v> 55-59</c:v>
                </c:pt>
                <c:pt idx="13">
                  <c:v> 60-64</c:v>
                </c:pt>
                <c:pt idx="14">
                  <c:v> 65-69</c:v>
                </c:pt>
                <c:pt idx="15">
                  <c:v> 70-74</c:v>
                </c:pt>
                <c:pt idx="16">
                  <c:v> 75-79</c:v>
                </c:pt>
                <c:pt idx="17">
                  <c:v> 80-84</c:v>
                </c:pt>
                <c:pt idx="18">
                  <c:v> 85-89</c:v>
                </c:pt>
                <c:pt idx="19">
                  <c:v> 90-94</c:v>
                </c:pt>
                <c:pt idx="20">
                  <c:v> 95-99</c:v>
                </c:pt>
                <c:pt idx="21">
                  <c:v> 100 &amp; over</c:v>
                </c:pt>
              </c:strCache>
            </c:strRef>
          </c:cat>
          <c:val>
            <c:numRef>
              <c:f>Data!$K$38:$K$59</c:f>
              <c:numCache>
                <c:formatCode>_-* #,##0.00000_-;\-* #,##0.00000_-;_-* "-"??_-;_-@_-</c:formatCode>
                <c:ptCount val="22"/>
                <c:pt idx="1">
                  <c:v>3.3152892162501835E-2</c:v>
                </c:pt>
                <c:pt idx="2">
                  <c:v>3.272946840335221E-2</c:v>
                </c:pt>
                <c:pt idx="3">
                  <c:v>2.9286449953634015E-2</c:v>
                </c:pt>
                <c:pt idx="4">
                  <c:v>3.1173494104742291E-2</c:v>
                </c:pt>
                <c:pt idx="5">
                  <c:v>3.1529407698211206E-2</c:v>
                </c:pt>
                <c:pt idx="6">
                  <c:v>3.4049967244067648E-2</c:v>
                </c:pt>
                <c:pt idx="7">
                  <c:v>3.4055908138647555E-2</c:v>
                </c:pt>
                <c:pt idx="8">
                  <c:v>3.2568524168369271E-2</c:v>
                </c:pt>
                <c:pt idx="9">
                  <c:v>3.4082912204919866E-2</c:v>
                </c:pt>
                <c:pt idx="10">
                  <c:v>3.6324789786846098E-2</c:v>
                </c:pt>
                <c:pt idx="11">
                  <c:v>3.5399090395031675E-2</c:v>
                </c:pt>
                <c:pt idx="12">
                  <c:v>3.0690121318468152E-2</c:v>
                </c:pt>
                <c:pt idx="13">
                  <c:v>2.5655483202660655E-2</c:v>
                </c:pt>
                <c:pt idx="14">
                  <c:v>2.4771370072905637E-2</c:v>
                </c:pt>
                <c:pt idx="15">
                  <c:v>2.0989180550807361E-2</c:v>
                </c:pt>
                <c:pt idx="16">
                  <c:v>1.637850627547496E-2</c:v>
                </c:pt>
                <c:pt idx="17">
                  <c:v>1.2552030084690151E-2</c:v>
                </c:pt>
                <c:pt idx="18">
                  <c:v>8.1676498847196542E-3</c:v>
                </c:pt>
                <c:pt idx="19">
                  <c:v>3.8162146456013389E-3</c:v>
                </c:pt>
                <c:pt idx="20">
                  <c:v>9.7916744303357204E-4</c:v>
                </c:pt>
                <c:pt idx="21">
                  <c:v>1.3502033136149656E-4</c:v>
                </c:pt>
              </c:numCache>
            </c:numRef>
          </c:val>
        </c:ser>
        <c:ser>
          <c:idx val="2"/>
          <c:order val="2"/>
          <c:tx>
            <c:strRef>
              <c:f>Data!$L$37</c:f>
              <c:strCache>
                <c:ptCount val="1"/>
                <c:pt idx="0">
                  <c:v>2035 Males</c:v>
                </c:pt>
              </c:strCache>
            </c:strRef>
          </c:tx>
          <c:spPr>
            <a:noFill/>
          </c:spPr>
          <c:invertIfNegative val="0"/>
          <c:trendline>
            <c:spPr>
              <a:ln w="41275">
                <a:solidFill>
                  <a:schemeClr val="accent1"/>
                </a:solidFill>
              </a:ln>
            </c:spPr>
            <c:trendlineType val="movingAvg"/>
            <c:period val="2"/>
            <c:dispRSqr val="0"/>
            <c:dispEq val="0"/>
          </c:trendline>
          <c:cat>
            <c:strRef>
              <c:f>Data!$I$38:$I$59</c:f>
              <c:strCache>
                <c:ptCount val="22"/>
                <c:pt idx="1">
                  <c:v>  0- 4</c:v>
                </c:pt>
                <c:pt idx="2">
                  <c:v>  5- 9</c:v>
                </c:pt>
                <c:pt idx="3">
                  <c:v> 10-14</c:v>
                </c:pt>
                <c:pt idx="4">
                  <c:v> 15-19</c:v>
                </c:pt>
                <c:pt idx="5">
                  <c:v> 20-24</c:v>
                </c:pt>
                <c:pt idx="6">
                  <c:v> 25-29</c:v>
                </c:pt>
                <c:pt idx="7">
                  <c:v> 30-34</c:v>
                </c:pt>
                <c:pt idx="8">
                  <c:v> 35-39</c:v>
                </c:pt>
                <c:pt idx="9">
                  <c:v> 40-44</c:v>
                </c:pt>
                <c:pt idx="10">
                  <c:v> 45-49</c:v>
                </c:pt>
                <c:pt idx="11">
                  <c:v> 50-54</c:v>
                </c:pt>
                <c:pt idx="12">
                  <c:v> 55-59</c:v>
                </c:pt>
                <c:pt idx="13">
                  <c:v> 60-64</c:v>
                </c:pt>
                <c:pt idx="14">
                  <c:v> 65-69</c:v>
                </c:pt>
                <c:pt idx="15">
                  <c:v> 70-74</c:v>
                </c:pt>
                <c:pt idx="16">
                  <c:v> 75-79</c:v>
                </c:pt>
                <c:pt idx="17">
                  <c:v> 80-84</c:v>
                </c:pt>
                <c:pt idx="18">
                  <c:v> 85-89</c:v>
                </c:pt>
                <c:pt idx="19">
                  <c:v> 90-94</c:v>
                </c:pt>
                <c:pt idx="20">
                  <c:v> 95-99</c:v>
                </c:pt>
                <c:pt idx="21">
                  <c:v> 100 &amp; over</c:v>
                </c:pt>
              </c:strCache>
            </c:strRef>
          </c:cat>
          <c:val>
            <c:numRef>
              <c:f>Data!$L$38:$L$59</c:f>
              <c:numCache>
                <c:formatCode>_-* #,##0.0000_-;\-* #,##0.0000_-;_-* "-"??_-;_-@_-</c:formatCode>
                <c:ptCount val="22"/>
                <c:pt idx="1">
                  <c:v>-2.8412621400543056E-2</c:v>
                </c:pt>
                <c:pt idx="2">
                  <c:v>-2.9319385883614751E-2</c:v>
                </c:pt>
                <c:pt idx="3">
                  <c:v>-3.0876557359237458E-2</c:v>
                </c:pt>
                <c:pt idx="4">
                  <c:v>-3.1613585144484001E-2</c:v>
                </c:pt>
                <c:pt idx="5">
                  <c:v>-3.031277115938177E-2</c:v>
                </c:pt>
                <c:pt idx="6">
                  <c:v>-3.0580144010823141E-2</c:v>
                </c:pt>
                <c:pt idx="7">
                  <c:v>-2.7101292752743762E-2</c:v>
                </c:pt>
                <c:pt idx="8">
                  <c:v>-2.90379934819106E-2</c:v>
                </c:pt>
                <c:pt idx="9">
                  <c:v>-3.0633218022532473E-2</c:v>
                </c:pt>
                <c:pt idx="10">
                  <c:v>-3.1016252163642202E-2</c:v>
                </c:pt>
                <c:pt idx="11">
                  <c:v>-2.9536688912688739E-2</c:v>
                </c:pt>
                <c:pt idx="12">
                  <c:v>-2.7591476313719505E-2</c:v>
                </c:pt>
                <c:pt idx="13">
                  <c:v>-2.8661969115932183E-2</c:v>
                </c:pt>
                <c:pt idx="14">
                  <c:v>-2.9308871220917583E-2</c:v>
                </c:pt>
                <c:pt idx="15">
                  <c:v>-2.7104797640309448E-2</c:v>
                </c:pt>
                <c:pt idx="16">
                  <c:v>-2.1110939204720992E-2</c:v>
                </c:pt>
                <c:pt idx="17">
                  <c:v>-1.517065547906557E-2</c:v>
                </c:pt>
                <c:pt idx="18">
                  <c:v>-1.0395997218120671E-2</c:v>
                </c:pt>
                <c:pt idx="19">
                  <c:v>-5.1797231238962836E-3</c:v>
                </c:pt>
                <c:pt idx="20">
                  <c:v>-1.6212608482528903E-3</c:v>
                </c:pt>
                <c:pt idx="21">
                  <c:v>-3.0943150222986001E-4</c:v>
                </c:pt>
              </c:numCache>
            </c:numRef>
          </c:val>
        </c:ser>
        <c:ser>
          <c:idx val="3"/>
          <c:order val="3"/>
          <c:tx>
            <c:strRef>
              <c:f>Data!$M$37</c:f>
              <c:strCache>
                <c:ptCount val="1"/>
                <c:pt idx="0">
                  <c:v>2035 Females</c:v>
                </c:pt>
              </c:strCache>
            </c:strRef>
          </c:tx>
          <c:spPr>
            <a:noFill/>
          </c:spPr>
          <c:invertIfNegative val="0"/>
          <c:trendline>
            <c:spPr>
              <a:ln w="41275">
                <a:solidFill>
                  <a:srgbClr val="EF93F1"/>
                </a:solidFill>
              </a:ln>
            </c:spPr>
            <c:trendlineType val="movingAvg"/>
            <c:period val="2"/>
            <c:dispRSqr val="0"/>
            <c:dispEq val="0"/>
          </c:trendline>
          <c:cat>
            <c:strRef>
              <c:f>Data!$I$38:$I$59</c:f>
              <c:strCache>
                <c:ptCount val="22"/>
                <c:pt idx="1">
                  <c:v>  0- 4</c:v>
                </c:pt>
                <c:pt idx="2">
                  <c:v>  5- 9</c:v>
                </c:pt>
                <c:pt idx="3">
                  <c:v> 10-14</c:v>
                </c:pt>
                <c:pt idx="4">
                  <c:v> 15-19</c:v>
                </c:pt>
                <c:pt idx="5">
                  <c:v> 20-24</c:v>
                </c:pt>
                <c:pt idx="6">
                  <c:v> 25-29</c:v>
                </c:pt>
                <c:pt idx="7">
                  <c:v> 30-34</c:v>
                </c:pt>
                <c:pt idx="8">
                  <c:v> 35-39</c:v>
                </c:pt>
                <c:pt idx="9">
                  <c:v> 40-44</c:v>
                </c:pt>
                <c:pt idx="10">
                  <c:v> 45-49</c:v>
                </c:pt>
                <c:pt idx="11">
                  <c:v> 50-54</c:v>
                </c:pt>
                <c:pt idx="12">
                  <c:v> 55-59</c:v>
                </c:pt>
                <c:pt idx="13">
                  <c:v> 60-64</c:v>
                </c:pt>
                <c:pt idx="14">
                  <c:v> 65-69</c:v>
                </c:pt>
                <c:pt idx="15">
                  <c:v> 70-74</c:v>
                </c:pt>
                <c:pt idx="16">
                  <c:v> 75-79</c:v>
                </c:pt>
                <c:pt idx="17">
                  <c:v> 80-84</c:v>
                </c:pt>
                <c:pt idx="18">
                  <c:v> 85-89</c:v>
                </c:pt>
                <c:pt idx="19">
                  <c:v> 90-94</c:v>
                </c:pt>
                <c:pt idx="20">
                  <c:v> 95-99</c:v>
                </c:pt>
                <c:pt idx="21">
                  <c:v> 100 &amp; over</c:v>
                </c:pt>
              </c:strCache>
            </c:strRef>
          </c:cat>
          <c:val>
            <c:numRef>
              <c:f>Data!$M$38:$M$59</c:f>
              <c:numCache>
                <c:formatCode>_-* #,##0.0000_-;\-* #,##0.0000_-;_-* "-"??_-;_-@_-</c:formatCode>
                <c:ptCount val="22"/>
                <c:pt idx="1">
                  <c:v>2.716538212537388E-2</c:v>
                </c:pt>
                <c:pt idx="2">
                  <c:v>2.811620805212869E-2</c:v>
                </c:pt>
                <c:pt idx="3">
                  <c:v>2.9642836936107395E-2</c:v>
                </c:pt>
                <c:pt idx="4">
                  <c:v>3.0287235549974503E-2</c:v>
                </c:pt>
                <c:pt idx="5">
                  <c:v>2.8899300073953187E-2</c:v>
                </c:pt>
                <c:pt idx="6">
                  <c:v>2.8995434132898304E-2</c:v>
                </c:pt>
                <c:pt idx="7">
                  <c:v>2.5381895052650955E-2</c:v>
                </c:pt>
                <c:pt idx="8">
                  <c:v>2.7254506409187612E-2</c:v>
                </c:pt>
                <c:pt idx="9">
                  <c:v>2.9511153303281426E-2</c:v>
                </c:pt>
                <c:pt idx="10">
                  <c:v>3.1177977689888611E-2</c:v>
                </c:pt>
                <c:pt idx="11">
                  <c:v>3.1325683665872052E-2</c:v>
                </c:pt>
                <c:pt idx="12">
                  <c:v>2.9915717468009209E-2</c:v>
                </c:pt>
                <c:pt idx="13">
                  <c:v>3.0616194282927563E-2</c:v>
                </c:pt>
                <c:pt idx="14">
                  <c:v>3.1475893132973991E-2</c:v>
                </c:pt>
                <c:pt idx="15">
                  <c:v>2.9199218309933224E-2</c:v>
                </c:pt>
                <c:pt idx="16">
                  <c:v>2.353281651262689E-2</c:v>
                </c:pt>
                <c:pt idx="17">
                  <c:v>1.7503909201381361E-2</c:v>
                </c:pt>
                <c:pt idx="18">
                  <c:v>1.3616988891008524E-2</c:v>
                </c:pt>
                <c:pt idx="19">
                  <c:v>7.7923664550215406E-3</c:v>
                </c:pt>
                <c:pt idx="20">
                  <c:v>2.9596272001305855E-3</c:v>
                </c:pt>
                <c:pt idx="21">
                  <c:v>7.340235959044898E-4</c:v>
                </c:pt>
              </c:numCache>
            </c:numRef>
          </c:val>
        </c:ser>
        <c:dLbls>
          <c:showLegendKey val="0"/>
          <c:showVal val="0"/>
          <c:showCatName val="0"/>
          <c:showSerName val="0"/>
          <c:showPercent val="0"/>
          <c:showBubbleSize val="0"/>
        </c:dLbls>
        <c:gapWidth val="0"/>
        <c:overlap val="100"/>
        <c:axId val="4911824"/>
        <c:axId val="126717120"/>
      </c:barChart>
      <c:catAx>
        <c:axId val="4911824"/>
        <c:scaling>
          <c:orientation val="minMax"/>
        </c:scaling>
        <c:delete val="0"/>
        <c:axPos val="l"/>
        <c:numFmt formatCode="General" sourceLinked="0"/>
        <c:majorTickMark val="out"/>
        <c:minorTickMark val="none"/>
        <c:tickLblPos val="nextTo"/>
        <c:txPr>
          <a:bodyPr/>
          <a:lstStyle/>
          <a:p>
            <a:pPr>
              <a:defRPr sz="1200"/>
            </a:pPr>
            <a:endParaRPr lang="en-US"/>
          </a:p>
        </c:txPr>
        <c:crossAx val="126717120"/>
        <c:crosses val="autoZero"/>
        <c:auto val="1"/>
        <c:lblAlgn val="ctr"/>
        <c:lblOffset val="100"/>
        <c:noMultiLvlLbl val="0"/>
      </c:catAx>
      <c:valAx>
        <c:axId val="126717120"/>
        <c:scaling>
          <c:orientation val="minMax"/>
        </c:scaling>
        <c:delete val="0"/>
        <c:axPos val="b"/>
        <c:numFmt formatCode="0%;0%" sourceLinked="0"/>
        <c:majorTickMark val="out"/>
        <c:minorTickMark val="none"/>
        <c:tickLblPos val="nextTo"/>
        <c:txPr>
          <a:bodyPr/>
          <a:lstStyle/>
          <a:p>
            <a:pPr>
              <a:defRPr sz="1200"/>
            </a:pPr>
            <a:endParaRPr lang="en-US"/>
          </a:p>
        </c:txPr>
        <c:crossAx val="4911824"/>
        <c:crossesAt val="1"/>
        <c:crossBetween val="between"/>
      </c:valAx>
    </c:plotArea>
    <c:plotVisOnly val="1"/>
    <c:dispBlanksAs val="gap"/>
    <c:showDLblsOverMax val="0"/>
  </c:chart>
  <c:txPr>
    <a:bodyPr/>
    <a:lstStyle/>
    <a:p>
      <a:pPr>
        <a:defRPr sz="12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Percentage</a:t>
            </a:r>
            <a:r>
              <a:rPr lang="en-GB" baseline="0" dirty="0"/>
              <a:t> of </a:t>
            </a:r>
            <a:r>
              <a:rPr lang="en-GB" dirty="0"/>
              <a:t>HSC workforce in each age group</a:t>
            </a:r>
          </a:p>
        </c:rich>
      </c:tx>
      <c:layout/>
      <c:overlay val="0"/>
    </c:title>
    <c:autoTitleDeleted val="0"/>
    <c:plotArea>
      <c:layout/>
      <c:barChart>
        <c:barDir val="col"/>
        <c:grouping val="clustered"/>
        <c:varyColors val="0"/>
        <c:ser>
          <c:idx val="0"/>
          <c:order val="0"/>
          <c:tx>
            <c:strRef>
              <c:f>'age dist chart'!$B$25</c:f>
              <c:strCache>
                <c:ptCount val="1"/>
                <c:pt idx="0">
                  <c:v>age distribution</c:v>
                </c:pt>
              </c:strCache>
            </c:strRef>
          </c:tx>
          <c:invertIfNegative val="0"/>
          <c:cat>
            <c:strRef>
              <c:f>'age dist chart'!$A$26:$A$35</c:f>
              <c:strCache>
                <c:ptCount val="10"/>
                <c:pt idx="0">
                  <c:v>&lt; 25</c:v>
                </c:pt>
                <c:pt idx="1">
                  <c:v>25 - 29</c:v>
                </c:pt>
                <c:pt idx="2">
                  <c:v>30 - 34</c:v>
                </c:pt>
                <c:pt idx="3">
                  <c:v>35 - 39</c:v>
                </c:pt>
                <c:pt idx="4">
                  <c:v>40 - 44</c:v>
                </c:pt>
                <c:pt idx="5">
                  <c:v>45 - 49</c:v>
                </c:pt>
                <c:pt idx="6">
                  <c:v>50 - 54</c:v>
                </c:pt>
                <c:pt idx="7">
                  <c:v>55 - 59</c:v>
                </c:pt>
                <c:pt idx="8">
                  <c:v>60 - 64</c:v>
                </c:pt>
                <c:pt idx="9">
                  <c:v>65+</c:v>
                </c:pt>
              </c:strCache>
            </c:strRef>
          </c:cat>
          <c:val>
            <c:numRef>
              <c:f>'age dist chart'!$B$26:$B$35</c:f>
              <c:numCache>
                <c:formatCode>0.00%</c:formatCode>
                <c:ptCount val="10"/>
                <c:pt idx="0">
                  <c:v>3.2448283555923892E-2</c:v>
                </c:pt>
                <c:pt idx="1">
                  <c:v>0.10513817613871802</c:v>
                </c:pt>
                <c:pt idx="2">
                  <c:v>0.12756191629745323</c:v>
                </c:pt>
                <c:pt idx="3">
                  <c:v>0.12789659898638958</c:v>
                </c:pt>
                <c:pt idx="4">
                  <c:v>0.13937143403563573</c:v>
                </c:pt>
                <c:pt idx="5">
                  <c:v>0.14808912121888246</c:v>
                </c:pt>
                <c:pt idx="6">
                  <c:v>0.15532464220826825</c:v>
                </c:pt>
                <c:pt idx="7">
                  <c:v>0.10639722053995473</c:v>
                </c:pt>
                <c:pt idx="8">
                  <c:v>4.4305613106811602E-2</c:v>
                </c:pt>
                <c:pt idx="9">
                  <c:v>1.3466993911962519E-2</c:v>
                </c:pt>
              </c:numCache>
            </c:numRef>
          </c:val>
        </c:ser>
        <c:dLbls>
          <c:showLegendKey val="0"/>
          <c:showVal val="0"/>
          <c:showCatName val="0"/>
          <c:showSerName val="0"/>
          <c:showPercent val="0"/>
          <c:showBubbleSize val="0"/>
        </c:dLbls>
        <c:gapWidth val="150"/>
        <c:axId val="126762656"/>
        <c:axId val="126767136"/>
      </c:barChart>
      <c:catAx>
        <c:axId val="126762656"/>
        <c:scaling>
          <c:orientation val="minMax"/>
        </c:scaling>
        <c:delete val="0"/>
        <c:axPos val="b"/>
        <c:numFmt formatCode="General" sourceLinked="0"/>
        <c:majorTickMark val="out"/>
        <c:minorTickMark val="none"/>
        <c:tickLblPos val="nextTo"/>
        <c:crossAx val="126767136"/>
        <c:crosses val="autoZero"/>
        <c:auto val="1"/>
        <c:lblAlgn val="ctr"/>
        <c:lblOffset val="100"/>
        <c:noMultiLvlLbl val="0"/>
      </c:catAx>
      <c:valAx>
        <c:axId val="126767136"/>
        <c:scaling>
          <c:orientation val="minMax"/>
        </c:scaling>
        <c:delete val="0"/>
        <c:axPos val="l"/>
        <c:majorGridlines/>
        <c:numFmt formatCode="0%" sourceLinked="0"/>
        <c:majorTickMark val="out"/>
        <c:minorTickMark val="none"/>
        <c:tickLblPos val="nextTo"/>
        <c:crossAx val="126762656"/>
        <c:crosses val="autoZero"/>
        <c:crossBetween val="between"/>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0.2192</cdr:x>
      <cdr:y>0.41878</cdr:y>
    </cdr:from>
    <cdr:to>
      <cdr:x>0.37827</cdr:x>
      <cdr:y>0.69625</cdr:y>
    </cdr:to>
    <cdr:sp macro="" textlink="">
      <cdr:nvSpPr>
        <cdr:cNvPr id="2" name="TextBox 1"/>
        <cdr:cNvSpPr txBox="1"/>
      </cdr:nvSpPr>
      <cdr:spPr>
        <a:xfrm xmlns:a="http://schemas.openxmlformats.org/drawingml/2006/main">
          <a:off x="1394320" y="1479386"/>
          <a:ext cx="1011837" cy="9802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400" dirty="0">
              <a:solidFill>
                <a:schemeClr val="bg1"/>
              </a:solidFill>
            </a:rPr>
            <a:t>Males 2015</a:t>
          </a:r>
        </a:p>
      </cdr:txBody>
    </cdr:sp>
  </cdr:relSizeAnchor>
  <cdr:relSizeAnchor xmlns:cdr="http://schemas.openxmlformats.org/drawingml/2006/chartDrawing">
    <cdr:from>
      <cdr:x>0.53637</cdr:x>
      <cdr:y>0.41878</cdr:y>
    </cdr:from>
    <cdr:to>
      <cdr:x>0.76237</cdr:x>
      <cdr:y>0.67512</cdr:y>
    </cdr:to>
    <cdr:sp macro="" textlink="">
      <cdr:nvSpPr>
        <cdr:cNvPr id="3" name="TextBox 2"/>
        <cdr:cNvSpPr txBox="1"/>
      </cdr:nvSpPr>
      <cdr:spPr>
        <a:xfrm xmlns:a="http://schemas.openxmlformats.org/drawingml/2006/main">
          <a:off x="3411823" y="1479386"/>
          <a:ext cx="1437574" cy="9055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400" dirty="0">
              <a:solidFill>
                <a:schemeClr val="bg1"/>
              </a:solidFill>
            </a:rPr>
            <a:t>Females 2015</a:t>
          </a:r>
        </a:p>
      </cdr:txBody>
    </cdr:sp>
  </cdr:relSizeAnchor>
  <cdr:relSizeAnchor xmlns:cdr="http://schemas.openxmlformats.org/drawingml/2006/chartDrawing">
    <cdr:from>
      <cdr:x>0.03187</cdr:x>
      <cdr:y>0.168</cdr:y>
    </cdr:from>
    <cdr:to>
      <cdr:x>0.2255</cdr:x>
      <cdr:y>0.37605</cdr:y>
    </cdr:to>
    <cdr:sp macro="" textlink="">
      <cdr:nvSpPr>
        <cdr:cNvPr id="4" name="TextBox 3"/>
        <cdr:cNvSpPr txBox="1"/>
      </cdr:nvSpPr>
      <cdr:spPr>
        <a:xfrm xmlns:a="http://schemas.openxmlformats.org/drawingml/2006/main">
          <a:off x="202745" y="593466"/>
          <a:ext cx="1231641" cy="7349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dirty="0"/>
            <a:t>Males 2035</a:t>
          </a:r>
        </a:p>
      </cdr:txBody>
    </cdr:sp>
  </cdr:relSizeAnchor>
  <cdr:relSizeAnchor xmlns:cdr="http://schemas.openxmlformats.org/drawingml/2006/chartDrawing">
    <cdr:from>
      <cdr:x>0.77207</cdr:x>
      <cdr:y>0.13413</cdr:y>
    </cdr:from>
    <cdr:to>
      <cdr:x>0.97187</cdr:x>
      <cdr:y>0.35618</cdr:y>
    </cdr:to>
    <cdr:sp macro="" textlink="">
      <cdr:nvSpPr>
        <cdr:cNvPr id="5" name="TextBox 4"/>
        <cdr:cNvSpPr txBox="1"/>
      </cdr:nvSpPr>
      <cdr:spPr>
        <a:xfrm xmlns:a="http://schemas.openxmlformats.org/drawingml/2006/main">
          <a:off x="8919882" y="1008529"/>
          <a:ext cx="2308412" cy="16696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0.84305</cdr:x>
      <cdr:y>0.17342</cdr:y>
    </cdr:from>
    <cdr:to>
      <cdr:x>0.92219</cdr:x>
      <cdr:y>0.29503</cdr:y>
    </cdr:to>
    <cdr:sp macro="" textlink="">
      <cdr:nvSpPr>
        <cdr:cNvPr id="6" name="TextBox 5"/>
        <cdr:cNvSpPr txBox="1"/>
      </cdr:nvSpPr>
      <cdr:spPr>
        <a:xfrm xmlns:a="http://schemas.openxmlformats.org/drawingml/2006/main">
          <a:off x="5362599" y="612637"/>
          <a:ext cx="503405" cy="429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600" dirty="0"/>
            <a:t>Females 2035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542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5" y="1"/>
            <a:ext cx="2945659" cy="495427"/>
          </a:xfrm>
          <a:prstGeom prst="rect">
            <a:avLst/>
          </a:prstGeom>
        </p:spPr>
        <p:txBody>
          <a:bodyPr vert="horz" lIns="91440" tIns="45720" rIns="91440" bIns="45720" rtlCol="0"/>
          <a:lstStyle>
            <a:lvl1pPr algn="r">
              <a:defRPr sz="1200"/>
            </a:lvl1pPr>
          </a:lstStyle>
          <a:p>
            <a:fld id="{559CB7A9-6573-4BA0-B65A-6DE604B4434E}" type="datetimeFigureOut">
              <a:rPr lang="en-GB" smtClean="0"/>
              <a:t>27/06/2016</a:t>
            </a:fld>
            <a:endParaRPr lang="en-GB" dirty="0"/>
          </a:p>
        </p:txBody>
      </p:sp>
      <p:sp>
        <p:nvSpPr>
          <p:cNvPr id="4" name="Footer Placeholder 3"/>
          <p:cNvSpPr>
            <a:spLocks noGrp="1"/>
          </p:cNvSpPr>
          <p:nvPr>
            <p:ph type="ftr" sz="quarter" idx="2"/>
          </p:nvPr>
        </p:nvSpPr>
        <p:spPr>
          <a:xfrm>
            <a:off x="2" y="9378824"/>
            <a:ext cx="2945659" cy="49542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378824"/>
            <a:ext cx="2945659" cy="495426"/>
          </a:xfrm>
          <a:prstGeom prst="rect">
            <a:avLst/>
          </a:prstGeom>
        </p:spPr>
        <p:txBody>
          <a:bodyPr vert="horz" lIns="91440" tIns="45720" rIns="91440" bIns="45720" rtlCol="0" anchor="b"/>
          <a:lstStyle>
            <a:lvl1pPr algn="r">
              <a:defRPr sz="1200"/>
            </a:lvl1pPr>
          </a:lstStyle>
          <a:p>
            <a:fld id="{088FE601-5157-4991-8905-B9D68A0C7C33}" type="slidenum">
              <a:rPr lang="en-GB" smtClean="0"/>
              <a:t>‹#›</a:t>
            </a:fld>
            <a:endParaRPr lang="en-GB" dirty="0"/>
          </a:p>
        </p:txBody>
      </p:sp>
    </p:spTree>
    <p:extLst>
      <p:ext uri="{BB962C8B-B14F-4D97-AF65-F5344CB8AC3E}">
        <p14:creationId xmlns:p14="http://schemas.microsoft.com/office/powerpoint/2010/main" val="1255203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147C9609-CD85-4D91-B39B-D07FBCE74487}" type="datetimeFigureOut">
              <a:rPr lang="en-GB" smtClean="0"/>
              <a:t>27/06/2016</a:t>
            </a:fld>
            <a:endParaRPr lang="en-GB"/>
          </a:p>
        </p:txBody>
      </p:sp>
      <p:sp>
        <p:nvSpPr>
          <p:cNvPr id="4" name="Slide Image Placeholder 3"/>
          <p:cNvSpPr>
            <a:spLocks noGrp="1" noRot="1" noChangeAspect="1"/>
          </p:cNvSpPr>
          <p:nvPr>
            <p:ph type="sldImg" idx="2"/>
          </p:nvPr>
        </p:nvSpPr>
        <p:spPr>
          <a:xfrm>
            <a:off x="1177925" y="1235075"/>
            <a:ext cx="4441825"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51389"/>
            <a:ext cx="5438775" cy="38893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951"/>
            <a:ext cx="294640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8951"/>
            <a:ext cx="2946400" cy="495300"/>
          </a:xfrm>
          <a:prstGeom prst="rect">
            <a:avLst/>
          </a:prstGeom>
        </p:spPr>
        <p:txBody>
          <a:bodyPr vert="horz" lIns="91440" tIns="45720" rIns="91440" bIns="45720" rtlCol="0" anchor="b"/>
          <a:lstStyle>
            <a:lvl1pPr algn="r">
              <a:defRPr sz="1200"/>
            </a:lvl1pPr>
          </a:lstStyle>
          <a:p>
            <a:fld id="{D36E415A-BC25-466F-BB79-BB4F5A345E07}" type="slidenum">
              <a:rPr lang="en-GB" smtClean="0"/>
              <a:t>‹#›</a:t>
            </a:fld>
            <a:endParaRPr lang="en-GB"/>
          </a:p>
        </p:txBody>
      </p:sp>
    </p:spTree>
    <p:extLst>
      <p:ext uri="{BB962C8B-B14F-4D97-AF65-F5344CB8AC3E}">
        <p14:creationId xmlns:p14="http://schemas.microsoft.com/office/powerpoint/2010/main" val="270117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36E415A-BC25-466F-BB79-BB4F5A345E07}" type="slidenum">
              <a:rPr lang="en-GB" smtClean="0"/>
              <a:t>12</a:t>
            </a:fld>
            <a:endParaRPr lang="en-GB"/>
          </a:p>
        </p:txBody>
      </p:sp>
    </p:spTree>
    <p:extLst>
      <p:ext uri="{BB962C8B-B14F-4D97-AF65-F5344CB8AC3E}">
        <p14:creationId xmlns:p14="http://schemas.microsoft.com/office/powerpoint/2010/main" val="299323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8" name="Rectangle 7"/>
          <p:cNvSpPr/>
          <p:nvPr userDrawn="1"/>
        </p:nvSpPr>
        <p:spPr>
          <a:xfrm>
            <a:off x="0" y="0"/>
            <a:ext cx="9144000" cy="2160000"/>
          </a:xfrm>
          <a:prstGeom prst="rect">
            <a:avLst/>
          </a:prstGeom>
          <a:solidFill>
            <a:srgbClr val="313B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2"/>
          <a:stretch>
            <a:fillRect/>
          </a:stretch>
        </p:blipFill>
        <p:spPr>
          <a:xfrm>
            <a:off x="6675149" y="245069"/>
            <a:ext cx="2340000" cy="1210171"/>
          </a:xfrm>
          <a:prstGeom prst="rect">
            <a:avLst/>
          </a:prstGeom>
        </p:spPr>
      </p:pic>
      <p:pic>
        <p:nvPicPr>
          <p:cNvPr id="11" name="Picture 10"/>
          <p:cNvPicPr>
            <a:picLocks noChangeAspect="1"/>
          </p:cNvPicPr>
          <p:nvPr userDrawn="1"/>
        </p:nvPicPr>
        <p:blipFill rotWithShape="1">
          <a:blip r:embed="rId3"/>
          <a:srcRect l="36087" t="35066"/>
          <a:stretch/>
        </p:blipFill>
        <p:spPr>
          <a:xfrm>
            <a:off x="-19878" y="0"/>
            <a:ext cx="2027582" cy="2070981"/>
          </a:xfrm>
          <a:prstGeom prst="rect">
            <a:avLst/>
          </a:prstGeom>
        </p:spPr>
      </p:pic>
      <p:sp>
        <p:nvSpPr>
          <p:cNvPr id="13" name="Text Placeholder 12"/>
          <p:cNvSpPr>
            <a:spLocks noGrp="1"/>
          </p:cNvSpPr>
          <p:nvPr>
            <p:ph type="body" sz="quarter" idx="10" hasCustomPrompt="1"/>
          </p:nvPr>
        </p:nvSpPr>
        <p:spPr>
          <a:xfrm>
            <a:off x="297834" y="3279708"/>
            <a:ext cx="7056437" cy="735701"/>
          </a:xfrm>
        </p:spPr>
        <p:txBody>
          <a:bodyPr>
            <a:normAutofit/>
          </a:bodyPr>
          <a:lstStyle>
            <a:lvl1pPr marL="0" indent="0">
              <a:buNone/>
              <a:defRPr sz="4400" baseline="0">
                <a:latin typeface="+mn-lt"/>
              </a:defRPr>
            </a:lvl1pPr>
            <a:lvl2pPr marL="457200" indent="0">
              <a:buNone/>
              <a:defRPr sz="2400">
                <a:latin typeface="Museo Sans Rounded 500" panose="02000000000000000000" pitchFamily="50" charset="0"/>
              </a:defRPr>
            </a:lvl2pPr>
            <a:lvl3pPr marL="914400" indent="0">
              <a:buNone/>
              <a:defRPr sz="2400">
                <a:latin typeface="Museo Sans Rounded 500" panose="02000000000000000000" pitchFamily="50" charset="0"/>
              </a:defRPr>
            </a:lvl3pPr>
            <a:lvl4pPr marL="1371600" indent="0">
              <a:buNone/>
              <a:defRPr sz="2400">
                <a:latin typeface="Museo Sans Rounded 500" panose="02000000000000000000" pitchFamily="50" charset="0"/>
              </a:defRPr>
            </a:lvl4pPr>
            <a:lvl5pPr marL="1828800" indent="0">
              <a:buNone/>
              <a:defRPr sz="2400">
                <a:latin typeface="Museo Sans Rounded 500" panose="02000000000000000000" pitchFamily="50" charset="0"/>
              </a:defRPr>
            </a:lvl5pPr>
          </a:lstStyle>
          <a:p>
            <a:pPr lvl="0"/>
            <a:r>
              <a:rPr lang="en-US" dirty="0" smtClean="0"/>
              <a:t>Title to go here</a:t>
            </a:r>
          </a:p>
        </p:txBody>
      </p:sp>
      <p:sp>
        <p:nvSpPr>
          <p:cNvPr id="15" name="Text Placeholder 14"/>
          <p:cNvSpPr>
            <a:spLocks noGrp="1"/>
          </p:cNvSpPr>
          <p:nvPr>
            <p:ph type="body" sz="quarter" idx="11" hasCustomPrompt="1"/>
          </p:nvPr>
        </p:nvSpPr>
        <p:spPr>
          <a:xfrm>
            <a:off x="297834" y="4158050"/>
            <a:ext cx="7056437" cy="121126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baseline="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Subheading to go here</a:t>
            </a:r>
          </a:p>
          <a:p>
            <a:pPr lvl="0"/>
            <a:endParaRPr lang="en-GB" dirty="0"/>
          </a:p>
        </p:txBody>
      </p:sp>
    </p:spTree>
    <p:extLst>
      <p:ext uri="{BB962C8B-B14F-4D97-AF65-F5344CB8AC3E}">
        <p14:creationId xmlns:p14="http://schemas.microsoft.com/office/powerpoint/2010/main" val="16792671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313B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2"/>
          <a:stretch>
            <a:fillRect/>
          </a:stretch>
        </p:blipFill>
        <p:spPr>
          <a:xfrm>
            <a:off x="6675149" y="245069"/>
            <a:ext cx="2340000" cy="1210171"/>
          </a:xfrm>
          <a:prstGeom prst="rect">
            <a:avLst/>
          </a:prstGeom>
        </p:spPr>
      </p:pic>
      <p:sp>
        <p:nvSpPr>
          <p:cNvPr id="13" name="Text Placeholder 12"/>
          <p:cNvSpPr>
            <a:spLocks noGrp="1"/>
          </p:cNvSpPr>
          <p:nvPr>
            <p:ph type="body" sz="quarter" idx="10" hasCustomPrompt="1"/>
          </p:nvPr>
        </p:nvSpPr>
        <p:spPr>
          <a:xfrm>
            <a:off x="297834" y="1862388"/>
            <a:ext cx="7056437" cy="735701"/>
          </a:xfrm>
        </p:spPr>
        <p:txBody>
          <a:bodyPr>
            <a:normAutofit/>
          </a:bodyPr>
          <a:lstStyle>
            <a:lvl1pPr marL="0" indent="0">
              <a:buNone/>
              <a:defRPr sz="4400" baseline="0">
                <a:solidFill>
                  <a:schemeClr val="bg1"/>
                </a:solidFill>
                <a:latin typeface="+mn-lt"/>
                <a:cs typeface="Aharoni" panose="02010803020104030203" pitchFamily="2" charset="-79"/>
              </a:defRPr>
            </a:lvl1pPr>
            <a:lvl2pPr marL="457200" indent="0">
              <a:buNone/>
              <a:defRPr sz="2400">
                <a:latin typeface="Museo Sans Rounded 500" panose="02000000000000000000" pitchFamily="50" charset="0"/>
              </a:defRPr>
            </a:lvl2pPr>
            <a:lvl3pPr marL="914400" indent="0">
              <a:buNone/>
              <a:defRPr sz="2400">
                <a:latin typeface="Museo Sans Rounded 500" panose="02000000000000000000" pitchFamily="50" charset="0"/>
              </a:defRPr>
            </a:lvl3pPr>
            <a:lvl4pPr marL="1371600" indent="0">
              <a:buNone/>
              <a:defRPr sz="2400">
                <a:latin typeface="Museo Sans Rounded 500" panose="02000000000000000000" pitchFamily="50" charset="0"/>
              </a:defRPr>
            </a:lvl4pPr>
            <a:lvl5pPr marL="1828800" indent="0">
              <a:buNone/>
              <a:defRPr sz="2400">
                <a:latin typeface="Museo Sans Rounded 500" panose="02000000000000000000" pitchFamily="50" charset="0"/>
              </a:defRPr>
            </a:lvl5pPr>
          </a:lstStyle>
          <a:p>
            <a:pPr lvl="0"/>
            <a:r>
              <a:rPr lang="en-US" dirty="0" smtClean="0"/>
              <a:t>Title to go here</a:t>
            </a:r>
          </a:p>
        </p:txBody>
      </p:sp>
      <p:sp>
        <p:nvSpPr>
          <p:cNvPr id="15" name="Text Placeholder 14"/>
          <p:cNvSpPr>
            <a:spLocks noGrp="1"/>
          </p:cNvSpPr>
          <p:nvPr>
            <p:ph type="body" sz="quarter" idx="11" hasCustomPrompt="1"/>
          </p:nvPr>
        </p:nvSpPr>
        <p:spPr>
          <a:xfrm>
            <a:off x="297834" y="2740730"/>
            <a:ext cx="7056437" cy="1211263"/>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baseline="0">
                <a:solidFill>
                  <a:schemeClr val="bg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Subheading to go here</a:t>
            </a:r>
          </a:p>
          <a:p>
            <a:pPr lvl="0"/>
            <a:endParaRPr lang="en-GB" dirty="0"/>
          </a:p>
        </p:txBody>
      </p:sp>
      <p:pic>
        <p:nvPicPr>
          <p:cNvPr id="2" name="Picture 1"/>
          <p:cNvPicPr>
            <a:picLocks noChangeAspect="1"/>
          </p:cNvPicPr>
          <p:nvPr userDrawn="1"/>
        </p:nvPicPr>
        <p:blipFill>
          <a:blip r:embed="rId3"/>
          <a:stretch>
            <a:fillRect/>
          </a:stretch>
        </p:blipFill>
        <p:spPr>
          <a:xfrm>
            <a:off x="297834" y="6469191"/>
            <a:ext cx="221213" cy="180000"/>
          </a:xfrm>
          <a:prstGeom prst="rect">
            <a:avLst/>
          </a:prstGeom>
        </p:spPr>
      </p:pic>
      <p:sp>
        <p:nvSpPr>
          <p:cNvPr id="3" name="TextBox 2"/>
          <p:cNvSpPr txBox="1"/>
          <p:nvPr userDrawn="1"/>
        </p:nvSpPr>
        <p:spPr>
          <a:xfrm>
            <a:off x="424652" y="6438711"/>
            <a:ext cx="2455708" cy="276999"/>
          </a:xfrm>
          <a:prstGeom prst="rect">
            <a:avLst/>
          </a:prstGeom>
          <a:noFill/>
        </p:spPr>
        <p:txBody>
          <a:bodyPr wrap="square" rtlCol="0">
            <a:spAutoFit/>
          </a:bodyPr>
          <a:lstStyle/>
          <a:p>
            <a:r>
              <a:rPr lang="en-US" sz="1200" dirty="0" smtClean="0">
                <a:solidFill>
                  <a:schemeClr val="bg1"/>
                </a:solidFill>
                <a:latin typeface="Museo Sans Rounded 500" panose="02000000000000000000" pitchFamily="50" charset="0"/>
              </a:rPr>
              <a:t>@NHS_WLG</a:t>
            </a:r>
            <a:endParaRPr lang="en-GB" sz="1200" dirty="0">
              <a:solidFill>
                <a:schemeClr val="bg1"/>
              </a:solidFill>
              <a:latin typeface="Museo Sans Rounded 500" panose="02000000000000000000" pitchFamily="50" charset="0"/>
            </a:endParaRPr>
          </a:p>
        </p:txBody>
      </p:sp>
      <p:pic>
        <p:nvPicPr>
          <p:cNvPr id="10" name="Picture 9"/>
          <p:cNvPicPr>
            <a:picLocks noChangeAspect="1"/>
          </p:cNvPicPr>
          <p:nvPr userDrawn="1"/>
        </p:nvPicPr>
        <p:blipFill rotWithShape="1">
          <a:blip r:embed="rId4"/>
          <a:srcRect t="1" r="36960" b="34933"/>
          <a:stretch/>
        </p:blipFill>
        <p:spPr>
          <a:xfrm>
            <a:off x="5974080" y="3552851"/>
            <a:ext cx="3185161" cy="3305150"/>
          </a:xfrm>
          <a:prstGeom prst="rect">
            <a:avLst/>
          </a:prstGeom>
        </p:spPr>
      </p:pic>
    </p:spTree>
    <p:extLst>
      <p:ext uri="{BB962C8B-B14F-4D97-AF65-F5344CB8AC3E}">
        <p14:creationId xmlns:p14="http://schemas.microsoft.com/office/powerpoint/2010/main" val="7873379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t="1" r="36960" b="34933"/>
          <a:stretch/>
        </p:blipFill>
        <p:spPr>
          <a:xfrm>
            <a:off x="7593496" y="5217457"/>
            <a:ext cx="1580985" cy="1640543"/>
          </a:xfrm>
          <a:prstGeom prst="rect">
            <a:avLst/>
          </a:prstGeom>
        </p:spPr>
      </p:pic>
      <p:sp>
        <p:nvSpPr>
          <p:cNvPr id="8" name="Rectangle 7"/>
          <p:cNvSpPr/>
          <p:nvPr userDrawn="1"/>
        </p:nvSpPr>
        <p:spPr>
          <a:xfrm>
            <a:off x="0" y="0"/>
            <a:ext cx="9144000" cy="1601140"/>
          </a:xfrm>
          <a:prstGeom prst="rect">
            <a:avLst/>
          </a:prstGeom>
          <a:solidFill>
            <a:srgbClr val="313B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Placeholder 9"/>
          <p:cNvSpPr>
            <a:spLocks noGrp="1"/>
          </p:cNvSpPr>
          <p:nvPr>
            <p:ph type="body" sz="quarter" idx="10" hasCustomPrompt="1"/>
          </p:nvPr>
        </p:nvSpPr>
        <p:spPr>
          <a:xfrm>
            <a:off x="377825" y="306127"/>
            <a:ext cx="8406311" cy="1217769"/>
          </a:xfrm>
        </p:spPr>
        <p:txBody>
          <a:bodyPr>
            <a:spAutoFit/>
          </a:bodyPr>
          <a:lstStyle>
            <a:lvl1pPr marL="0" indent="0">
              <a:buNone/>
              <a:defRPr sz="360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Heading level 1 to go here</a:t>
            </a:r>
          </a:p>
          <a:p>
            <a:pPr lvl="0"/>
            <a:r>
              <a:rPr lang="en-US" dirty="0" smtClean="0"/>
              <a:t>Heading level 1 to go here</a:t>
            </a:r>
          </a:p>
        </p:txBody>
      </p:sp>
      <p:sp>
        <p:nvSpPr>
          <p:cNvPr id="13" name="Text Placeholder 12"/>
          <p:cNvSpPr>
            <a:spLocks noGrp="1"/>
          </p:cNvSpPr>
          <p:nvPr>
            <p:ph type="body" sz="quarter" idx="11" hasCustomPrompt="1"/>
          </p:nvPr>
        </p:nvSpPr>
        <p:spPr>
          <a:xfrm>
            <a:off x="377825" y="1947863"/>
            <a:ext cx="8405813" cy="535531"/>
          </a:xfrm>
        </p:spPr>
        <p:txBody>
          <a:bodyPr>
            <a:spAutoFit/>
          </a:bodyPr>
          <a:lstStyle>
            <a:lvl1pPr marL="0" indent="0">
              <a:buNone/>
              <a:defRPr lang="en-GB" sz="3200" b="0" i="0" u="none" strike="noStrike" baseline="0" smtClean="0">
                <a:solidFill>
                  <a:srgbClr val="D40E8C"/>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Heading level 2</a:t>
            </a:r>
          </a:p>
        </p:txBody>
      </p:sp>
      <p:sp>
        <p:nvSpPr>
          <p:cNvPr id="15" name="Text Placeholder 14"/>
          <p:cNvSpPr>
            <a:spLocks noGrp="1"/>
          </p:cNvSpPr>
          <p:nvPr>
            <p:ph type="body" sz="quarter" idx="12" hasCustomPrompt="1"/>
          </p:nvPr>
        </p:nvSpPr>
        <p:spPr>
          <a:xfrm>
            <a:off x="377825" y="2485403"/>
            <a:ext cx="8405813" cy="3395801"/>
          </a:xfrm>
        </p:spPr>
        <p:txBody>
          <a:bodyPr>
            <a:noAutofit/>
          </a:bodyPr>
          <a:lstStyle>
            <a:lvl1pPr marL="0" indent="0">
              <a:buNone/>
              <a:defRPr sz="24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A tripartite partnership review group between national recognised NHS Trade Unions, NHS employers and health department representatives, reporting directly to the NHS Pension Scheme Governance Group and the NHS Staff Council and its Executive.</a:t>
            </a:r>
          </a:p>
          <a:p>
            <a:pPr lvl="0"/>
            <a:r>
              <a:rPr lang="en-GB" dirty="0" smtClean="0"/>
              <a:t>Established to assess the impact of working beyond 60 in the NHS with particular reference to staff in frontline and physically demanding roles including emergency services.</a:t>
            </a:r>
          </a:p>
          <a:p>
            <a:pPr lvl="0"/>
            <a:r>
              <a:rPr lang="en-GB" dirty="0" smtClean="0"/>
              <a:t>The NHS Pension Scheme proposed Final Agreement includes the provision that in the new scheme, for pension accruals post-2015, Normal Pension Age should be set equal to State Pension Age (SPA), resulting</a:t>
            </a:r>
            <a:br>
              <a:rPr lang="en-GB" dirty="0" smtClean="0"/>
            </a:br>
            <a:r>
              <a:rPr lang="en-GB" dirty="0" smtClean="0"/>
              <a:t> in an ageing workforce in the future.</a:t>
            </a:r>
            <a:endParaRPr lang="en-US" dirty="0" smtClean="0"/>
          </a:p>
        </p:txBody>
      </p:sp>
    </p:spTree>
    <p:extLst>
      <p:ext uri="{BB962C8B-B14F-4D97-AF65-F5344CB8AC3E}">
        <p14:creationId xmlns:p14="http://schemas.microsoft.com/office/powerpoint/2010/main" val="10062875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0" y="0"/>
            <a:ext cx="9144000" cy="2160000"/>
          </a:xfrm>
          <a:prstGeom prst="rect">
            <a:avLst/>
          </a:prstGeom>
          <a:solidFill>
            <a:srgbClr val="313B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12"/>
          <p:cNvSpPr>
            <a:spLocks noGrp="1"/>
          </p:cNvSpPr>
          <p:nvPr>
            <p:ph type="body" sz="quarter" idx="10" hasCustomPrompt="1"/>
          </p:nvPr>
        </p:nvSpPr>
        <p:spPr>
          <a:xfrm>
            <a:off x="297834" y="3279708"/>
            <a:ext cx="7056437" cy="735701"/>
          </a:xfrm>
        </p:spPr>
        <p:txBody>
          <a:bodyPr>
            <a:normAutofit/>
          </a:bodyPr>
          <a:lstStyle>
            <a:lvl1pPr marL="0" indent="0">
              <a:buNone/>
              <a:defRPr sz="4400" baseline="0">
                <a:solidFill>
                  <a:srgbClr val="D40E8C"/>
                </a:solidFill>
                <a:latin typeface="+mn-lt"/>
              </a:defRPr>
            </a:lvl1pPr>
            <a:lvl2pPr marL="457200" indent="0">
              <a:buNone/>
              <a:defRPr sz="2400">
                <a:latin typeface="Museo Sans Rounded 500" panose="02000000000000000000" pitchFamily="50" charset="0"/>
              </a:defRPr>
            </a:lvl2pPr>
            <a:lvl3pPr marL="914400" indent="0">
              <a:buNone/>
              <a:defRPr sz="2400">
                <a:latin typeface="Museo Sans Rounded 500" panose="02000000000000000000" pitchFamily="50" charset="0"/>
              </a:defRPr>
            </a:lvl3pPr>
            <a:lvl4pPr marL="1371600" indent="0">
              <a:buNone/>
              <a:defRPr sz="2400">
                <a:latin typeface="Museo Sans Rounded 500" panose="02000000000000000000" pitchFamily="50" charset="0"/>
              </a:defRPr>
            </a:lvl4pPr>
            <a:lvl5pPr marL="1828800" indent="0">
              <a:buNone/>
              <a:defRPr sz="2400">
                <a:latin typeface="Museo Sans Rounded 500" panose="02000000000000000000" pitchFamily="50" charset="0"/>
              </a:defRPr>
            </a:lvl5pPr>
          </a:lstStyle>
          <a:p>
            <a:pPr lvl="0"/>
            <a:r>
              <a:rPr lang="en-US" dirty="0" smtClean="0"/>
              <a:t>New section heading</a:t>
            </a:r>
          </a:p>
        </p:txBody>
      </p:sp>
      <p:pic>
        <p:nvPicPr>
          <p:cNvPr id="9" name="Picture 8"/>
          <p:cNvPicPr>
            <a:picLocks noChangeAspect="1"/>
          </p:cNvPicPr>
          <p:nvPr userDrawn="1"/>
        </p:nvPicPr>
        <p:blipFill rotWithShape="1">
          <a:blip r:embed="rId2"/>
          <a:srcRect l="36087" t="35066"/>
          <a:stretch/>
        </p:blipFill>
        <p:spPr>
          <a:xfrm>
            <a:off x="6626" y="-14734"/>
            <a:ext cx="2142214" cy="2188068"/>
          </a:xfrm>
          <a:prstGeom prst="rect">
            <a:avLst/>
          </a:prstGeom>
        </p:spPr>
      </p:pic>
      <p:pic>
        <p:nvPicPr>
          <p:cNvPr id="5" name="Picture 4"/>
          <p:cNvPicPr>
            <a:picLocks noChangeAspect="1"/>
          </p:cNvPicPr>
          <p:nvPr userDrawn="1"/>
        </p:nvPicPr>
        <p:blipFill rotWithShape="1">
          <a:blip r:embed="rId2">
            <a:lum bright="70000" contrast="-70000"/>
          </a:blip>
          <a:srcRect t="1" r="36960" b="34933"/>
          <a:stretch/>
        </p:blipFill>
        <p:spPr>
          <a:xfrm>
            <a:off x="5974080" y="3552851"/>
            <a:ext cx="3185161" cy="3305150"/>
          </a:xfrm>
          <a:prstGeom prst="rect">
            <a:avLst/>
          </a:prstGeom>
        </p:spPr>
      </p:pic>
    </p:spTree>
    <p:extLst>
      <p:ext uri="{BB962C8B-B14F-4D97-AF65-F5344CB8AC3E}">
        <p14:creationId xmlns:p14="http://schemas.microsoft.com/office/powerpoint/2010/main" val="2997873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t="1" r="36960" b="34933"/>
          <a:stretch/>
        </p:blipFill>
        <p:spPr>
          <a:xfrm>
            <a:off x="7071360" y="4675653"/>
            <a:ext cx="2103121" cy="2182348"/>
          </a:xfrm>
          <a:prstGeom prst="rect">
            <a:avLst/>
          </a:prstGeom>
        </p:spPr>
      </p:pic>
      <p:sp>
        <p:nvSpPr>
          <p:cNvPr id="8" name="Rectangle 7"/>
          <p:cNvSpPr/>
          <p:nvPr userDrawn="1"/>
        </p:nvSpPr>
        <p:spPr>
          <a:xfrm>
            <a:off x="0" y="0"/>
            <a:ext cx="9144000" cy="1601140"/>
          </a:xfrm>
          <a:prstGeom prst="rect">
            <a:avLst/>
          </a:prstGeom>
          <a:solidFill>
            <a:srgbClr val="313B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9"/>
          <p:cNvSpPr>
            <a:spLocks noGrp="1"/>
          </p:cNvSpPr>
          <p:nvPr>
            <p:ph type="body" sz="quarter" idx="13" hasCustomPrompt="1"/>
          </p:nvPr>
        </p:nvSpPr>
        <p:spPr>
          <a:xfrm>
            <a:off x="377689" y="397567"/>
            <a:ext cx="8406311" cy="1217769"/>
          </a:xfrm>
        </p:spPr>
        <p:txBody>
          <a:bodyPr>
            <a:spAutoFit/>
          </a:bodyPr>
          <a:lstStyle>
            <a:lvl1pPr marL="0" indent="0">
              <a:buNone/>
              <a:defRPr sz="360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Heading level 1 to go here</a:t>
            </a:r>
          </a:p>
          <a:p>
            <a:pPr lvl="0"/>
            <a:r>
              <a:rPr lang="en-US" dirty="0" smtClean="0"/>
              <a:t>Heading level 1 to go here</a:t>
            </a:r>
          </a:p>
        </p:txBody>
      </p:sp>
      <p:sp>
        <p:nvSpPr>
          <p:cNvPr id="10" name="Picture Placeholder 3"/>
          <p:cNvSpPr>
            <a:spLocks noGrp="1"/>
          </p:cNvSpPr>
          <p:nvPr>
            <p:ph type="pic" sz="quarter" idx="14"/>
          </p:nvPr>
        </p:nvSpPr>
        <p:spPr>
          <a:xfrm>
            <a:off x="247650" y="1925222"/>
            <a:ext cx="2065668" cy="2149822"/>
          </a:xfrm>
          <a:prstGeom prst="rect">
            <a:avLst/>
          </a:prstGeom>
        </p:spPr>
        <p:txBody>
          <a:bodyPr>
            <a:normAutofit/>
          </a:bodyPr>
          <a:lstStyle>
            <a:lvl1pPr marL="0" indent="0">
              <a:buNone/>
              <a:defRPr sz="2000">
                <a:latin typeface="+mn-lt"/>
              </a:defRPr>
            </a:lvl1pPr>
          </a:lstStyle>
          <a:p>
            <a:r>
              <a:rPr lang="en-US" dirty="0" smtClean="0"/>
              <a:t>Click icon to add picture</a:t>
            </a:r>
            <a:endParaRPr lang="en-GB" dirty="0"/>
          </a:p>
        </p:txBody>
      </p:sp>
      <p:sp>
        <p:nvSpPr>
          <p:cNvPr id="11" name="Text Placeholder 2"/>
          <p:cNvSpPr>
            <a:spLocks noGrp="1"/>
          </p:cNvSpPr>
          <p:nvPr>
            <p:ph type="body" sz="quarter" idx="11"/>
          </p:nvPr>
        </p:nvSpPr>
        <p:spPr>
          <a:xfrm>
            <a:off x="2515687" y="1925221"/>
            <a:ext cx="6334219" cy="369332"/>
          </a:xfrm>
          <a:prstGeom prst="rect">
            <a:avLst/>
          </a:prstGeom>
        </p:spPr>
        <p:txBody>
          <a:bodyPr>
            <a:noAutofit/>
          </a:bodyPr>
          <a:lstStyle>
            <a:lvl1pPr marL="0" indent="0">
              <a:buFontTx/>
              <a:buNone/>
              <a:defRPr sz="2400">
                <a:latin typeface="+mn-lt"/>
                <a:cs typeface="Arial" panose="020B0604020202020204" pitchFamily="34" charset="0"/>
              </a:defRPr>
            </a:lvl1pPr>
            <a:lvl2pPr marL="271462" indent="0">
              <a:buFontTx/>
              <a:buNone/>
              <a:defRPr sz="1800">
                <a:latin typeface="Museo Sans Rounded 100" panose="02000000000000000000" pitchFamily="50" charset="0"/>
                <a:cs typeface="Arial" panose="020B0604020202020204" pitchFamily="34" charset="0"/>
              </a:defRPr>
            </a:lvl2pPr>
          </a:lstStyle>
          <a:p>
            <a:pPr lvl="0"/>
            <a:r>
              <a:rPr lang="en-US" dirty="0" smtClean="0"/>
              <a:t>Click to edit Master text styles</a:t>
            </a:r>
          </a:p>
        </p:txBody>
      </p:sp>
      <p:sp>
        <p:nvSpPr>
          <p:cNvPr id="12" name="Text Placeholder 2"/>
          <p:cNvSpPr>
            <a:spLocks noGrp="1"/>
          </p:cNvSpPr>
          <p:nvPr>
            <p:ph type="body" sz="quarter" idx="15" hasCustomPrompt="1"/>
          </p:nvPr>
        </p:nvSpPr>
        <p:spPr>
          <a:xfrm>
            <a:off x="247651" y="4436675"/>
            <a:ext cx="2065668" cy="646331"/>
          </a:xfrm>
          <a:prstGeom prst="rect">
            <a:avLst/>
          </a:prstGeom>
        </p:spPr>
        <p:txBody>
          <a:bodyPr>
            <a:spAutoFit/>
          </a:bodyPr>
          <a:lstStyle>
            <a:lvl1pPr marL="0" indent="0">
              <a:buNone/>
              <a:defRPr sz="2000" baseline="0">
                <a:latin typeface="+mn-lt"/>
                <a:cs typeface="Arial" panose="020B0604020202020204" pitchFamily="34" charset="0"/>
              </a:defRPr>
            </a:lvl1pPr>
            <a:lvl2pPr marL="533400" indent="-261938">
              <a:defRPr sz="1200">
                <a:latin typeface="Arial" panose="020B0604020202020204" pitchFamily="34" charset="0"/>
                <a:cs typeface="Arial" panose="020B0604020202020204" pitchFamily="34" charset="0"/>
              </a:defRPr>
            </a:lvl2pPr>
          </a:lstStyle>
          <a:p>
            <a:pPr lvl="0"/>
            <a:r>
              <a:rPr lang="en-US" dirty="0" smtClean="0"/>
              <a:t>Caption to go here</a:t>
            </a:r>
          </a:p>
        </p:txBody>
      </p:sp>
    </p:spTree>
    <p:extLst>
      <p:ext uri="{BB962C8B-B14F-4D97-AF65-F5344CB8AC3E}">
        <p14:creationId xmlns:p14="http://schemas.microsoft.com/office/powerpoint/2010/main" val="405398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t="1" r="36960" b="34933"/>
          <a:stretch/>
        </p:blipFill>
        <p:spPr>
          <a:xfrm>
            <a:off x="7071360" y="4675653"/>
            <a:ext cx="2103121" cy="2182348"/>
          </a:xfrm>
          <a:prstGeom prst="rect">
            <a:avLst/>
          </a:prstGeom>
        </p:spPr>
      </p:pic>
      <p:sp>
        <p:nvSpPr>
          <p:cNvPr id="11" name="Rectangle 10"/>
          <p:cNvSpPr/>
          <p:nvPr userDrawn="1"/>
        </p:nvSpPr>
        <p:spPr>
          <a:xfrm>
            <a:off x="0" y="0"/>
            <a:ext cx="9144000" cy="1601140"/>
          </a:xfrm>
          <a:prstGeom prst="rect">
            <a:avLst/>
          </a:prstGeom>
          <a:solidFill>
            <a:srgbClr val="313B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9"/>
          <p:cNvSpPr>
            <a:spLocks noGrp="1"/>
          </p:cNvSpPr>
          <p:nvPr>
            <p:ph type="body" sz="quarter" idx="13" hasCustomPrompt="1"/>
          </p:nvPr>
        </p:nvSpPr>
        <p:spPr>
          <a:xfrm>
            <a:off x="377689" y="397567"/>
            <a:ext cx="8406311" cy="1217769"/>
          </a:xfrm>
        </p:spPr>
        <p:txBody>
          <a:bodyPr>
            <a:spAutoFit/>
          </a:bodyPr>
          <a:lstStyle>
            <a:lvl1pPr marL="0" indent="0">
              <a:buNone/>
              <a:defRPr sz="360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Heading level 1 to go here</a:t>
            </a:r>
          </a:p>
          <a:p>
            <a:pPr lvl="0"/>
            <a:r>
              <a:rPr lang="en-US" dirty="0" smtClean="0"/>
              <a:t>Heading level 1 to go here</a:t>
            </a:r>
          </a:p>
        </p:txBody>
      </p:sp>
      <p:sp>
        <p:nvSpPr>
          <p:cNvPr id="3" name="Content Placeholder 2"/>
          <p:cNvSpPr>
            <a:spLocks noGrp="1"/>
          </p:cNvSpPr>
          <p:nvPr>
            <p:ph sz="half" idx="1"/>
          </p:nvPr>
        </p:nvSpPr>
        <p:spPr>
          <a:xfrm>
            <a:off x="416367" y="1974953"/>
            <a:ext cx="3886200" cy="1153649"/>
          </a:xfrm>
        </p:spPr>
        <p:txBody>
          <a:bodyPr>
            <a:normAutofit/>
          </a:bodyPr>
          <a:lstStyle>
            <a:lvl1pPr marL="0" indent="0">
              <a:buNone/>
              <a:defRPr sz="2800">
                <a:latin typeface="+mn-lt"/>
              </a:defRPr>
            </a:lvl1pPr>
            <a:lvl2pPr marL="258762" indent="0">
              <a:buNone/>
              <a:defRPr sz="2400">
                <a:latin typeface="Museo Sans Rounded 100" panose="02000000000000000000" pitchFamily="50" charset="0"/>
              </a:defRPr>
            </a:lvl2pPr>
            <a:lvl3pPr>
              <a:defRPr>
                <a:latin typeface="Museo Sans Rounded 100" panose="02000000000000000000" pitchFamily="50" charset="0"/>
              </a:defRPr>
            </a:lvl3pPr>
            <a:lvl4pPr>
              <a:defRPr>
                <a:latin typeface="Museo Sans Rounded 100" panose="02000000000000000000" pitchFamily="50" charset="0"/>
              </a:defRPr>
            </a:lvl4pPr>
            <a:lvl5pPr>
              <a:defRPr>
                <a:latin typeface="Museo Sans Rounded 100" panose="02000000000000000000" pitchFamily="50" charset="0"/>
              </a:defRPr>
            </a:lvl5pPr>
          </a:lstStyle>
          <a:p>
            <a:pPr lvl="0"/>
            <a:r>
              <a:rPr lang="en-US" dirty="0" smtClean="0"/>
              <a:t>Click to edit Master text styles</a:t>
            </a:r>
          </a:p>
        </p:txBody>
      </p:sp>
      <p:sp>
        <p:nvSpPr>
          <p:cNvPr id="4" name="Content Placeholder 3"/>
          <p:cNvSpPr>
            <a:spLocks noGrp="1"/>
          </p:cNvSpPr>
          <p:nvPr>
            <p:ph sz="half" idx="2"/>
          </p:nvPr>
        </p:nvSpPr>
        <p:spPr>
          <a:xfrm>
            <a:off x="4629150" y="1974953"/>
            <a:ext cx="4154850" cy="1153649"/>
          </a:xfrm>
        </p:spPr>
        <p:txBody>
          <a:bodyPr>
            <a:noAutofit/>
          </a:bodyPr>
          <a:lstStyle>
            <a:lvl1pPr>
              <a:defRPr sz="2800">
                <a:latin typeface="+mn-lt"/>
              </a:defRPr>
            </a:lvl1pPr>
            <a:lvl2pPr marL="457200" indent="-198438">
              <a:defRPr sz="2800">
                <a:latin typeface="+mn-lt"/>
              </a:defRPr>
            </a:lvl2pPr>
            <a:lvl3pPr>
              <a:defRPr>
                <a:latin typeface="Museo Sans Rounded 100" panose="02000000000000000000" pitchFamily="50" charset="0"/>
              </a:defRPr>
            </a:lvl3pPr>
            <a:lvl4pPr>
              <a:defRPr>
                <a:latin typeface="Museo Sans Rounded 100" panose="02000000000000000000" pitchFamily="50" charset="0"/>
              </a:defRPr>
            </a:lvl4pPr>
            <a:lvl5pPr>
              <a:defRPr>
                <a:latin typeface="Museo Sans Rounded 100" panose="02000000000000000000" pitchFamily="50"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553924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thank you 1">
    <p:spTree>
      <p:nvGrpSpPr>
        <p:cNvPr id="1" name=""/>
        <p:cNvGrpSpPr/>
        <p:nvPr/>
      </p:nvGrpSpPr>
      <p:grpSpPr>
        <a:xfrm>
          <a:off x="0" y="0"/>
          <a:ext cx="0" cy="0"/>
          <a:chOff x="0" y="0"/>
          <a:chExt cx="0" cy="0"/>
        </a:xfrm>
      </p:grpSpPr>
      <p:sp>
        <p:nvSpPr>
          <p:cNvPr id="10" name="Rectangle 9"/>
          <p:cNvSpPr/>
          <p:nvPr userDrawn="1"/>
        </p:nvSpPr>
        <p:spPr>
          <a:xfrm>
            <a:off x="0" y="0"/>
            <a:ext cx="9144000" cy="2160000"/>
          </a:xfrm>
          <a:prstGeom prst="rect">
            <a:avLst/>
          </a:prstGeom>
          <a:solidFill>
            <a:srgbClr val="313B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12"/>
          <p:cNvSpPr>
            <a:spLocks noGrp="1"/>
          </p:cNvSpPr>
          <p:nvPr>
            <p:ph type="body" sz="quarter" idx="10" hasCustomPrompt="1"/>
          </p:nvPr>
        </p:nvSpPr>
        <p:spPr>
          <a:xfrm>
            <a:off x="297834" y="3279708"/>
            <a:ext cx="7056437" cy="735701"/>
          </a:xfrm>
        </p:spPr>
        <p:txBody>
          <a:bodyPr>
            <a:normAutofit/>
          </a:bodyPr>
          <a:lstStyle>
            <a:lvl1pPr marL="0" indent="0">
              <a:buNone/>
              <a:defRPr sz="4400" baseline="0">
                <a:solidFill>
                  <a:srgbClr val="D40E8C"/>
                </a:solidFill>
                <a:latin typeface="+mn-lt"/>
              </a:defRPr>
            </a:lvl1pPr>
            <a:lvl2pPr marL="457200" indent="0">
              <a:buNone/>
              <a:defRPr sz="2400">
                <a:latin typeface="Museo Sans Rounded 500" panose="02000000000000000000" pitchFamily="50" charset="0"/>
              </a:defRPr>
            </a:lvl2pPr>
            <a:lvl3pPr marL="914400" indent="0">
              <a:buNone/>
              <a:defRPr sz="2400">
                <a:latin typeface="Museo Sans Rounded 500" panose="02000000000000000000" pitchFamily="50" charset="0"/>
              </a:defRPr>
            </a:lvl3pPr>
            <a:lvl4pPr marL="1371600" indent="0">
              <a:buNone/>
              <a:defRPr sz="2400">
                <a:latin typeface="Museo Sans Rounded 500" panose="02000000000000000000" pitchFamily="50" charset="0"/>
              </a:defRPr>
            </a:lvl4pPr>
            <a:lvl5pPr marL="1828800" indent="0">
              <a:buNone/>
              <a:defRPr sz="2400">
                <a:latin typeface="Museo Sans Rounded 500" panose="02000000000000000000" pitchFamily="50" charset="0"/>
              </a:defRPr>
            </a:lvl5pPr>
          </a:lstStyle>
          <a:p>
            <a:pPr lvl="0"/>
            <a:r>
              <a:rPr lang="en-US" dirty="0" smtClean="0"/>
              <a:t>Thank you</a:t>
            </a:r>
          </a:p>
        </p:txBody>
      </p:sp>
      <p:pic>
        <p:nvPicPr>
          <p:cNvPr id="9" name="Picture 8"/>
          <p:cNvPicPr>
            <a:picLocks noChangeAspect="1"/>
          </p:cNvPicPr>
          <p:nvPr userDrawn="1"/>
        </p:nvPicPr>
        <p:blipFill rotWithShape="1">
          <a:blip r:embed="rId2"/>
          <a:srcRect l="36087" t="35066"/>
          <a:stretch/>
        </p:blipFill>
        <p:spPr>
          <a:xfrm>
            <a:off x="6626" y="-14734"/>
            <a:ext cx="2142214" cy="2188068"/>
          </a:xfrm>
          <a:prstGeom prst="rect">
            <a:avLst/>
          </a:prstGeom>
        </p:spPr>
      </p:pic>
      <p:pic>
        <p:nvPicPr>
          <p:cNvPr id="5" name="Picture 4"/>
          <p:cNvPicPr>
            <a:picLocks noChangeAspect="1"/>
          </p:cNvPicPr>
          <p:nvPr userDrawn="1"/>
        </p:nvPicPr>
        <p:blipFill rotWithShape="1">
          <a:blip r:embed="rId2">
            <a:lum bright="70000" contrast="-70000"/>
          </a:blip>
          <a:srcRect t="1" r="36960" b="34933"/>
          <a:stretch/>
        </p:blipFill>
        <p:spPr>
          <a:xfrm>
            <a:off x="5974080" y="3552851"/>
            <a:ext cx="3185161" cy="3305150"/>
          </a:xfrm>
          <a:prstGeom prst="rect">
            <a:avLst/>
          </a:prstGeom>
        </p:spPr>
      </p:pic>
    </p:spTree>
    <p:extLst>
      <p:ext uri="{BB962C8B-B14F-4D97-AF65-F5344CB8AC3E}">
        <p14:creationId xmlns:p14="http://schemas.microsoft.com/office/powerpoint/2010/main" val="125291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thank you 2">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313B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userDrawn="1"/>
        </p:nvPicPr>
        <p:blipFill>
          <a:blip r:embed="rId2"/>
          <a:stretch>
            <a:fillRect/>
          </a:stretch>
        </p:blipFill>
        <p:spPr>
          <a:xfrm>
            <a:off x="6675149" y="245069"/>
            <a:ext cx="2340000" cy="1210171"/>
          </a:xfrm>
          <a:prstGeom prst="rect">
            <a:avLst/>
          </a:prstGeom>
        </p:spPr>
      </p:pic>
      <p:pic>
        <p:nvPicPr>
          <p:cNvPr id="8" name="Picture 7"/>
          <p:cNvPicPr>
            <a:picLocks noChangeAspect="1"/>
          </p:cNvPicPr>
          <p:nvPr userDrawn="1"/>
        </p:nvPicPr>
        <p:blipFill rotWithShape="1">
          <a:blip r:embed="rId3"/>
          <a:srcRect l="36087" t="35066"/>
          <a:stretch/>
        </p:blipFill>
        <p:spPr>
          <a:xfrm>
            <a:off x="-19878" y="0"/>
            <a:ext cx="2027582" cy="2070981"/>
          </a:xfrm>
          <a:prstGeom prst="rect">
            <a:avLst/>
          </a:prstGeom>
        </p:spPr>
      </p:pic>
      <p:sp>
        <p:nvSpPr>
          <p:cNvPr id="9" name="Text Placeholder 12"/>
          <p:cNvSpPr>
            <a:spLocks noGrp="1"/>
          </p:cNvSpPr>
          <p:nvPr>
            <p:ph type="body" sz="quarter" idx="10" hasCustomPrompt="1"/>
          </p:nvPr>
        </p:nvSpPr>
        <p:spPr>
          <a:xfrm>
            <a:off x="297834" y="3279708"/>
            <a:ext cx="7056437" cy="735701"/>
          </a:xfrm>
        </p:spPr>
        <p:txBody>
          <a:bodyPr>
            <a:normAutofit/>
          </a:bodyPr>
          <a:lstStyle>
            <a:lvl1pPr marL="0" indent="0">
              <a:buNone/>
              <a:defRPr sz="4400" baseline="0">
                <a:solidFill>
                  <a:schemeClr val="bg1"/>
                </a:solidFill>
                <a:latin typeface="+mn-lt"/>
              </a:defRPr>
            </a:lvl1pPr>
            <a:lvl2pPr marL="457200" indent="0">
              <a:buNone/>
              <a:defRPr sz="2400">
                <a:latin typeface="Museo Sans Rounded 500" panose="02000000000000000000" pitchFamily="50" charset="0"/>
              </a:defRPr>
            </a:lvl2pPr>
            <a:lvl3pPr marL="914400" indent="0">
              <a:buNone/>
              <a:defRPr sz="2400">
                <a:latin typeface="Museo Sans Rounded 500" panose="02000000000000000000" pitchFamily="50" charset="0"/>
              </a:defRPr>
            </a:lvl3pPr>
            <a:lvl4pPr marL="1371600" indent="0">
              <a:buNone/>
              <a:defRPr sz="2400">
                <a:latin typeface="Museo Sans Rounded 500" panose="02000000000000000000" pitchFamily="50" charset="0"/>
              </a:defRPr>
            </a:lvl4pPr>
            <a:lvl5pPr marL="1828800" indent="0">
              <a:buNone/>
              <a:defRPr sz="2400">
                <a:latin typeface="Museo Sans Rounded 500" panose="02000000000000000000" pitchFamily="50" charset="0"/>
              </a:defRPr>
            </a:lvl5pPr>
          </a:lstStyle>
          <a:p>
            <a:pPr lvl="0"/>
            <a:r>
              <a:rPr lang="en-US" dirty="0" smtClean="0"/>
              <a:t>Thank you</a:t>
            </a:r>
          </a:p>
        </p:txBody>
      </p:sp>
    </p:spTree>
    <p:extLst>
      <p:ext uri="{BB962C8B-B14F-4D97-AF65-F5344CB8AC3E}">
        <p14:creationId xmlns:p14="http://schemas.microsoft.com/office/powerpoint/2010/main" val="1113486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57615-9F2C-4F75-BB35-90580F30476B}" type="datetimeFigureOut">
              <a:rPr lang="en-GB" smtClean="0"/>
              <a:t>27/06/2016</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C95E6-857A-428B-9020-47946E5D18CC}" type="slidenum">
              <a:rPr lang="en-GB" smtClean="0"/>
              <a:t>‹#›</a:t>
            </a:fld>
            <a:endParaRPr lang="en-GB" dirty="0"/>
          </a:p>
        </p:txBody>
      </p:sp>
    </p:spTree>
    <p:extLst>
      <p:ext uri="{BB962C8B-B14F-4D97-AF65-F5344CB8AC3E}">
        <p14:creationId xmlns:p14="http://schemas.microsoft.com/office/powerpoint/2010/main" val="1089336200"/>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5" r:id="rId4"/>
    <p:sldLayoutId id="2147483663" r:id="rId5"/>
    <p:sldLayoutId id="2147483664" r:id="rId6"/>
    <p:sldLayoutId id="2147483668" r:id="rId7"/>
    <p:sldLayoutId id="2147483666"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ons.gov.uk/ons/interactive/uk-population-pyramid---dvc1/index.html"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v.uk/new-state-pension"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www.nhsemployers.org/pensions"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hyperlink" Target="http://www.nhsemployers.org/WLGtoolsandresources" TargetMode="Externa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hyperlink" Target="http://www.nhsemployers.org/WLGtoolsandresources" TargetMode="External"/><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emf"/><Relationship Id="rId1" Type="http://schemas.openxmlformats.org/officeDocument/2006/relationships/slideLayout" Target="../slideLayouts/slideLayout8.xml"/><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2" Type="http://schemas.openxmlformats.org/officeDocument/2006/relationships/hyperlink" Target="http://www.nhsemployers.org/your-workforce/need-to-know/working-longer-group/preliminary-findings-and-recommendations-report-for-the-health-department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ons.gov.uk/ons/interactive/uk-population-pyramid---dvc1/index.html" TargetMode="Externa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ons.gov.uk/ons"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7833" y="2372879"/>
            <a:ext cx="7056437" cy="735701"/>
          </a:xfrm>
        </p:spPr>
        <p:txBody>
          <a:bodyPr>
            <a:noAutofit/>
          </a:bodyPr>
          <a:lstStyle/>
          <a:p>
            <a:r>
              <a:rPr lang="en-GB" sz="4400" dirty="0" smtClean="0">
                <a:latin typeface="+mn-lt"/>
                <a:ea typeface="MingLiU-ExtB" panose="02020500000000000000" pitchFamily="18" charset="-120"/>
                <a:cs typeface="Calibri" pitchFamily="34" charset="0"/>
              </a:rPr>
              <a:t>The ageing workforce -</a:t>
            </a:r>
            <a:endParaRPr lang="en-GB" sz="4400" dirty="0">
              <a:latin typeface="+mn-lt"/>
              <a:ea typeface="MingLiU-ExtB" panose="02020500000000000000" pitchFamily="18" charset="-120"/>
            </a:endParaRPr>
          </a:p>
        </p:txBody>
      </p:sp>
      <p:sp>
        <p:nvSpPr>
          <p:cNvPr id="3" name="Text Placeholder 2"/>
          <p:cNvSpPr>
            <a:spLocks noGrp="1"/>
          </p:cNvSpPr>
          <p:nvPr>
            <p:ph type="body" sz="quarter" idx="11"/>
          </p:nvPr>
        </p:nvSpPr>
        <p:spPr>
          <a:xfrm>
            <a:off x="297832" y="3106109"/>
            <a:ext cx="7056437" cy="1211263"/>
          </a:xfrm>
        </p:spPr>
        <p:txBody>
          <a:bodyPr>
            <a:noAutofit/>
          </a:bodyPr>
          <a:lstStyle/>
          <a:p>
            <a:r>
              <a:rPr lang="en-GB" sz="4400" dirty="0">
                <a:latin typeface="+mn-lt"/>
                <a:cs typeface="Calibri" pitchFamily="34" charset="0"/>
              </a:rPr>
              <a:t>r</a:t>
            </a:r>
            <a:r>
              <a:rPr lang="en-GB" sz="4400" dirty="0" smtClean="0">
                <a:latin typeface="+mn-lt"/>
                <a:cs typeface="Calibri" pitchFamily="34" charset="0"/>
              </a:rPr>
              <a:t>esponding </a:t>
            </a:r>
            <a:r>
              <a:rPr lang="en-GB" sz="4400" dirty="0">
                <a:latin typeface="+mn-lt"/>
                <a:cs typeface="Calibri" pitchFamily="34" charset="0"/>
              </a:rPr>
              <a:t>to the </a:t>
            </a:r>
            <a:r>
              <a:rPr lang="en-GB" sz="4400" dirty="0" smtClean="0">
                <a:latin typeface="+mn-lt"/>
                <a:cs typeface="Calibri" pitchFamily="34" charset="0"/>
              </a:rPr>
              <a:t>challenge</a:t>
            </a:r>
            <a:endParaRPr lang="en-GB" sz="4400" dirty="0">
              <a:latin typeface="+mn-lt"/>
            </a:endParaRPr>
          </a:p>
        </p:txBody>
      </p:sp>
    </p:spTree>
    <p:extLst>
      <p:ext uri="{BB962C8B-B14F-4D97-AF65-F5344CB8AC3E}">
        <p14:creationId xmlns:p14="http://schemas.microsoft.com/office/powerpoint/2010/main" val="3881411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3"/>
          </p:nvPr>
        </p:nvSpPr>
        <p:spPr>
          <a:xfrm>
            <a:off x="377689" y="892090"/>
            <a:ext cx="8406311" cy="535531"/>
          </a:xfrm>
        </p:spPr>
        <p:txBody>
          <a:bodyPr/>
          <a:lstStyle/>
          <a:p>
            <a:r>
              <a:rPr lang="en-GB" sz="3200" dirty="0" smtClean="0"/>
              <a:t>Age profile of the workforce in Northern Ireland</a:t>
            </a:r>
            <a:endParaRPr lang="en-GB" sz="3200" i="1" dirty="0"/>
          </a:p>
        </p:txBody>
      </p:sp>
      <p:graphicFrame>
        <p:nvGraphicFramePr>
          <p:cNvPr id="6" name="Chart 5"/>
          <p:cNvGraphicFramePr/>
          <p:nvPr>
            <p:extLst>
              <p:ext uri="{D42A27DB-BD31-4B8C-83A1-F6EECF244321}">
                <p14:modId xmlns:p14="http://schemas.microsoft.com/office/powerpoint/2010/main" val="851888347"/>
              </p:ext>
            </p:extLst>
          </p:nvPr>
        </p:nvGraphicFramePr>
        <p:xfrm>
          <a:off x="550793" y="1965940"/>
          <a:ext cx="6499274" cy="41720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0117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7327" y="1015253"/>
            <a:ext cx="8406311" cy="535531"/>
          </a:xfrm>
        </p:spPr>
        <p:txBody>
          <a:bodyPr/>
          <a:lstStyle/>
          <a:p>
            <a:r>
              <a:rPr lang="en-GB" sz="3200" dirty="0">
                <a:latin typeface="+mn-lt"/>
              </a:rPr>
              <a:t>Age </a:t>
            </a:r>
            <a:r>
              <a:rPr lang="en-GB" sz="3200" dirty="0" smtClean="0">
                <a:latin typeface="+mn-lt"/>
              </a:rPr>
              <a:t>profile of your workforce</a:t>
            </a:r>
            <a:endParaRPr lang="en-GB" sz="3200" i="1" dirty="0">
              <a:latin typeface="+mn-lt"/>
            </a:endParaRPr>
          </a:p>
        </p:txBody>
      </p:sp>
      <p:sp>
        <p:nvSpPr>
          <p:cNvPr id="3" name="Text Placeholder 2"/>
          <p:cNvSpPr>
            <a:spLocks noGrp="1"/>
          </p:cNvSpPr>
          <p:nvPr>
            <p:ph type="body" sz="quarter" idx="12"/>
          </p:nvPr>
        </p:nvSpPr>
        <p:spPr>
          <a:xfrm>
            <a:off x="377825" y="2018581"/>
            <a:ext cx="8405813" cy="3862623"/>
          </a:xfrm>
        </p:spPr>
        <p:txBody>
          <a:bodyPr>
            <a:normAutofit/>
          </a:bodyPr>
          <a:lstStyle/>
          <a:p>
            <a:r>
              <a:rPr lang="en-GB" sz="2800" dirty="0">
                <a:solidFill>
                  <a:srgbClr val="D40E8C"/>
                </a:solidFill>
                <a:latin typeface="+mn-lt"/>
              </a:rPr>
              <a:t>Insert </a:t>
            </a:r>
            <a:r>
              <a:rPr lang="en-GB" sz="2800" dirty="0" smtClean="0">
                <a:solidFill>
                  <a:srgbClr val="D40E8C"/>
                </a:solidFill>
                <a:latin typeface="+mn-lt"/>
              </a:rPr>
              <a:t>your </a:t>
            </a:r>
            <a:r>
              <a:rPr lang="en-GB" sz="2800" dirty="0">
                <a:solidFill>
                  <a:srgbClr val="D40E8C"/>
                </a:solidFill>
                <a:latin typeface="+mn-lt"/>
              </a:rPr>
              <a:t>age </a:t>
            </a:r>
            <a:r>
              <a:rPr lang="en-GB" sz="2800" dirty="0" smtClean="0">
                <a:solidFill>
                  <a:srgbClr val="D40E8C"/>
                </a:solidFill>
                <a:latin typeface="+mn-lt"/>
              </a:rPr>
              <a:t>profile/organisational workforce profile</a:t>
            </a:r>
            <a:endParaRPr lang="en-GB" sz="2800" dirty="0">
              <a:solidFill>
                <a:srgbClr val="D40E8C"/>
              </a:solidFill>
              <a:latin typeface="+mn-lt"/>
            </a:endParaRPr>
          </a:p>
        </p:txBody>
      </p:sp>
    </p:spTree>
    <p:extLst>
      <p:ext uri="{BB962C8B-B14F-4D97-AF65-F5344CB8AC3E}">
        <p14:creationId xmlns:p14="http://schemas.microsoft.com/office/powerpoint/2010/main" val="2999625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5605652" y="3797078"/>
            <a:ext cx="3059071" cy="2398535"/>
          </a:xfrm>
          <a:prstGeom prst="roundRect">
            <a:avLst/>
          </a:prstGeom>
          <a:solidFill>
            <a:srgbClr val="63CBE8"/>
          </a:solidFill>
          <a:ln>
            <a:solidFill>
              <a:srgbClr val="63CBE8"/>
            </a:solidFill>
          </a:ln>
          <a:effectLst>
            <a:outerShdw blurRad="127000" dist="38100" dir="48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marL="0" lvl="2" algn="ctr"/>
            <a:endParaRPr lang="en-GB" sz="2400" b="1" dirty="0">
              <a:latin typeface="Museo Sans Rounded 500" panose="02000000000000000000" pitchFamily="50" charset="0"/>
              <a:cs typeface="DINOT-Bold" panose="020B0804020101020102" pitchFamily="34" charset="0"/>
            </a:endParaRPr>
          </a:p>
        </p:txBody>
      </p:sp>
      <p:sp>
        <p:nvSpPr>
          <p:cNvPr id="33" name="Rounded Rectangle 32"/>
          <p:cNvSpPr/>
          <p:nvPr/>
        </p:nvSpPr>
        <p:spPr>
          <a:xfrm>
            <a:off x="3415423" y="4547856"/>
            <a:ext cx="1687040" cy="1349716"/>
          </a:xfrm>
          <a:prstGeom prst="roundRect">
            <a:avLst/>
          </a:prstGeom>
          <a:solidFill>
            <a:srgbClr val="D40E8C"/>
          </a:solidFill>
          <a:ln>
            <a:noFill/>
          </a:ln>
          <a:effectLst>
            <a:outerShdw blurRad="127000" dist="38100" dir="48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en-GB" sz="2400" b="1" dirty="0">
              <a:latin typeface="Museo Sans Rounded 500" panose="02000000000000000000"/>
              <a:cs typeface="DINOT-Bold" panose="020B0804020101020102" pitchFamily="34" charset="0"/>
            </a:endParaRPr>
          </a:p>
        </p:txBody>
      </p:sp>
      <p:sp>
        <p:nvSpPr>
          <p:cNvPr id="32" name="Rounded Rectangle 31"/>
          <p:cNvSpPr/>
          <p:nvPr/>
        </p:nvSpPr>
        <p:spPr>
          <a:xfrm>
            <a:off x="6668658" y="2327397"/>
            <a:ext cx="1392222" cy="1215333"/>
          </a:xfrm>
          <a:prstGeom prst="roundRect">
            <a:avLst/>
          </a:prstGeom>
          <a:solidFill>
            <a:srgbClr val="D40E8C"/>
          </a:solidFill>
          <a:ln>
            <a:noFill/>
          </a:ln>
          <a:effectLst>
            <a:outerShdw blurRad="127000" dist="38100" dir="48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marL="0" lvl="2" algn="ctr"/>
            <a:endParaRPr lang="en-GB" sz="2400" b="1" dirty="0">
              <a:latin typeface="Museo Sans Rounded 500" panose="02000000000000000000" pitchFamily="50" charset="0"/>
              <a:cs typeface="DINOT-Bold" panose="020B0804020101020102" pitchFamily="34" charset="0"/>
            </a:endParaRPr>
          </a:p>
        </p:txBody>
      </p:sp>
      <p:sp>
        <p:nvSpPr>
          <p:cNvPr id="31" name="Rounded Rectangle 30"/>
          <p:cNvSpPr/>
          <p:nvPr/>
        </p:nvSpPr>
        <p:spPr>
          <a:xfrm>
            <a:off x="3577508" y="2432941"/>
            <a:ext cx="1897825" cy="1453097"/>
          </a:xfrm>
          <a:prstGeom prst="roundRect">
            <a:avLst/>
          </a:prstGeom>
          <a:solidFill>
            <a:srgbClr val="63CBE8"/>
          </a:solidFill>
          <a:ln>
            <a:solidFill>
              <a:srgbClr val="63CBE8"/>
            </a:solidFill>
          </a:ln>
          <a:effectLst>
            <a:outerShdw blurRad="127000" dist="38100" dir="48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marL="0" lvl="2" algn="ctr"/>
            <a:endParaRPr lang="en-GB" sz="2400" b="1" dirty="0">
              <a:latin typeface="Museo Sans Rounded 500" panose="02000000000000000000" pitchFamily="50" charset="0"/>
              <a:cs typeface="DINOT-Bold" panose="020B0804020101020102" pitchFamily="34" charset="0"/>
            </a:endParaRPr>
          </a:p>
        </p:txBody>
      </p:sp>
      <p:sp>
        <p:nvSpPr>
          <p:cNvPr id="29" name="Rounded Rectangle 28"/>
          <p:cNvSpPr/>
          <p:nvPr/>
        </p:nvSpPr>
        <p:spPr>
          <a:xfrm>
            <a:off x="858233" y="4801896"/>
            <a:ext cx="1738010" cy="1390824"/>
          </a:xfrm>
          <a:prstGeom prst="roundRect">
            <a:avLst/>
          </a:prstGeom>
          <a:solidFill>
            <a:srgbClr val="00B0F0"/>
          </a:solidFill>
          <a:ln>
            <a:noFill/>
          </a:ln>
          <a:effectLst>
            <a:outerShdw blurRad="127000" dist="38100" dir="48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marL="0" lvl="2" algn="ctr"/>
            <a:endParaRPr lang="en-GB" sz="2400" b="1" dirty="0">
              <a:latin typeface="Museo Sans Rounded 500" panose="02000000000000000000" pitchFamily="50" charset="0"/>
              <a:cs typeface="DINOT-Bold" panose="020B0804020101020102" pitchFamily="34" charset="0"/>
            </a:endParaRPr>
          </a:p>
        </p:txBody>
      </p:sp>
      <p:sp>
        <p:nvSpPr>
          <p:cNvPr id="28" name="Rounded Rectangle 27"/>
          <p:cNvSpPr/>
          <p:nvPr/>
        </p:nvSpPr>
        <p:spPr>
          <a:xfrm>
            <a:off x="377825" y="1857881"/>
            <a:ext cx="2758793" cy="2452862"/>
          </a:xfrm>
          <a:prstGeom prst="roundRect">
            <a:avLst/>
          </a:prstGeom>
          <a:solidFill>
            <a:srgbClr val="E159A0"/>
          </a:solidFill>
          <a:ln>
            <a:solidFill>
              <a:srgbClr val="E159A0"/>
            </a:solidFill>
          </a:ln>
          <a:effectLst>
            <a:outerShdw blurRad="127000" dist="38100" dir="48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en-GB" sz="2400" b="1" dirty="0">
              <a:latin typeface="Museo Sans Rounded 500" panose="02000000000000000000"/>
              <a:cs typeface="DINOT-Bold" panose="020B0804020101020102" pitchFamily="34" charset="0"/>
            </a:endParaRPr>
          </a:p>
        </p:txBody>
      </p:sp>
      <p:sp>
        <p:nvSpPr>
          <p:cNvPr id="2" name="Text Placeholder 1"/>
          <p:cNvSpPr>
            <a:spLocks noGrp="1"/>
          </p:cNvSpPr>
          <p:nvPr>
            <p:ph type="body" sz="quarter" idx="10"/>
          </p:nvPr>
        </p:nvSpPr>
        <p:spPr>
          <a:xfrm>
            <a:off x="323528" y="968649"/>
            <a:ext cx="8406311" cy="535531"/>
          </a:xfrm>
        </p:spPr>
        <p:txBody>
          <a:bodyPr/>
          <a:lstStyle/>
          <a:p>
            <a:r>
              <a:rPr lang="en-GB" sz="3200" dirty="0" smtClean="0">
                <a:latin typeface="+mn-lt"/>
              </a:rPr>
              <a:t>Employing older workers</a:t>
            </a:r>
            <a:endParaRPr lang="en-GB" sz="3200" i="1" dirty="0">
              <a:latin typeface="+mn-lt"/>
            </a:endParaRPr>
          </a:p>
        </p:txBody>
      </p:sp>
      <p:sp>
        <p:nvSpPr>
          <p:cNvPr id="16" name="TextBox 15"/>
          <p:cNvSpPr txBox="1"/>
          <p:nvPr/>
        </p:nvSpPr>
        <p:spPr>
          <a:xfrm>
            <a:off x="366828" y="1922814"/>
            <a:ext cx="2769790" cy="2523768"/>
          </a:xfrm>
          <a:prstGeom prst="rect">
            <a:avLst/>
          </a:prstGeom>
          <a:noFill/>
        </p:spPr>
        <p:txBody>
          <a:bodyPr wrap="square" rtlCol="0">
            <a:spAutoFit/>
          </a:bodyPr>
          <a:lstStyle/>
          <a:p>
            <a:pPr algn="ctr"/>
            <a:r>
              <a:rPr lang="en-GB" sz="2000" dirty="0"/>
              <a:t>Reducing the </a:t>
            </a:r>
            <a:endParaRPr lang="en-GB" sz="2000" dirty="0" smtClean="0"/>
          </a:p>
          <a:p>
            <a:pPr algn="ctr"/>
            <a:r>
              <a:rPr lang="en-GB" sz="2000" dirty="0" smtClean="0"/>
              <a:t>outflow </a:t>
            </a:r>
            <a:r>
              <a:rPr lang="en-GB" sz="2000" dirty="0"/>
              <a:t>of older workers could help employers reduce inefficiencies associated with filling vacancies and training new staff</a:t>
            </a:r>
          </a:p>
          <a:p>
            <a:pPr algn="ctr"/>
            <a:endParaRPr lang="en-GB" dirty="0"/>
          </a:p>
        </p:txBody>
      </p:sp>
      <p:sp>
        <p:nvSpPr>
          <p:cNvPr id="17" name="TextBox 16"/>
          <p:cNvSpPr txBox="1"/>
          <p:nvPr/>
        </p:nvSpPr>
        <p:spPr>
          <a:xfrm>
            <a:off x="858233" y="4835588"/>
            <a:ext cx="1738010" cy="1323439"/>
          </a:xfrm>
          <a:prstGeom prst="rect">
            <a:avLst/>
          </a:prstGeom>
          <a:noFill/>
        </p:spPr>
        <p:txBody>
          <a:bodyPr wrap="square" rtlCol="0">
            <a:spAutoFit/>
          </a:bodyPr>
          <a:lstStyle/>
          <a:p>
            <a:pPr algn="ctr"/>
            <a:r>
              <a:rPr lang="en-GB" sz="2000" dirty="0" smtClean="0">
                <a:cs typeface="Miriam" panose="020B0502050101010101" pitchFamily="34" charset="-79"/>
              </a:rPr>
              <a:t>Need to retain valuable </a:t>
            </a:r>
          </a:p>
          <a:p>
            <a:pPr algn="ctr"/>
            <a:r>
              <a:rPr lang="en-GB" sz="2000" dirty="0" smtClean="0">
                <a:cs typeface="Miriam" panose="020B0502050101010101" pitchFamily="34" charset="-79"/>
              </a:rPr>
              <a:t>skills and experience</a:t>
            </a:r>
            <a:endParaRPr lang="en-GB" sz="2000" dirty="0">
              <a:cs typeface="Miriam" panose="020B0502050101010101" pitchFamily="34" charset="-79"/>
            </a:endParaRPr>
          </a:p>
        </p:txBody>
      </p:sp>
      <p:sp>
        <p:nvSpPr>
          <p:cNvPr id="18" name="TextBox 17"/>
          <p:cNvSpPr txBox="1"/>
          <p:nvPr/>
        </p:nvSpPr>
        <p:spPr>
          <a:xfrm>
            <a:off x="6668658" y="2454389"/>
            <a:ext cx="1392222" cy="1015663"/>
          </a:xfrm>
          <a:prstGeom prst="rect">
            <a:avLst/>
          </a:prstGeom>
          <a:noFill/>
        </p:spPr>
        <p:txBody>
          <a:bodyPr wrap="square" rtlCol="0">
            <a:spAutoFit/>
          </a:bodyPr>
          <a:lstStyle/>
          <a:p>
            <a:pPr algn="ctr"/>
            <a:r>
              <a:rPr lang="en-GB" sz="2000" b="1" dirty="0"/>
              <a:t>‘</a:t>
            </a:r>
            <a:r>
              <a:rPr lang="en-GB" sz="2000" dirty="0"/>
              <a:t>early exit is bad for employers</a:t>
            </a:r>
            <a:r>
              <a:rPr lang="en-GB" sz="2000" dirty="0" smtClean="0"/>
              <a:t>’</a:t>
            </a:r>
            <a:endParaRPr lang="en-GB" sz="2000" dirty="0"/>
          </a:p>
        </p:txBody>
      </p:sp>
      <p:sp>
        <p:nvSpPr>
          <p:cNvPr id="19" name="TextBox 18"/>
          <p:cNvSpPr txBox="1"/>
          <p:nvPr/>
        </p:nvSpPr>
        <p:spPr>
          <a:xfrm>
            <a:off x="3415423" y="4547856"/>
            <a:ext cx="1687040" cy="1323439"/>
          </a:xfrm>
          <a:prstGeom prst="rect">
            <a:avLst/>
          </a:prstGeom>
          <a:noFill/>
        </p:spPr>
        <p:txBody>
          <a:bodyPr wrap="square" rtlCol="0">
            <a:spAutoFit/>
          </a:bodyPr>
          <a:lstStyle/>
          <a:p>
            <a:pPr algn="ctr"/>
            <a:r>
              <a:rPr lang="en-GB" sz="2000" dirty="0"/>
              <a:t>3.7 million more people aged 50 over next 10 </a:t>
            </a:r>
            <a:r>
              <a:rPr lang="en-GB" sz="2000" dirty="0" smtClean="0"/>
              <a:t>years</a:t>
            </a:r>
            <a:r>
              <a:rPr lang="en-GB" sz="2000" baseline="30000" dirty="0" smtClean="0"/>
              <a:t>1</a:t>
            </a:r>
            <a:endParaRPr lang="en-GB" sz="2000" baseline="30000" dirty="0"/>
          </a:p>
        </p:txBody>
      </p:sp>
      <p:sp>
        <p:nvSpPr>
          <p:cNvPr id="20" name="TextBox 19"/>
          <p:cNvSpPr txBox="1"/>
          <p:nvPr/>
        </p:nvSpPr>
        <p:spPr>
          <a:xfrm>
            <a:off x="3646058" y="2546541"/>
            <a:ext cx="1760724" cy="1631216"/>
          </a:xfrm>
          <a:prstGeom prst="rect">
            <a:avLst/>
          </a:prstGeom>
          <a:noFill/>
        </p:spPr>
        <p:txBody>
          <a:bodyPr wrap="square" rtlCol="0">
            <a:spAutoFit/>
          </a:bodyPr>
          <a:lstStyle/>
          <a:p>
            <a:pPr algn="ctr"/>
            <a:r>
              <a:rPr lang="en-GB" sz="2000" dirty="0" smtClean="0"/>
              <a:t>700,000 fewer people aged 16-49 over the next 10 years</a:t>
            </a:r>
            <a:r>
              <a:rPr lang="en-GB" sz="2000" baseline="30000" dirty="0" smtClean="0"/>
              <a:t>1</a:t>
            </a:r>
          </a:p>
          <a:p>
            <a:endParaRPr lang="en-GB" sz="2000" dirty="0"/>
          </a:p>
        </p:txBody>
      </p:sp>
      <p:sp>
        <p:nvSpPr>
          <p:cNvPr id="21" name="TextBox 20"/>
          <p:cNvSpPr txBox="1"/>
          <p:nvPr/>
        </p:nvSpPr>
        <p:spPr>
          <a:xfrm>
            <a:off x="5644896" y="3945951"/>
            <a:ext cx="3019827" cy="2246769"/>
          </a:xfrm>
          <a:prstGeom prst="rect">
            <a:avLst/>
          </a:prstGeom>
          <a:noFill/>
        </p:spPr>
        <p:txBody>
          <a:bodyPr wrap="square" rtlCol="0">
            <a:spAutoFit/>
          </a:bodyPr>
          <a:lstStyle/>
          <a:p>
            <a:pPr algn="ctr"/>
            <a:r>
              <a:rPr lang="en-GB" sz="2000" dirty="0"/>
              <a:t>Older people </a:t>
            </a:r>
          </a:p>
          <a:p>
            <a:pPr algn="ctr"/>
            <a:r>
              <a:rPr lang="en-GB" sz="2000" dirty="0"/>
              <a:t>(50</a:t>
            </a:r>
            <a:r>
              <a:rPr lang="en-GB" sz="2000" dirty="0" smtClean="0"/>
              <a:t>+) </a:t>
            </a:r>
            <a:r>
              <a:rPr lang="en-GB" sz="2000" dirty="0"/>
              <a:t>as a proportion of the working age population will increase to 32% per cent by 2020 compared to 26 per cent </a:t>
            </a:r>
            <a:r>
              <a:rPr lang="en-GB" sz="2000" dirty="0" smtClean="0"/>
              <a:t>now</a:t>
            </a:r>
            <a:r>
              <a:rPr lang="en-GB" sz="2000" baseline="30000" dirty="0" smtClean="0"/>
              <a:t>1</a:t>
            </a:r>
            <a:endParaRPr lang="en-GB" sz="2000" baseline="30000" dirty="0"/>
          </a:p>
          <a:p>
            <a:endParaRPr lang="en-GB" sz="2000" dirty="0"/>
          </a:p>
        </p:txBody>
      </p:sp>
      <p:sp>
        <p:nvSpPr>
          <p:cNvPr id="3" name="Rectangle 2"/>
          <p:cNvSpPr/>
          <p:nvPr/>
        </p:nvSpPr>
        <p:spPr>
          <a:xfrm>
            <a:off x="148384" y="6372167"/>
            <a:ext cx="5457268" cy="338554"/>
          </a:xfrm>
          <a:prstGeom prst="rect">
            <a:avLst/>
          </a:prstGeom>
        </p:spPr>
        <p:txBody>
          <a:bodyPr wrap="square">
            <a:spAutoFit/>
          </a:bodyPr>
          <a:lstStyle/>
          <a:p>
            <a:r>
              <a:rPr lang="en-GB" sz="1600" i="1" dirty="0"/>
              <a:t>1 </a:t>
            </a:r>
            <a:r>
              <a:rPr lang="en-GB" sz="1600" i="1" dirty="0" smtClean="0">
                <a:hlinkClick r:id="rId3"/>
              </a:rPr>
              <a:t>Office </a:t>
            </a:r>
            <a:r>
              <a:rPr lang="en-GB" sz="1600" i="1" dirty="0">
                <a:hlinkClick r:id="rId3"/>
              </a:rPr>
              <a:t>for National Statistics</a:t>
            </a:r>
            <a:r>
              <a:rPr lang="en-GB" sz="1600" i="1" dirty="0"/>
              <a:t> (UK population figures</a:t>
            </a:r>
            <a:r>
              <a:rPr lang="en-GB" sz="1600" i="1" dirty="0" smtClean="0"/>
              <a:t>)</a:t>
            </a:r>
            <a:endParaRPr lang="en-GB" sz="1600" i="1" dirty="0"/>
          </a:p>
        </p:txBody>
      </p:sp>
    </p:spTree>
    <p:extLst>
      <p:ext uri="{BB962C8B-B14F-4D97-AF65-F5344CB8AC3E}">
        <p14:creationId xmlns:p14="http://schemas.microsoft.com/office/powerpoint/2010/main" val="2751067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4400" dirty="0" smtClean="0">
                <a:latin typeface="+mn-lt"/>
                <a:cs typeface="DINOT-Light" panose="020B0504020101010102" pitchFamily="34" charset="0"/>
              </a:rPr>
              <a:t>Pension changes</a:t>
            </a:r>
            <a:endParaRPr lang="en-GB" sz="4400" dirty="0">
              <a:latin typeface="+mn-lt"/>
            </a:endParaRPr>
          </a:p>
        </p:txBody>
      </p:sp>
      <p:sp>
        <p:nvSpPr>
          <p:cNvPr id="3" name="Text Placeholder 2"/>
          <p:cNvSpPr txBox="1">
            <a:spLocks/>
          </p:cNvSpPr>
          <p:nvPr/>
        </p:nvSpPr>
        <p:spPr>
          <a:xfrm>
            <a:off x="297834" y="4015409"/>
            <a:ext cx="7781641" cy="121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a:cs typeface="DINOT-Light" panose="020B0504020101010102" pitchFamily="34" charset="0"/>
              </a:rPr>
              <a:t>The economic context and impact on the NHS</a:t>
            </a:r>
          </a:p>
          <a:p>
            <a:endParaRPr lang="en-GB" dirty="0">
              <a:latin typeface="Museo Sans Rounded 500"/>
            </a:endParaRPr>
          </a:p>
        </p:txBody>
      </p:sp>
    </p:spTree>
    <p:extLst>
      <p:ext uri="{BB962C8B-B14F-4D97-AF65-F5344CB8AC3E}">
        <p14:creationId xmlns:p14="http://schemas.microsoft.com/office/powerpoint/2010/main" val="4273574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8874" y="937499"/>
            <a:ext cx="8406311" cy="535531"/>
          </a:xfrm>
        </p:spPr>
        <p:txBody>
          <a:bodyPr/>
          <a:lstStyle/>
          <a:p>
            <a:r>
              <a:rPr lang="en-GB" sz="3200" dirty="0" smtClean="0">
                <a:latin typeface="+mn-lt"/>
              </a:rPr>
              <a:t>State </a:t>
            </a:r>
            <a:r>
              <a:rPr lang="en-GB" sz="3200" dirty="0">
                <a:latin typeface="+mn-lt"/>
              </a:rPr>
              <a:t>p</a:t>
            </a:r>
            <a:r>
              <a:rPr lang="en-GB" sz="3200" dirty="0" smtClean="0">
                <a:latin typeface="+mn-lt"/>
              </a:rPr>
              <a:t>ension age increases</a:t>
            </a:r>
            <a:endParaRPr lang="en-GB" sz="3200" i="1" dirty="0">
              <a:latin typeface="+mn-lt"/>
            </a:endParaRPr>
          </a:p>
        </p:txBody>
      </p:sp>
      <p:sp>
        <p:nvSpPr>
          <p:cNvPr id="4" name="Text Placeholder 3"/>
          <p:cNvSpPr>
            <a:spLocks noGrp="1"/>
          </p:cNvSpPr>
          <p:nvPr>
            <p:ph type="body" sz="quarter" idx="12"/>
          </p:nvPr>
        </p:nvSpPr>
        <p:spPr>
          <a:xfrm>
            <a:off x="163774" y="2165248"/>
            <a:ext cx="5173336" cy="4446662"/>
          </a:xfrm>
        </p:spPr>
        <p:txBody>
          <a:bodyPr>
            <a:normAutofit/>
          </a:bodyPr>
          <a:lstStyle/>
          <a:p>
            <a:r>
              <a:rPr lang="en-GB" sz="2800" dirty="0">
                <a:latin typeface="+mn-lt"/>
              </a:rPr>
              <a:t>In the 2015 NHS Pension Scheme members now have a </a:t>
            </a:r>
            <a:r>
              <a:rPr lang="en-GB" sz="2800" dirty="0" smtClean="0">
                <a:latin typeface="+mn-lt"/>
              </a:rPr>
              <a:t>normal </a:t>
            </a:r>
            <a:r>
              <a:rPr lang="en-GB" sz="2800" dirty="0">
                <a:latin typeface="+mn-lt"/>
              </a:rPr>
              <a:t>p</a:t>
            </a:r>
            <a:r>
              <a:rPr lang="en-GB" sz="2800" dirty="0" smtClean="0">
                <a:latin typeface="+mn-lt"/>
              </a:rPr>
              <a:t>ension </a:t>
            </a:r>
            <a:r>
              <a:rPr lang="en-GB" sz="2800" dirty="0">
                <a:latin typeface="+mn-lt"/>
              </a:rPr>
              <a:t>a</a:t>
            </a:r>
            <a:r>
              <a:rPr lang="en-GB" sz="2800" dirty="0" smtClean="0">
                <a:latin typeface="+mn-lt"/>
              </a:rPr>
              <a:t>ge </a:t>
            </a:r>
            <a:r>
              <a:rPr lang="en-GB" sz="2800" dirty="0">
                <a:latin typeface="+mn-lt"/>
              </a:rPr>
              <a:t>(NPA) </a:t>
            </a:r>
            <a:r>
              <a:rPr lang="en-GB" sz="2800" dirty="0" smtClean="0">
                <a:latin typeface="+mn-lt"/>
              </a:rPr>
              <a:t>that </a:t>
            </a:r>
            <a:r>
              <a:rPr lang="en-GB" sz="2800" dirty="0">
                <a:latin typeface="+mn-lt"/>
              </a:rPr>
              <a:t>is the same as their </a:t>
            </a:r>
            <a:r>
              <a:rPr lang="en-GB" sz="2800" dirty="0" smtClean="0">
                <a:latin typeface="+mn-lt"/>
              </a:rPr>
              <a:t>SPA.</a:t>
            </a:r>
            <a:endParaRPr lang="en-GB" sz="2800" dirty="0">
              <a:latin typeface="+mn-lt"/>
            </a:endParaRPr>
          </a:p>
          <a:p>
            <a:r>
              <a:rPr lang="en-GB" sz="2800" dirty="0" smtClean="0">
                <a:latin typeface="+mn-lt"/>
              </a:rPr>
              <a:t>This </a:t>
            </a:r>
            <a:r>
              <a:rPr lang="en-GB" sz="2800" dirty="0">
                <a:latin typeface="+mn-lt"/>
              </a:rPr>
              <a:t>means that when the </a:t>
            </a:r>
            <a:r>
              <a:rPr lang="en-GB" sz="2800" dirty="0" smtClean="0">
                <a:latin typeface="+mn-lt"/>
              </a:rPr>
              <a:t>SPA increases, </a:t>
            </a:r>
            <a:r>
              <a:rPr lang="en-GB" sz="2800" dirty="0">
                <a:latin typeface="+mn-lt"/>
              </a:rPr>
              <a:t>an </a:t>
            </a:r>
            <a:r>
              <a:rPr lang="en-GB" sz="2800" dirty="0" smtClean="0">
                <a:latin typeface="+mn-lt"/>
              </a:rPr>
              <a:t>individuals </a:t>
            </a:r>
            <a:r>
              <a:rPr lang="en-GB" sz="2800" dirty="0">
                <a:latin typeface="+mn-lt"/>
              </a:rPr>
              <a:t>NPA will automatically increase too, so that the age at which they can access an unreduced occupational NHS pension will be their SPA. </a:t>
            </a:r>
          </a:p>
          <a:p>
            <a:endParaRPr lang="en-GB" i="1" dirty="0">
              <a:latin typeface="Museo Sans Rounded 500" panose="02000000000000000000"/>
            </a:endParaRPr>
          </a:p>
          <a:p>
            <a:endParaRPr lang="en-GB" i="1" dirty="0">
              <a:latin typeface="Museo Sans Rounded 500" panose="02000000000000000000"/>
            </a:endParaRPr>
          </a:p>
          <a:p>
            <a:endParaRPr lang="en-GB" dirty="0">
              <a:latin typeface="Museo Sans Rounded 500" panose="02000000000000000000"/>
            </a:endParaRPr>
          </a:p>
        </p:txBody>
      </p:sp>
      <p:pic>
        <p:nvPicPr>
          <p:cNvPr id="8" name="Picture 3"/>
          <p:cNvPicPr>
            <a:picLocks noChangeAspect="1" noChangeArrowheads="1"/>
          </p:cNvPicPr>
          <p:nvPr/>
        </p:nvPicPr>
        <p:blipFill>
          <a:blip r:embed="rId2" cstate="print"/>
          <a:stretch>
            <a:fillRect/>
          </a:stretch>
        </p:blipFill>
        <p:spPr bwMode="auto">
          <a:xfrm>
            <a:off x="5337110" y="2165248"/>
            <a:ext cx="2379306" cy="336420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730121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7825" y="921947"/>
            <a:ext cx="8406311" cy="535531"/>
          </a:xfrm>
        </p:spPr>
        <p:txBody>
          <a:bodyPr/>
          <a:lstStyle/>
          <a:p>
            <a:r>
              <a:rPr lang="en-GB" sz="3200" dirty="0" smtClean="0">
                <a:latin typeface="+mn-lt"/>
              </a:rPr>
              <a:t>State pension age increases</a:t>
            </a:r>
            <a:endParaRPr lang="en-GB" sz="3200" i="1" dirty="0">
              <a:latin typeface="+mn-lt"/>
            </a:endParaRPr>
          </a:p>
        </p:txBody>
      </p:sp>
      <p:sp>
        <p:nvSpPr>
          <p:cNvPr id="6" name="Rounded Rectangle 5"/>
          <p:cNvSpPr/>
          <p:nvPr/>
        </p:nvSpPr>
        <p:spPr>
          <a:xfrm>
            <a:off x="377825" y="4275859"/>
            <a:ext cx="6884192" cy="2010331"/>
          </a:xfrm>
          <a:prstGeom prst="roundRect">
            <a:avLst/>
          </a:prstGeom>
          <a:solidFill>
            <a:srgbClr val="63CBE8"/>
          </a:solidFill>
          <a:ln>
            <a:solidFill>
              <a:srgbClr val="63CBE8"/>
            </a:solidFill>
          </a:ln>
          <a:effectLst>
            <a:outerShdw blurRad="127000" dist="38100" dir="48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lvl="2" algn="ctr"/>
            <a:r>
              <a:rPr lang="en-GB" sz="2800" b="1" dirty="0">
                <a:cs typeface="DINOT-Bold" panose="020B0804020101020102" pitchFamily="34" charset="0"/>
              </a:rPr>
              <a:t>The pension age will increase again in the future as the Government raises the </a:t>
            </a:r>
            <a:r>
              <a:rPr lang="en-GB" sz="2800" b="1" dirty="0" smtClean="0">
                <a:cs typeface="DINOT-Bold" panose="020B0804020101020102" pitchFamily="34" charset="0"/>
              </a:rPr>
              <a:t>SPA further </a:t>
            </a:r>
          </a:p>
          <a:p>
            <a:pPr marL="0" lvl="2" algn="ctr"/>
            <a:endParaRPr lang="en-GB" sz="2000" b="1" dirty="0" smtClean="0">
              <a:cs typeface="DINOT-Bold" panose="020B0804020101020102" pitchFamily="34" charset="0"/>
            </a:endParaRPr>
          </a:p>
          <a:p>
            <a:pPr marL="0" lvl="2"/>
            <a:r>
              <a:rPr lang="en-GB" sz="1200" b="1" dirty="0" smtClean="0">
                <a:cs typeface="DINOT-Bold" panose="020B0804020101020102" pitchFamily="34" charset="0"/>
              </a:rPr>
              <a:t>Members of the 2015 NHS Pension Scheme, England and Wales</a:t>
            </a:r>
            <a:endParaRPr lang="en-GB" sz="1200" b="1" dirty="0">
              <a:cs typeface="DINOT-Bold" panose="020B0804020101020102" pitchFamily="34" charset="0"/>
            </a:endParaRPr>
          </a:p>
        </p:txBody>
      </p:sp>
      <p:sp>
        <p:nvSpPr>
          <p:cNvPr id="9" name="Rounded Rectangle 8"/>
          <p:cNvSpPr/>
          <p:nvPr/>
        </p:nvSpPr>
        <p:spPr>
          <a:xfrm>
            <a:off x="377825" y="1992573"/>
            <a:ext cx="6884192" cy="2010331"/>
          </a:xfrm>
          <a:prstGeom prst="roundRect">
            <a:avLst/>
          </a:prstGeom>
          <a:solidFill>
            <a:srgbClr val="E159A0"/>
          </a:solidFill>
          <a:ln>
            <a:solidFill>
              <a:srgbClr val="E159A0"/>
            </a:solidFill>
          </a:ln>
          <a:effectLst>
            <a:outerShdw blurRad="127000" dist="38100" dir="48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2800" b="1" dirty="0">
                <a:cs typeface="DINOT-Bold" panose="020B0804020101020102" pitchFamily="34" charset="0"/>
              </a:rPr>
              <a:t>Up to </a:t>
            </a:r>
            <a:r>
              <a:rPr lang="en-GB" sz="2800" b="1" dirty="0" smtClean="0">
                <a:cs typeface="DINOT-Bold" panose="020B0804020101020102" pitchFamily="34" charset="0"/>
              </a:rPr>
              <a:t>95 per cent </a:t>
            </a:r>
            <a:r>
              <a:rPr lang="en-GB" sz="2800" b="1" dirty="0">
                <a:cs typeface="DINOT-Bold" panose="020B0804020101020102" pitchFamily="34" charset="0"/>
              </a:rPr>
              <a:t>of the NHS workforce will now have a pension age </a:t>
            </a:r>
            <a:r>
              <a:rPr lang="en-GB" sz="2800" b="1" dirty="0" smtClean="0">
                <a:cs typeface="DINOT-Bold" panose="020B0804020101020102" pitchFamily="34" charset="0"/>
              </a:rPr>
              <a:t>of between </a:t>
            </a:r>
          </a:p>
          <a:p>
            <a:pPr algn="ctr"/>
            <a:r>
              <a:rPr lang="en-GB" sz="2800" b="1" dirty="0" smtClean="0">
                <a:cs typeface="DINOT-Bold" panose="020B0804020101020102" pitchFamily="34" charset="0"/>
              </a:rPr>
              <a:t>65 and 68</a:t>
            </a:r>
          </a:p>
          <a:p>
            <a:pPr algn="ctr"/>
            <a:endParaRPr lang="en-GB" b="1" dirty="0" smtClean="0">
              <a:cs typeface="DINOT-Bold" panose="020B0804020101020102" pitchFamily="34" charset="0"/>
            </a:endParaRPr>
          </a:p>
          <a:p>
            <a:r>
              <a:rPr lang="en-GB" sz="1200" b="1" dirty="0" smtClean="0">
                <a:cs typeface="DINOT-Bold" panose="020B0804020101020102" pitchFamily="34" charset="0"/>
              </a:rPr>
              <a:t>HSCIC data September 2015, England and Wales</a:t>
            </a:r>
            <a:endParaRPr lang="en-GB" sz="1100" b="1" dirty="0" smtClean="0">
              <a:cs typeface="DINOT-Bold" panose="020B0804020101020102" pitchFamily="34" charset="0"/>
            </a:endParaRPr>
          </a:p>
        </p:txBody>
      </p:sp>
    </p:spTree>
    <p:extLst>
      <p:ext uri="{BB962C8B-B14F-4D97-AF65-F5344CB8AC3E}">
        <p14:creationId xmlns:p14="http://schemas.microsoft.com/office/powerpoint/2010/main" val="446600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293850" y="893956"/>
            <a:ext cx="8406311" cy="535531"/>
          </a:xfrm>
        </p:spPr>
        <p:txBody>
          <a:bodyPr/>
          <a:lstStyle/>
          <a:p>
            <a:r>
              <a:rPr lang="en-GB" sz="3200" dirty="0" smtClean="0"/>
              <a:t>State pension age increases in Northern Ireland</a:t>
            </a:r>
            <a:endParaRPr lang="en-GB" sz="3200" i="1" dirty="0"/>
          </a:p>
        </p:txBody>
      </p:sp>
      <p:sp>
        <p:nvSpPr>
          <p:cNvPr id="6" name="Rounded Rectangle 5"/>
          <p:cNvSpPr/>
          <p:nvPr/>
        </p:nvSpPr>
        <p:spPr>
          <a:xfrm>
            <a:off x="377825" y="1992573"/>
            <a:ext cx="6884192" cy="2010331"/>
          </a:xfrm>
          <a:prstGeom prst="roundRect">
            <a:avLst/>
          </a:prstGeom>
          <a:solidFill>
            <a:srgbClr val="E159A0"/>
          </a:solidFill>
          <a:ln>
            <a:solidFill>
              <a:srgbClr val="E159A0"/>
            </a:solidFill>
          </a:ln>
          <a:effectLst>
            <a:outerShdw blurRad="127000" dist="38100" dir="48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en-GB" sz="2800" b="1" dirty="0" smtClean="0">
                <a:cs typeface="DINOT-Bold" panose="020B0804020101020102" pitchFamily="34" charset="0"/>
              </a:rPr>
              <a:t>Over 97 per cent of the current HSC workforce will have a state pension age of between 65 and 68</a:t>
            </a:r>
          </a:p>
          <a:p>
            <a:endParaRPr lang="en-GB" sz="1200" b="1" dirty="0" smtClean="0">
              <a:cs typeface="DINOT-Bold" panose="020B0804020101020102" pitchFamily="34" charset="0"/>
            </a:endParaRPr>
          </a:p>
          <a:p>
            <a:endParaRPr lang="en-GB" sz="1200" b="1" dirty="0">
              <a:cs typeface="DINOT-Bold" panose="020B0804020101020102" pitchFamily="34" charset="0"/>
            </a:endParaRPr>
          </a:p>
          <a:p>
            <a:r>
              <a:rPr lang="en-GB" sz="1200" b="1" dirty="0" smtClean="0">
                <a:cs typeface="DINOT-Bold" panose="020B0804020101020102" pitchFamily="34" charset="0"/>
              </a:rPr>
              <a:t>HSC (Northern Ireland), March 2015</a:t>
            </a:r>
            <a:endParaRPr lang="en-GB" sz="1200" b="1" dirty="0">
              <a:cs typeface="DINOT-Bold" panose="020B0804020101020102" pitchFamily="34" charset="0"/>
            </a:endParaRPr>
          </a:p>
        </p:txBody>
      </p:sp>
      <p:sp>
        <p:nvSpPr>
          <p:cNvPr id="7" name="Rounded Rectangle 6"/>
          <p:cNvSpPr/>
          <p:nvPr/>
        </p:nvSpPr>
        <p:spPr>
          <a:xfrm>
            <a:off x="377825" y="4275859"/>
            <a:ext cx="6884192" cy="2010331"/>
          </a:xfrm>
          <a:prstGeom prst="roundRect">
            <a:avLst/>
          </a:prstGeom>
          <a:solidFill>
            <a:srgbClr val="63CBE8"/>
          </a:solidFill>
          <a:ln>
            <a:solidFill>
              <a:srgbClr val="63CBE8"/>
            </a:solidFill>
          </a:ln>
          <a:effectLst>
            <a:outerShdw blurRad="127000" dist="38100" dir="48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marL="0" lvl="2" algn="ctr"/>
            <a:r>
              <a:rPr lang="en-GB" sz="2800" b="1" dirty="0">
                <a:cs typeface="DINOT-Bold" panose="020B0804020101020102" pitchFamily="34" charset="0"/>
              </a:rPr>
              <a:t>The pension age will increase again in the future as the Government raises the </a:t>
            </a:r>
            <a:r>
              <a:rPr lang="en-GB" sz="2800" b="1" dirty="0" smtClean="0">
                <a:cs typeface="DINOT-Bold" panose="020B0804020101020102" pitchFamily="34" charset="0"/>
              </a:rPr>
              <a:t>SPA further </a:t>
            </a:r>
            <a:endParaRPr lang="en-GB" sz="2800" b="1" dirty="0">
              <a:cs typeface="DINOT-Bold" panose="020B0804020101020102" pitchFamily="34" charset="0"/>
            </a:endParaRPr>
          </a:p>
        </p:txBody>
      </p:sp>
    </p:spTree>
    <p:extLst>
      <p:ext uri="{BB962C8B-B14F-4D97-AF65-F5344CB8AC3E}">
        <p14:creationId xmlns:p14="http://schemas.microsoft.com/office/powerpoint/2010/main" val="772387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7825" y="951724"/>
            <a:ext cx="8406311" cy="535531"/>
          </a:xfrm>
        </p:spPr>
        <p:txBody>
          <a:bodyPr/>
          <a:lstStyle/>
          <a:p>
            <a:r>
              <a:rPr lang="en-GB" sz="3200" dirty="0" smtClean="0">
                <a:latin typeface="+mn-lt"/>
              </a:rPr>
              <a:t>State pension age increases</a:t>
            </a:r>
            <a:endParaRPr lang="en-GB" sz="3200" i="1" dirty="0">
              <a:latin typeface="+mn-lt"/>
            </a:endParaRPr>
          </a:p>
        </p:txBody>
      </p:sp>
      <p:sp>
        <p:nvSpPr>
          <p:cNvPr id="4" name="Text Placeholder 3"/>
          <p:cNvSpPr>
            <a:spLocks noGrp="1"/>
          </p:cNvSpPr>
          <p:nvPr>
            <p:ph type="body" sz="quarter" idx="12"/>
          </p:nvPr>
        </p:nvSpPr>
        <p:spPr>
          <a:xfrm>
            <a:off x="200746" y="1787858"/>
            <a:ext cx="4367284" cy="4954136"/>
          </a:xfrm>
        </p:spPr>
        <p:txBody>
          <a:bodyPr>
            <a:normAutofit fontScale="92500" lnSpcReduction="20000"/>
          </a:bodyPr>
          <a:lstStyle/>
          <a:p>
            <a:pPr>
              <a:lnSpc>
                <a:spcPct val="150000"/>
              </a:lnSpc>
            </a:pPr>
            <a:r>
              <a:rPr lang="en-GB" sz="2400" i="1" dirty="0" smtClean="0">
                <a:latin typeface="+mn-lt"/>
              </a:rPr>
              <a:t>‘We </a:t>
            </a:r>
            <a:r>
              <a:rPr lang="en-GB" sz="2400" i="1" dirty="0">
                <a:latin typeface="+mn-lt"/>
              </a:rPr>
              <a:t>think a fair principle is that, as now, people should expect to spend up to a </a:t>
            </a:r>
            <a:r>
              <a:rPr lang="en-GB" sz="2400" b="1" i="1" dirty="0">
                <a:solidFill>
                  <a:srgbClr val="D40E8C"/>
                </a:solidFill>
                <a:latin typeface="+mn-lt"/>
              </a:rPr>
              <a:t>third of their adult life* in retirement. </a:t>
            </a:r>
            <a:r>
              <a:rPr lang="en-GB" sz="2400" i="1" dirty="0">
                <a:latin typeface="+mn-lt"/>
              </a:rPr>
              <a:t>Based on latest life expectancy figures, applying that principle would mean an increase in the state pension age to 68 in the mid 2030s and to 69 in the late </a:t>
            </a:r>
            <a:r>
              <a:rPr lang="en-GB" sz="2400" i="1" dirty="0" smtClean="0">
                <a:latin typeface="+mn-lt"/>
              </a:rPr>
              <a:t>2040s’</a:t>
            </a:r>
            <a:endParaRPr lang="en-GB" sz="2400" i="1" dirty="0">
              <a:latin typeface="+mn-lt"/>
            </a:endParaRPr>
          </a:p>
          <a:p>
            <a:r>
              <a:rPr lang="en-GB" sz="1600" dirty="0" smtClean="0">
                <a:latin typeface="+mn-lt"/>
              </a:rPr>
              <a:t>George </a:t>
            </a:r>
            <a:r>
              <a:rPr lang="en-GB" sz="1600" dirty="0">
                <a:latin typeface="+mn-lt"/>
              </a:rPr>
              <a:t>Osborne, Chancellor of the Exchequer </a:t>
            </a:r>
            <a:r>
              <a:rPr lang="en-GB" sz="1600" dirty="0" smtClean="0">
                <a:latin typeface="+mn-lt"/>
              </a:rPr>
              <a:t> </a:t>
            </a:r>
            <a:r>
              <a:rPr lang="en-GB" sz="1600" dirty="0">
                <a:latin typeface="+mn-lt"/>
              </a:rPr>
              <a:t>Autumn Statement 5</a:t>
            </a:r>
            <a:r>
              <a:rPr lang="en-GB" sz="1600" baseline="30000" dirty="0">
                <a:latin typeface="+mn-lt"/>
              </a:rPr>
              <a:t>th</a:t>
            </a:r>
            <a:r>
              <a:rPr lang="en-GB" sz="1600" dirty="0">
                <a:latin typeface="+mn-lt"/>
              </a:rPr>
              <a:t> December 2013</a:t>
            </a:r>
          </a:p>
          <a:p>
            <a:r>
              <a:rPr lang="en-GB" sz="1400" i="1" dirty="0" smtClean="0">
                <a:solidFill>
                  <a:srgbClr val="D40E8C"/>
                </a:solidFill>
                <a:latin typeface="+mn-lt"/>
              </a:rPr>
              <a:t>* </a:t>
            </a:r>
            <a:r>
              <a:rPr lang="en-GB" sz="1400" i="1" dirty="0">
                <a:solidFill>
                  <a:srgbClr val="D40E8C"/>
                </a:solidFill>
                <a:latin typeface="+mn-lt"/>
              </a:rPr>
              <a:t>post 18 years of age </a:t>
            </a:r>
            <a:endParaRPr lang="en-GB" sz="2400" dirty="0">
              <a:solidFill>
                <a:srgbClr val="D40E8C"/>
              </a:solidFill>
              <a:latin typeface="+mn-lt"/>
            </a:endParaRPr>
          </a:p>
          <a:p>
            <a:endParaRPr lang="en-GB" i="1" dirty="0">
              <a:latin typeface="+mn-lt"/>
            </a:endParaRPr>
          </a:p>
          <a:p>
            <a:endParaRPr lang="en-GB" i="1" dirty="0">
              <a:latin typeface="+mn-lt"/>
            </a:endParaRPr>
          </a:p>
          <a:p>
            <a:endParaRPr lang="en-GB" dirty="0">
              <a:latin typeface="+mn-lt"/>
            </a:endParaRPr>
          </a:p>
        </p:txBody>
      </p:sp>
      <p:pic>
        <p:nvPicPr>
          <p:cNvPr id="5" name="Picture 5"/>
          <p:cNvPicPr>
            <a:picLocks noChangeAspect="1" noChangeArrowheads="1"/>
          </p:cNvPicPr>
          <p:nvPr/>
        </p:nvPicPr>
        <p:blipFill>
          <a:blip r:embed="rId2" cstate="print"/>
          <a:stretch>
            <a:fillRect/>
          </a:stretch>
        </p:blipFill>
        <p:spPr bwMode="auto">
          <a:xfrm>
            <a:off x="5131837" y="1969306"/>
            <a:ext cx="2456318" cy="3473095"/>
          </a:xfrm>
          <a:prstGeom prst="rect">
            <a:avLst/>
          </a:prstGeom>
          <a:noFill/>
          <a:ln w="9525">
            <a:noFill/>
            <a:miter lim="800000"/>
            <a:headEnd/>
            <a:tailEnd/>
          </a:ln>
        </p:spPr>
      </p:pic>
    </p:spTree>
    <p:extLst>
      <p:ext uri="{BB962C8B-B14F-4D97-AF65-F5344CB8AC3E}">
        <p14:creationId xmlns:p14="http://schemas.microsoft.com/office/powerpoint/2010/main" val="153811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9379" y="559837"/>
            <a:ext cx="8406311" cy="943013"/>
          </a:xfrm>
        </p:spPr>
        <p:txBody>
          <a:bodyPr/>
          <a:lstStyle/>
          <a:p>
            <a:r>
              <a:rPr lang="en-GB" dirty="0">
                <a:latin typeface="+mn-lt"/>
              </a:rPr>
              <a:t>P</a:t>
            </a:r>
            <a:r>
              <a:rPr lang="en-GB" dirty="0" smtClean="0">
                <a:latin typeface="+mn-lt"/>
              </a:rPr>
              <a:t>rofile of the NHS workforce and the state pension ages</a:t>
            </a:r>
            <a:endParaRPr lang="en-GB" dirty="0">
              <a:latin typeface="+mn-lt"/>
            </a:endParaRPr>
          </a:p>
        </p:txBody>
      </p:sp>
      <p:sp>
        <p:nvSpPr>
          <p:cNvPr id="5" name="TextBox 4"/>
          <p:cNvSpPr txBox="1"/>
          <p:nvPr/>
        </p:nvSpPr>
        <p:spPr>
          <a:xfrm>
            <a:off x="389379" y="5941290"/>
            <a:ext cx="6690294" cy="584775"/>
          </a:xfrm>
          <a:prstGeom prst="rect">
            <a:avLst/>
          </a:prstGeom>
          <a:noFill/>
        </p:spPr>
        <p:txBody>
          <a:bodyPr wrap="square" rtlCol="0">
            <a:spAutoFit/>
          </a:bodyPr>
          <a:lstStyle/>
          <a:p>
            <a:r>
              <a:rPr lang="en-GB" sz="1600" dirty="0">
                <a:cs typeface="DINOT-Light" panose="020B0504020101010102" pitchFamily="34" charset="0"/>
              </a:rPr>
              <a:t>Source: </a:t>
            </a:r>
            <a:r>
              <a:rPr lang="en-GB" sz="1600" dirty="0">
                <a:cs typeface="DINOT-Light" panose="020B0504020101010102" pitchFamily="34" charset="0"/>
                <a:hlinkClick r:id="rId2"/>
              </a:rPr>
              <a:t>Changes to the state pension</a:t>
            </a:r>
            <a:r>
              <a:rPr lang="en-GB" sz="1600" dirty="0">
                <a:cs typeface="DINOT-Light" panose="020B0504020101010102" pitchFamily="34" charset="0"/>
              </a:rPr>
              <a:t> and data from the Electronic Staff Record (ESR) data warehouse. </a:t>
            </a:r>
          </a:p>
        </p:txBody>
      </p:sp>
      <p:pic>
        <p:nvPicPr>
          <p:cNvPr id="3" name="Picture 2"/>
          <p:cNvPicPr>
            <a:picLocks noChangeAspect="1"/>
          </p:cNvPicPr>
          <p:nvPr/>
        </p:nvPicPr>
        <p:blipFill>
          <a:blip r:embed="rId3"/>
          <a:stretch>
            <a:fillRect/>
          </a:stretch>
        </p:blipFill>
        <p:spPr>
          <a:xfrm>
            <a:off x="383590" y="1978610"/>
            <a:ext cx="7905750" cy="337185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08480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3"/>
          </p:nvPr>
        </p:nvSpPr>
        <p:spPr>
          <a:xfrm>
            <a:off x="331036" y="584861"/>
            <a:ext cx="8406311" cy="978729"/>
          </a:xfrm>
        </p:spPr>
        <p:txBody>
          <a:bodyPr/>
          <a:lstStyle/>
          <a:p>
            <a:r>
              <a:rPr lang="en-GB" sz="3200" dirty="0"/>
              <a:t>P</a:t>
            </a:r>
            <a:r>
              <a:rPr lang="en-GB" sz="3200" dirty="0" smtClean="0"/>
              <a:t>rofile of the HSC workforce in Northern Ireland by state pension ages</a:t>
            </a:r>
            <a:endParaRPr lang="en-GB" sz="3200" dirty="0"/>
          </a:p>
        </p:txBody>
      </p:sp>
      <p:sp>
        <p:nvSpPr>
          <p:cNvPr id="7" name="TextBox 6"/>
          <p:cNvSpPr txBox="1"/>
          <p:nvPr/>
        </p:nvSpPr>
        <p:spPr>
          <a:xfrm>
            <a:off x="186612" y="1772815"/>
            <a:ext cx="8425543" cy="646331"/>
          </a:xfrm>
          <a:prstGeom prst="rect">
            <a:avLst/>
          </a:prstGeom>
          <a:noFill/>
        </p:spPr>
        <p:txBody>
          <a:bodyPr wrap="square" rtlCol="0">
            <a:spAutoFit/>
          </a:bodyPr>
          <a:lstStyle/>
          <a:p>
            <a:r>
              <a:rPr lang="en-GB" dirty="0" smtClean="0"/>
              <a:t>As at 31 March 2015. Note that those who reached state pension age at 60, 61 or 62 are already receiving it, and continuing to work for the HSC.</a:t>
            </a:r>
            <a:endParaRPr lang="en-GB" dirty="0"/>
          </a:p>
        </p:txBody>
      </p:sp>
      <p:pic>
        <p:nvPicPr>
          <p:cNvPr id="8" name="Picture 7" descr="HSC state pension ages march 15.jpg"/>
          <p:cNvPicPr>
            <a:picLocks noChangeAspect="1"/>
          </p:cNvPicPr>
          <p:nvPr/>
        </p:nvPicPr>
        <p:blipFill>
          <a:blip r:embed="rId2" cstate="print"/>
          <a:stretch>
            <a:fillRect/>
          </a:stretch>
        </p:blipFill>
        <p:spPr>
          <a:xfrm>
            <a:off x="331036" y="2419146"/>
            <a:ext cx="6528694" cy="4146370"/>
          </a:xfrm>
          <a:prstGeom prst="rect">
            <a:avLst/>
          </a:prstGeom>
        </p:spPr>
      </p:pic>
      <p:sp>
        <p:nvSpPr>
          <p:cNvPr id="9" name="TextBox 8"/>
          <p:cNvSpPr txBox="1"/>
          <p:nvPr/>
        </p:nvSpPr>
        <p:spPr>
          <a:xfrm>
            <a:off x="289249" y="6488668"/>
            <a:ext cx="6428792" cy="307777"/>
          </a:xfrm>
          <a:prstGeom prst="rect">
            <a:avLst/>
          </a:prstGeom>
          <a:noFill/>
        </p:spPr>
        <p:txBody>
          <a:bodyPr wrap="square" rtlCol="0">
            <a:spAutoFit/>
          </a:bodyPr>
          <a:lstStyle/>
          <a:p>
            <a:r>
              <a:rPr lang="en-GB" sz="1400" dirty="0" smtClean="0"/>
              <a:t>Source: DHSSPS/NI HSC HRPTS. Excludes domiciliary care.</a:t>
            </a:r>
            <a:endParaRPr lang="en-GB" sz="1400" dirty="0"/>
          </a:p>
        </p:txBody>
      </p:sp>
    </p:spTree>
    <p:extLst>
      <p:ext uri="{BB962C8B-B14F-4D97-AF65-F5344CB8AC3E}">
        <p14:creationId xmlns:p14="http://schemas.microsoft.com/office/powerpoint/2010/main" val="3859235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7327" y="968600"/>
            <a:ext cx="8406311" cy="535531"/>
          </a:xfrm>
        </p:spPr>
        <p:txBody>
          <a:bodyPr/>
          <a:lstStyle/>
          <a:p>
            <a:r>
              <a:rPr lang="en-GB" sz="3200" dirty="0">
                <a:latin typeface="+mn-lt"/>
              </a:rPr>
              <a:t>Content of </a:t>
            </a:r>
            <a:r>
              <a:rPr lang="en-GB" sz="3200" dirty="0" smtClean="0">
                <a:latin typeface="+mn-lt"/>
              </a:rPr>
              <a:t>the presentation</a:t>
            </a:r>
            <a:endParaRPr lang="en-GB" sz="3200" dirty="0">
              <a:latin typeface="+mn-lt"/>
            </a:endParaRPr>
          </a:p>
        </p:txBody>
      </p:sp>
      <p:sp>
        <p:nvSpPr>
          <p:cNvPr id="4" name="Text Placeholder 3"/>
          <p:cNvSpPr>
            <a:spLocks noGrp="1"/>
          </p:cNvSpPr>
          <p:nvPr>
            <p:ph type="body" sz="quarter" idx="12"/>
          </p:nvPr>
        </p:nvSpPr>
        <p:spPr/>
        <p:txBody>
          <a:bodyPr>
            <a:normAutofit/>
          </a:bodyPr>
          <a:lstStyle/>
          <a:p>
            <a:pPr marL="342900" indent="-342900">
              <a:buFont typeface="Arial" panose="020B0604020202020204" pitchFamily="34" charset="0"/>
              <a:buChar char="•"/>
            </a:pPr>
            <a:r>
              <a:rPr lang="en-GB" sz="2800" dirty="0" smtClean="0">
                <a:latin typeface="+mn-lt"/>
              </a:rPr>
              <a:t>Background - changing demographics</a:t>
            </a:r>
            <a:endParaRPr lang="en-GB" sz="2800" dirty="0">
              <a:latin typeface="+mn-lt"/>
            </a:endParaRPr>
          </a:p>
          <a:p>
            <a:pPr marL="342900" indent="-342900">
              <a:buFont typeface="Arial" panose="020B0604020202020204" pitchFamily="34" charset="0"/>
              <a:buChar char="•"/>
            </a:pPr>
            <a:r>
              <a:rPr lang="en-GB" sz="2800" dirty="0" smtClean="0">
                <a:latin typeface="+mn-lt"/>
              </a:rPr>
              <a:t>Pension changes – the economic and NHS context</a:t>
            </a:r>
          </a:p>
          <a:p>
            <a:pPr marL="342900" indent="-342900">
              <a:buFont typeface="Arial" panose="020B0604020202020204" pitchFamily="34" charset="0"/>
              <a:buChar char="•"/>
            </a:pPr>
            <a:r>
              <a:rPr lang="en-GB" sz="2800" dirty="0" smtClean="0">
                <a:latin typeface="+mn-lt"/>
              </a:rPr>
              <a:t>The NHS Working </a:t>
            </a:r>
            <a:r>
              <a:rPr lang="en-GB" sz="2800" dirty="0">
                <a:latin typeface="+mn-lt"/>
              </a:rPr>
              <a:t>Longer </a:t>
            </a:r>
            <a:r>
              <a:rPr lang="en-GB" sz="2800" dirty="0" smtClean="0">
                <a:latin typeface="+mn-lt"/>
              </a:rPr>
              <a:t>Group</a:t>
            </a:r>
          </a:p>
          <a:p>
            <a:pPr marL="342900" indent="-342900">
              <a:buFont typeface="Arial" panose="020B0604020202020204" pitchFamily="34" charset="0"/>
              <a:buChar char="•"/>
            </a:pPr>
            <a:r>
              <a:rPr lang="en-GB" sz="2800" dirty="0" smtClean="0">
                <a:latin typeface="+mn-lt"/>
              </a:rPr>
              <a:t>Raising awareness of the ageing workforce</a:t>
            </a:r>
            <a:endParaRPr lang="en-GB" sz="2800" dirty="0">
              <a:latin typeface="+mn-lt"/>
            </a:endParaRPr>
          </a:p>
        </p:txBody>
      </p:sp>
    </p:spTree>
    <p:extLst>
      <p:ext uri="{BB962C8B-B14F-4D97-AF65-F5344CB8AC3E}">
        <p14:creationId xmlns:p14="http://schemas.microsoft.com/office/powerpoint/2010/main" val="3642724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3"/>
          <p:cNvSpPr>
            <a:spLocks noGrp="1"/>
          </p:cNvSpPr>
          <p:nvPr>
            <p:ph type="body" sz="quarter" idx="12"/>
          </p:nvPr>
        </p:nvSpPr>
        <p:spPr>
          <a:xfrm>
            <a:off x="145813" y="1678235"/>
            <a:ext cx="7101147" cy="3395801"/>
          </a:xfrm>
        </p:spPr>
        <p:txBody>
          <a:bodyPr>
            <a:normAutofit/>
          </a:bodyPr>
          <a:lstStyle/>
          <a:p>
            <a:pPr>
              <a:lnSpc>
                <a:spcPct val="200000"/>
              </a:lnSpc>
              <a:spcBef>
                <a:spcPts val="1800"/>
              </a:spcBef>
              <a:spcAft>
                <a:spcPts val="1800"/>
              </a:spcAft>
            </a:pPr>
            <a:r>
              <a:rPr lang="en-GB" sz="2800" dirty="0" smtClean="0">
                <a:latin typeface="+mn-lt"/>
              </a:rPr>
              <a:t>The NHS Pension Scheme has three elements:</a:t>
            </a:r>
            <a:endParaRPr lang="en-GB" sz="2400" dirty="0">
              <a:latin typeface="+mn-lt"/>
            </a:endParaRPr>
          </a:p>
          <a:p>
            <a:endParaRPr lang="en-GB" i="1" dirty="0"/>
          </a:p>
          <a:p>
            <a:endParaRPr lang="en-GB" dirty="0"/>
          </a:p>
        </p:txBody>
      </p:sp>
      <p:sp>
        <p:nvSpPr>
          <p:cNvPr id="2" name="Text Placeholder 1"/>
          <p:cNvSpPr>
            <a:spLocks noGrp="1"/>
          </p:cNvSpPr>
          <p:nvPr>
            <p:ph type="body" sz="quarter" idx="10"/>
          </p:nvPr>
        </p:nvSpPr>
        <p:spPr>
          <a:xfrm>
            <a:off x="377825" y="1036327"/>
            <a:ext cx="8406311" cy="535531"/>
          </a:xfrm>
        </p:spPr>
        <p:txBody>
          <a:bodyPr/>
          <a:lstStyle/>
          <a:p>
            <a:r>
              <a:rPr lang="en-GB" sz="3200" dirty="0" smtClean="0">
                <a:latin typeface="+mn-lt"/>
              </a:rPr>
              <a:t>The NHS Pension Scheme</a:t>
            </a:r>
            <a:endParaRPr lang="en-GB" sz="3200" i="1" dirty="0">
              <a:latin typeface="+mn-lt"/>
            </a:endParaRPr>
          </a:p>
        </p:txBody>
      </p:sp>
      <p:sp>
        <p:nvSpPr>
          <p:cNvPr id="10" name="Rounded Rectangle 9"/>
          <p:cNvSpPr/>
          <p:nvPr/>
        </p:nvSpPr>
        <p:spPr>
          <a:xfrm>
            <a:off x="4197263" y="4671780"/>
            <a:ext cx="3384376" cy="1551755"/>
          </a:xfrm>
          <a:prstGeom prst="roundRect">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smtClean="0"/>
              <a:t>The 1995 section</a:t>
            </a:r>
          </a:p>
          <a:p>
            <a:pPr marL="285750" indent="-285750">
              <a:buFont typeface="Arial" panose="020B0604020202020204" pitchFamily="34" charset="0"/>
              <a:buChar char="•"/>
            </a:pPr>
            <a:r>
              <a:rPr lang="en-GB" dirty="0" smtClean="0"/>
              <a:t>final salary scheme</a:t>
            </a:r>
          </a:p>
          <a:p>
            <a:pPr marL="285750" indent="-285750">
              <a:buFont typeface="Arial" panose="020B0604020202020204" pitchFamily="34" charset="0"/>
              <a:buChar char="•"/>
            </a:pPr>
            <a:r>
              <a:rPr lang="en-GB" dirty="0"/>
              <a:t>n</a:t>
            </a:r>
            <a:r>
              <a:rPr lang="en-GB" dirty="0" smtClean="0"/>
              <a:t>ormal pension age defined by scheme rules</a:t>
            </a:r>
          </a:p>
        </p:txBody>
      </p:sp>
      <p:sp>
        <p:nvSpPr>
          <p:cNvPr id="11" name="Rounded Rectangle 10"/>
          <p:cNvSpPr/>
          <p:nvPr/>
        </p:nvSpPr>
        <p:spPr>
          <a:xfrm>
            <a:off x="377825" y="4661063"/>
            <a:ext cx="3384376" cy="15624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smtClean="0"/>
              <a:t>The 2008 section</a:t>
            </a:r>
          </a:p>
          <a:p>
            <a:pPr marL="285750" indent="-285750">
              <a:buFont typeface="Arial" panose="020B0604020202020204" pitchFamily="34" charset="0"/>
              <a:buChar char="•"/>
            </a:pPr>
            <a:r>
              <a:rPr lang="en-GB" dirty="0" smtClean="0"/>
              <a:t>final salary scheme</a:t>
            </a:r>
          </a:p>
          <a:p>
            <a:pPr marL="285750" indent="-285750">
              <a:buFont typeface="Arial" panose="020B0604020202020204" pitchFamily="34" charset="0"/>
              <a:buChar char="•"/>
            </a:pPr>
            <a:r>
              <a:rPr lang="en-GB" dirty="0"/>
              <a:t>n</a:t>
            </a:r>
            <a:r>
              <a:rPr lang="en-GB" dirty="0" smtClean="0"/>
              <a:t>ormal pension age defined by scheme rules</a:t>
            </a:r>
          </a:p>
        </p:txBody>
      </p:sp>
      <p:sp>
        <p:nvSpPr>
          <p:cNvPr id="15" name="Rounded Rectangle 14"/>
          <p:cNvSpPr/>
          <p:nvPr/>
        </p:nvSpPr>
        <p:spPr>
          <a:xfrm>
            <a:off x="377825" y="2775038"/>
            <a:ext cx="3384376" cy="1562472"/>
          </a:xfrm>
          <a:prstGeom prst="roundRect">
            <a:avLst/>
          </a:prstGeom>
          <a:solidFill>
            <a:srgbClr val="8064A2"/>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smtClean="0">
                <a:ln>
                  <a:noFill/>
                </a:ln>
                <a:solidFill>
                  <a:prstClr val="white"/>
                </a:solidFill>
                <a:effectLst/>
                <a:uLnTx/>
                <a:uFillTx/>
              </a:rPr>
              <a:t>The 2015 Scheme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0" cap="none" spc="0" normalizeH="0" baseline="0" noProof="0" dirty="0" smtClean="0">
                <a:ln>
                  <a:noFill/>
                </a:ln>
                <a:solidFill>
                  <a:prstClr val="white"/>
                </a:solidFill>
                <a:effectLst/>
                <a:uLnTx/>
                <a:uFillTx/>
              </a:rPr>
              <a:t>career </a:t>
            </a:r>
            <a:r>
              <a:rPr lang="en-GB" kern="0" dirty="0" smtClean="0">
                <a:solidFill>
                  <a:prstClr val="white"/>
                </a:solidFill>
              </a:rPr>
              <a:t>average </a:t>
            </a:r>
            <a:r>
              <a:rPr kumimoji="0" lang="en-GB" b="0" i="0" u="none" strike="noStrike" kern="0" cap="none" spc="0" normalizeH="0" baseline="0" noProof="0" dirty="0" smtClean="0">
                <a:ln>
                  <a:noFill/>
                </a:ln>
                <a:solidFill>
                  <a:prstClr val="white"/>
                </a:solidFill>
                <a:effectLst/>
                <a:uLnTx/>
                <a:uFillTx/>
              </a:rPr>
              <a:t>revalued earnings (CARE) scheme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kern="0" dirty="0" smtClean="0">
                <a:solidFill>
                  <a:prstClr val="white"/>
                </a:solidFill>
              </a:rPr>
              <a:t>normal pension age </a:t>
            </a:r>
            <a:r>
              <a:rPr kumimoji="0" lang="en-GB" b="0" i="0" u="none" strike="noStrike" kern="0" cap="none" spc="0" normalizeH="0" baseline="0" noProof="0" dirty="0" smtClean="0">
                <a:ln>
                  <a:noFill/>
                </a:ln>
                <a:solidFill>
                  <a:prstClr val="white"/>
                </a:solidFill>
                <a:effectLst/>
                <a:uLnTx/>
                <a:uFillTx/>
              </a:rPr>
              <a:t>linked to </a:t>
            </a:r>
            <a:r>
              <a:rPr lang="en-GB" kern="0" dirty="0" smtClean="0">
                <a:solidFill>
                  <a:prstClr val="white"/>
                </a:solidFill>
              </a:rPr>
              <a:t>State Pension Age.</a:t>
            </a:r>
            <a:endParaRPr kumimoji="0" lang="en-GB" b="0" i="0" u="none" strike="noStrike" kern="0" cap="none" spc="0" normalizeH="0" baseline="0" noProof="0" dirty="0" smtClean="0">
              <a:ln>
                <a:noFill/>
              </a:ln>
              <a:solidFill>
                <a:prstClr val="white"/>
              </a:solidFill>
              <a:effectLst/>
              <a:uLnTx/>
              <a:uFillTx/>
            </a:endParaRPr>
          </a:p>
        </p:txBody>
      </p:sp>
      <p:pic>
        <p:nvPicPr>
          <p:cNvPr id="16" name="Picture 15" descr="2015_-_1995-2008_Schemes_identifier_(with_strapline)_for_web.jpg"/>
          <p:cNvPicPr>
            <a:picLocks noChangeAspect="1"/>
          </p:cNvPicPr>
          <p:nvPr/>
        </p:nvPicPr>
        <p:blipFill rotWithShape="1">
          <a:blip r:embed="rId2" cstate="print"/>
          <a:srcRect l="4598"/>
          <a:stretch/>
        </p:blipFill>
        <p:spPr>
          <a:xfrm>
            <a:off x="3860026" y="2588831"/>
            <a:ext cx="4058850" cy="1866900"/>
          </a:xfrm>
          <a:prstGeom prst="rect">
            <a:avLst/>
          </a:prstGeom>
        </p:spPr>
      </p:pic>
    </p:spTree>
    <p:extLst>
      <p:ext uri="{BB962C8B-B14F-4D97-AF65-F5344CB8AC3E}">
        <p14:creationId xmlns:p14="http://schemas.microsoft.com/office/powerpoint/2010/main" val="2639550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7825" y="1015253"/>
            <a:ext cx="8406311" cy="535531"/>
          </a:xfrm>
        </p:spPr>
        <p:txBody>
          <a:bodyPr/>
          <a:lstStyle/>
          <a:p>
            <a:r>
              <a:rPr lang="en-GB" sz="3200" dirty="0">
                <a:latin typeface="+mn-lt"/>
              </a:rPr>
              <a:t>The </a:t>
            </a:r>
            <a:r>
              <a:rPr lang="en-GB" sz="3200" dirty="0" smtClean="0">
                <a:latin typeface="+mn-lt"/>
              </a:rPr>
              <a:t>2015 NHS </a:t>
            </a:r>
            <a:r>
              <a:rPr lang="en-GB" sz="3200" dirty="0">
                <a:latin typeface="+mn-lt"/>
              </a:rPr>
              <a:t>Pension Scheme</a:t>
            </a:r>
            <a:endParaRPr lang="en-GB" sz="3200" i="1" dirty="0">
              <a:latin typeface="+mn-lt"/>
            </a:endParaRPr>
          </a:p>
        </p:txBody>
      </p:sp>
      <p:sp>
        <p:nvSpPr>
          <p:cNvPr id="3" name="Text Placeholder 2"/>
          <p:cNvSpPr>
            <a:spLocks noGrp="1"/>
          </p:cNvSpPr>
          <p:nvPr>
            <p:ph type="body" sz="quarter" idx="12"/>
          </p:nvPr>
        </p:nvSpPr>
        <p:spPr>
          <a:xfrm>
            <a:off x="200544" y="1664018"/>
            <a:ext cx="8405813" cy="4364966"/>
          </a:xfrm>
        </p:spPr>
        <p:txBody>
          <a:bodyPr>
            <a:noAutofit/>
          </a:bodyPr>
          <a:lstStyle/>
          <a:p>
            <a:pPr>
              <a:lnSpc>
                <a:spcPct val="100000"/>
              </a:lnSpc>
              <a:spcBef>
                <a:spcPts val="0"/>
              </a:spcBef>
            </a:pPr>
            <a:r>
              <a:rPr lang="en-GB" sz="2200" dirty="0" smtClean="0">
                <a:latin typeface="+mn-lt"/>
                <a:ea typeface="MingLiU-ExtB" panose="02020500000000000000" pitchFamily="18" charset="-120"/>
                <a:cs typeface="Angsana New" panose="02020603050405020304" pitchFamily="18" charset="-34"/>
              </a:rPr>
              <a:t>The 2015 scheme was implemented 1 April 2015. Features of the scheme include:</a:t>
            </a:r>
          </a:p>
          <a:p>
            <a:pPr>
              <a:lnSpc>
                <a:spcPct val="100000"/>
              </a:lnSpc>
              <a:spcBef>
                <a:spcPts val="0"/>
              </a:spcBef>
            </a:pPr>
            <a:endParaRPr lang="en-GB" sz="2200" dirty="0" smtClean="0">
              <a:latin typeface="+mn-lt"/>
              <a:ea typeface="MingLiU-ExtB" panose="02020500000000000000" pitchFamily="18" charset="-120"/>
              <a:cs typeface="Angsana New" panose="02020603050405020304" pitchFamily="18" charset="-34"/>
            </a:endParaRPr>
          </a:p>
          <a:p>
            <a:pPr marL="457200" indent="-457200">
              <a:lnSpc>
                <a:spcPct val="100000"/>
              </a:lnSpc>
              <a:spcBef>
                <a:spcPts val="0"/>
              </a:spcBef>
              <a:buFont typeface="Arial" panose="020B0604020202020204" pitchFamily="34" charset="0"/>
              <a:buChar char="•"/>
            </a:pPr>
            <a:r>
              <a:rPr lang="en-GB" sz="2200" dirty="0" smtClean="0">
                <a:latin typeface="+mn-lt"/>
                <a:ea typeface="MingLiU-ExtB" panose="02020500000000000000" pitchFamily="18" charset="-120"/>
                <a:cs typeface="Angsana New" panose="02020603050405020304" pitchFamily="18" charset="-34"/>
              </a:rPr>
              <a:t>A move to a career average earnings (CARE) scheme rather than final salary for pension benefits earned</a:t>
            </a:r>
          </a:p>
          <a:p>
            <a:pPr marL="457200" indent="-457200">
              <a:lnSpc>
                <a:spcPct val="100000"/>
              </a:lnSpc>
              <a:spcBef>
                <a:spcPts val="0"/>
              </a:spcBef>
              <a:buFont typeface="Arial" panose="020B0604020202020204" pitchFamily="34" charset="0"/>
              <a:buChar char="•"/>
            </a:pPr>
            <a:r>
              <a:rPr lang="en-GB" sz="2200" dirty="0" smtClean="0">
                <a:latin typeface="+mn-lt"/>
                <a:ea typeface="MingLiU-ExtB" panose="02020500000000000000" pitchFamily="18" charset="-120"/>
                <a:cs typeface="Angsana New" panose="02020603050405020304" pitchFamily="18" charset="-34"/>
              </a:rPr>
              <a:t>An accrual rate of 1/54</a:t>
            </a:r>
            <a:r>
              <a:rPr lang="en-GB" sz="2200" baseline="30000" dirty="0" smtClean="0">
                <a:latin typeface="+mn-lt"/>
                <a:ea typeface="MingLiU-ExtB" panose="02020500000000000000" pitchFamily="18" charset="-120"/>
                <a:cs typeface="Angsana New" panose="02020603050405020304" pitchFamily="18" charset="-34"/>
              </a:rPr>
              <a:t>th</a:t>
            </a:r>
            <a:r>
              <a:rPr lang="en-GB" sz="2200" dirty="0" smtClean="0">
                <a:latin typeface="+mn-lt"/>
                <a:ea typeface="MingLiU-ExtB" panose="02020500000000000000" pitchFamily="18" charset="-120"/>
                <a:cs typeface="Angsana New" panose="02020603050405020304" pitchFamily="18" charset="-34"/>
              </a:rPr>
              <a:t> of pensionable earnings each year with no limit on pensionable service</a:t>
            </a:r>
          </a:p>
          <a:p>
            <a:pPr marL="457200" indent="-457200">
              <a:lnSpc>
                <a:spcPct val="100000"/>
              </a:lnSpc>
              <a:spcBef>
                <a:spcPts val="0"/>
              </a:spcBef>
              <a:buFont typeface="Arial" panose="020B0604020202020204" pitchFamily="34" charset="0"/>
              <a:buChar char="•"/>
            </a:pPr>
            <a:r>
              <a:rPr lang="en-GB" sz="2200" dirty="0" smtClean="0">
                <a:latin typeface="+mn-lt"/>
                <a:ea typeface="MingLiU-ExtB" panose="02020500000000000000" pitchFamily="18" charset="-120"/>
                <a:cs typeface="Angsana New" panose="02020603050405020304" pitchFamily="18" charset="-34"/>
              </a:rPr>
              <a:t>Pensionable earnings increased in line with CPI plus 1.5 per cent.</a:t>
            </a:r>
          </a:p>
          <a:p>
            <a:pPr marL="457200" indent="-457200">
              <a:lnSpc>
                <a:spcPct val="100000"/>
              </a:lnSpc>
              <a:spcBef>
                <a:spcPts val="0"/>
              </a:spcBef>
              <a:buFont typeface="Arial" panose="020B0604020202020204" pitchFamily="34" charset="0"/>
              <a:buChar char="•"/>
            </a:pPr>
            <a:r>
              <a:rPr lang="en-GB" sz="2200" dirty="0" smtClean="0">
                <a:latin typeface="+mn-lt"/>
                <a:ea typeface="MingLiU-ExtB" panose="02020500000000000000" pitchFamily="18" charset="-120"/>
                <a:cs typeface="Angsana New" panose="02020603050405020304" pitchFamily="18" charset="-34"/>
              </a:rPr>
              <a:t>A NPA equal to SPA (active and deferred members)</a:t>
            </a:r>
          </a:p>
          <a:p>
            <a:pPr marL="457200" indent="-457200">
              <a:lnSpc>
                <a:spcPct val="100000"/>
              </a:lnSpc>
              <a:spcBef>
                <a:spcPts val="0"/>
              </a:spcBef>
              <a:buFont typeface="Arial" panose="020B0604020202020204" pitchFamily="34" charset="0"/>
              <a:buChar char="•"/>
            </a:pPr>
            <a:r>
              <a:rPr lang="en-GB" sz="2200" dirty="0" smtClean="0">
                <a:latin typeface="+mn-lt"/>
                <a:ea typeface="MingLiU-ExtB" panose="02020500000000000000" pitchFamily="18" charset="-120"/>
                <a:cs typeface="Angsana New" panose="02020603050405020304" pitchFamily="18" charset="-34"/>
              </a:rPr>
              <a:t>Average member contributions of 9.8 per cent with tiered contributions</a:t>
            </a:r>
          </a:p>
          <a:p>
            <a:pPr marL="457200" indent="-457200">
              <a:lnSpc>
                <a:spcPct val="100000"/>
              </a:lnSpc>
              <a:spcBef>
                <a:spcPts val="0"/>
              </a:spcBef>
              <a:buFont typeface="Arial" panose="020B0604020202020204" pitchFamily="34" charset="0"/>
              <a:buChar char="•"/>
            </a:pPr>
            <a:r>
              <a:rPr lang="en-GB" sz="2200" dirty="0" smtClean="0">
                <a:latin typeface="+mn-lt"/>
                <a:ea typeface="MingLiU-ExtB" panose="02020500000000000000" pitchFamily="18" charset="-120"/>
                <a:cs typeface="Angsana New" panose="02020603050405020304" pitchFamily="18" charset="-34"/>
              </a:rPr>
              <a:t>Options to pay additional contributions to fund early retirement.</a:t>
            </a:r>
          </a:p>
          <a:p>
            <a:pPr marL="457200" indent="-457200">
              <a:lnSpc>
                <a:spcPct val="100000"/>
              </a:lnSpc>
              <a:spcBef>
                <a:spcPts val="0"/>
              </a:spcBef>
              <a:buFont typeface="Arial" panose="020B0604020202020204" pitchFamily="34" charset="0"/>
              <a:buChar char="•"/>
            </a:pPr>
            <a:r>
              <a:rPr lang="en-GB" sz="2200" dirty="0" smtClean="0">
                <a:latin typeface="+mn-lt"/>
                <a:ea typeface="MingLiU-ExtB" panose="02020500000000000000" pitchFamily="18" charset="-120"/>
                <a:cs typeface="Angsana New" panose="02020603050405020304" pitchFamily="18" charset="-34"/>
              </a:rPr>
              <a:t>Protection – full, tapered and no protection.</a:t>
            </a:r>
            <a:endParaRPr lang="en-GB" sz="2200" dirty="0">
              <a:latin typeface="+mn-lt"/>
              <a:ea typeface="MingLiU-ExtB" panose="02020500000000000000" pitchFamily="18" charset="-120"/>
              <a:cs typeface="Angsana New" panose="02020603050405020304" pitchFamily="18" charset="-34"/>
            </a:endParaRPr>
          </a:p>
        </p:txBody>
      </p:sp>
    </p:spTree>
    <p:extLst>
      <p:ext uri="{BB962C8B-B14F-4D97-AF65-F5344CB8AC3E}">
        <p14:creationId xmlns:p14="http://schemas.microsoft.com/office/powerpoint/2010/main" val="1469524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7327" y="698013"/>
            <a:ext cx="8406311" cy="978729"/>
          </a:xfrm>
        </p:spPr>
        <p:txBody>
          <a:bodyPr/>
          <a:lstStyle/>
          <a:p>
            <a:r>
              <a:rPr lang="en-GB" sz="3200" dirty="0">
                <a:latin typeface="+mn-lt"/>
              </a:rPr>
              <a:t>Structural issues with multiple </a:t>
            </a:r>
            <a:r>
              <a:rPr lang="en-GB" sz="3200" dirty="0" smtClean="0">
                <a:latin typeface="+mn-lt"/>
              </a:rPr>
              <a:t>levels of entitlement </a:t>
            </a:r>
            <a:r>
              <a:rPr lang="en-GB" sz="3200" dirty="0">
                <a:latin typeface="+mn-lt"/>
              </a:rPr>
              <a:t>across the workforce</a:t>
            </a:r>
            <a:endParaRPr lang="en-GB" sz="3200" i="1" dirty="0">
              <a:latin typeface="+mn-lt"/>
            </a:endParaRPr>
          </a:p>
        </p:txBody>
      </p:sp>
      <p:sp>
        <p:nvSpPr>
          <p:cNvPr id="3" name="Text Placeholder 2"/>
          <p:cNvSpPr>
            <a:spLocks noGrp="1"/>
          </p:cNvSpPr>
          <p:nvPr>
            <p:ph type="body" sz="quarter" idx="12"/>
          </p:nvPr>
        </p:nvSpPr>
        <p:spPr>
          <a:xfrm>
            <a:off x="377825" y="2116572"/>
            <a:ext cx="8405813" cy="3395801"/>
          </a:xfrm>
        </p:spPr>
        <p:txBody>
          <a:bodyPr>
            <a:normAutofit/>
          </a:bodyPr>
          <a:lstStyle/>
          <a:p>
            <a:pPr marL="342900" indent="-342900">
              <a:buFont typeface="Arial" panose="020B0604020202020204" pitchFamily="34" charset="0"/>
              <a:buChar char="•"/>
            </a:pPr>
            <a:r>
              <a:rPr lang="en-GB" sz="2400" dirty="0" smtClean="0">
                <a:latin typeface="+mn-lt"/>
              </a:rPr>
              <a:t>Staff with special class status – NPA 55*</a:t>
            </a:r>
          </a:p>
          <a:p>
            <a:pPr marL="342900" indent="-342900">
              <a:buFont typeface="Arial" panose="020B0604020202020204" pitchFamily="34" charset="0"/>
              <a:buChar char="•"/>
            </a:pPr>
            <a:r>
              <a:rPr lang="en-GB" sz="2400" dirty="0" smtClean="0">
                <a:latin typeface="+mn-lt"/>
              </a:rPr>
              <a:t>Mental Health Officer status – NPA 55*</a:t>
            </a:r>
          </a:p>
          <a:p>
            <a:pPr marL="342900" indent="-342900">
              <a:buFont typeface="Arial" panose="020B0604020202020204" pitchFamily="34" charset="0"/>
              <a:buChar char="•"/>
            </a:pPr>
            <a:r>
              <a:rPr lang="en-GB" sz="2400" dirty="0" smtClean="0">
                <a:latin typeface="+mn-lt"/>
              </a:rPr>
              <a:t>1995 section members with protection – NPA 60</a:t>
            </a:r>
          </a:p>
          <a:p>
            <a:pPr marL="342900" indent="-342900">
              <a:buFont typeface="Arial" panose="020B0604020202020204" pitchFamily="34" charset="0"/>
              <a:buChar char="•"/>
            </a:pPr>
            <a:r>
              <a:rPr lang="en-GB" sz="2400" dirty="0" smtClean="0">
                <a:latin typeface="+mn-lt"/>
              </a:rPr>
              <a:t>2008 section members with protection – NPA 65</a:t>
            </a:r>
          </a:p>
          <a:p>
            <a:pPr marL="342900" indent="-342900">
              <a:buFont typeface="Arial" panose="020B0604020202020204" pitchFamily="34" charset="0"/>
              <a:buChar char="•"/>
            </a:pPr>
            <a:r>
              <a:rPr lang="en-GB" sz="2400" dirty="0" smtClean="0">
                <a:latin typeface="+mn-lt"/>
              </a:rPr>
              <a:t>New scheme members – NPA equal to SPA 67+</a:t>
            </a:r>
          </a:p>
          <a:p>
            <a:pPr marL="342900" indent="-342900">
              <a:buFont typeface="Arial" panose="020B0604020202020204" pitchFamily="34" charset="0"/>
              <a:buChar char="•"/>
            </a:pPr>
            <a:endParaRPr lang="en-GB" sz="2400" dirty="0">
              <a:latin typeface="+mn-lt"/>
            </a:endParaRPr>
          </a:p>
          <a:p>
            <a:r>
              <a:rPr lang="en-GB" sz="1600" dirty="0" smtClean="0">
                <a:latin typeface="+mn-lt"/>
              </a:rPr>
              <a:t>* Only staff with the status prior to 06/03/1995</a:t>
            </a:r>
            <a:endParaRPr lang="en-GB" sz="1600" dirty="0">
              <a:latin typeface="+mn-lt"/>
            </a:endParaRPr>
          </a:p>
        </p:txBody>
      </p:sp>
    </p:spTree>
    <p:extLst>
      <p:ext uri="{BB962C8B-B14F-4D97-AF65-F5344CB8AC3E}">
        <p14:creationId xmlns:p14="http://schemas.microsoft.com/office/powerpoint/2010/main" val="1178916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536" y="1033914"/>
            <a:ext cx="8406311" cy="535531"/>
          </a:xfrm>
        </p:spPr>
        <p:txBody>
          <a:bodyPr/>
          <a:lstStyle/>
          <a:p>
            <a:r>
              <a:rPr lang="en-GB" sz="3200" dirty="0">
                <a:latin typeface="+mn-lt"/>
              </a:rPr>
              <a:t>Other </a:t>
            </a:r>
            <a:r>
              <a:rPr lang="en-GB" sz="3200" dirty="0" smtClean="0">
                <a:latin typeface="+mn-lt"/>
              </a:rPr>
              <a:t>pension and reward changes</a:t>
            </a:r>
            <a:endParaRPr lang="en-GB" sz="3200" i="1" dirty="0">
              <a:latin typeface="+mn-lt"/>
            </a:endParaRPr>
          </a:p>
        </p:txBody>
      </p:sp>
      <p:sp>
        <p:nvSpPr>
          <p:cNvPr id="3" name="Text Placeholder 2"/>
          <p:cNvSpPr>
            <a:spLocks noGrp="1"/>
          </p:cNvSpPr>
          <p:nvPr>
            <p:ph type="body" sz="quarter" idx="12"/>
          </p:nvPr>
        </p:nvSpPr>
        <p:spPr>
          <a:xfrm>
            <a:off x="424478" y="2335822"/>
            <a:ext cx="8405813" cy="3862623"/>
          </a:xfrm>
        </p:spPr>
        <p:txBody>
          <a:bodyPr>
            <a:normAutofit/>
          </a:bodyPr>
          <a:lstStyle/>
          <a:p>
            <a:r>
              <a:rPr lang="en-GB" sz="2800" dirty="0" smtClean="0">
                <a:latin typeface="+mn-lt"/>
              </a:rPr>
              <a:t>Consider the issue of an ageing workforce for your organisation in the context of other changes the NHS has seen including lifetime and annual allowance, automatic </a:t>
            </a:r>
            <a:r>
              <a:rPr lang="en-GB" sz="2800" dirty="0">
                <a:latin typeface="+mn-lt"/>
              </a:rPr>
              <a:t>enrolment and </a:t>
            </a:r>
            <a:r>
              <a:rPr lang="en-GB" sz="2800" dirty="0" smtClean="0">
                <a:latin typeface="+mn-lt"/>
              </a:rPr>
              <a:t>contribution increases.</a:t>
            </a:r>
          </a:p>
          <a:p>
            <a:endParaRPr lang="en-GB" sz="2800" dirty="0">
              <a:latin typeface="+mn-lt"/>
            </a:endParaRPr>
          </a:p>
          <a:p>
            <a:r>
              <a:rPr lang="en-GB" sz="2800" dirty="0" smtClean="0">
                <a:latin typeface="+mn-lt"/>
              </a:rPr>
              <a:t>Further detail about the NHS Pension Scheme can be found at </a:t>
            </a:r>
            <a:r>
              <a:rPr lang="en-GB" sz="2800" dirty="0" smtClean="0">
                <a:latin typeface="+mn-lt"/>
                <a:hlinkClick r:id="rId2"/>
              </a:rPr>
              <a:t>www.nhsemployers.org/pensions</a:t>
            </a:r>
            <a:r>
              <a:rPr lang="en-GB" sz="2800" dirty="0" smtClean="0">
                <a:latin typeface="+mn-lt"/>
              </a:rPr>
              <a:t>. </a:t>
            </a:r>
          </a:p>
          <a:p>
            <a:endParaRPr lang="en-GB" sz="2800" dirty="0">
              <a:latin typeface="+mn-lt"/>
            </a:endParaRPr>
          </a:p>
          <a:p>
            <a:endParaRPr lang="en-GB" sz="2800" dirty="0">
              <a:latin typeface="+mn-lt"/>
            </a:endParaRPr>
          </a:p>
        </p:txBody>
      </p:sp>
    </p:spTree>
    <p:extLst>
      <p:ext uri="{BB962C8B-B14F-4D97-AF65-F5344CB8AC3E}">
        <p14:creationId xmlns:p14="http://schemas.microsoft.com/office/powerpoint/2010/main" val="564698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4400" dirty="0">
                <a:latin typeface="+mn-lt"/>
              </a:rPr>
              <a:t>The Working Longer Group</a:t>
            </a:r>
            <a:endParaRPr lang="en-GB" sz="4400" dirty="0">
              <a:latin typeface="+mn-lt"/>
              <a:cs typeface="DINOT-Light" panose="020B0504020101010102" pitchFamily="34" charset="0"/>
            </a:endParaRPr>
          </a:p>
        </p:txBody>
      </p:sp>
      <p:sp>
        <p:nvSpPr>
          <p:cNvPr id="3" name="Text Placeholder 2"/>
          <p:cNvSpPr txBox="1">
            <a:spLocks/>
          </p:cNvSpPr>
          <p:nvPr/>
        </p:nvSpPr>
        <p:spPr>
          <a:xfrm>
            <a:off x="297834" y="4015409"/>
            <a:ext cx="7781641" cy="121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a:cs typeface="DINOT-Light" panose="020B0504020101010102" pitchFamily="34" charset="0"/>
              </a:rPr>
              <a:t>Purpose, membership, findings and objectives</a:t>
            </a:r>
          </a:p>
          <a:p>
            <a:pPr marL="0" indent="0">
              <a:buNone/>
            </a:pPr>
            <a:endParaRPr lang="en-GB" dirty="0">
              <a:latin typeface="Museo Sans Rounded 500" panose="02000000000000000000"/>
            </a:endParaRPr>
          </a:p>
        </p:txBody>
      </p:sp>
    </p:spTree>
    <p:extLst>
      <p:ext uri="{BB962C8B-B14F-4D97-AF65-F5344CB8AC3E}">
        <p14:creationId xmlns:p14="http://schemas.microsoft.com/office/powerpoint/2010/main" val="3118674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7825" y="931278"/>
            <a:ext cx="8406311" cy="535531"/>
          </a:xfrm>
        </p:spPr>
        <p:txBody>
          <a:bodyPr/>
          <a:lstStyle/>
          <a:p>
            <a:r>
              <a:rPr lang="en-GB" sz="3200" dirty="0" smtClean="0">
                <a:latin typeface="+mn-lt"/>
              </a:rPr>
              <a:t>Purpose of the group</a:t>
            </a:r>
            <a:endParaRPr lang="en-GB" sz="3200" dirty="0">
              <a:latin typeface="+mn-lt"/>
            </a:endParaRPr>
          </a:p>
        </p:txBody>
      </p:sp>
      <p:sp>
        <p:nvSpPr>
          <p:cNvPr id="4" name="Text Placeholder 3"/>
          <p:cNvSpPr>
            <a:spLocks noGrp="1"/>
          </p:cNvSpPr>
          <p:nvPr>
            <p:ph type="body" sz="quarter" idx="12"/>
          </p:nvPr>
        </p:nvSpPr>
        <p:spPr>
          <a:xfrm>
            <a:off x="237866" y="2108720"/>
            <a:ext cx="8405813" cy="3875122"/>
          </a:xfrm>
        </p:spPr>
        <p:txBody>
          <a:bodyPr>
            <a:normAutofit lnSpcReduction="10000"/>
          </a:bodyPr>
          <a:lstStyle/>
          <a:p>
            <a:pPr marL="342900" indent="-342900">
              <a:buFont typeface="Arial" panose="020B0604020202020204" pitchFamily="34" charset="0"/>
              <a:buChar char="•"/>
            </a:pPr>
            <a:r>
              <a:rPr lang="en-GB" sz="2400" dirty="0" smtClean="0">
                <a:latin typeface="+mn-lt"/>
              </a:rPr>
              <a:t>A partnership group established </a:t>
            </a:r>
            <a:r>
              <a:rPr lang="en-GB" sz="2400" dirty="0">
                <a:latin typeface="+mn-lt"/>
              </a:rPr>
              <a:t>in 2012. </a:t>
            </a:r>
            <a:endParaRPr lang="en-GB" sz="2400" dirty="0" smtClean="0">
              <a:latin typeface="+mn-lt"/>
            </a:endParaRPr>
          </a:p>
          <a:p>
            <a:pPr marL="342900" indent="-342900">
              <a:buFont typeface="Arial" panose="020B0604020202020204" pitchFamily="34" charset="0"/>
              <a:buChar char="•"/>
            </a:pPr>
            <a:r>
              <a:rPr lang="en-GB" sz="2400" dirty="0" smtClean="0">
                <a:latin typeface="+mn-lt"/>
              </a:rPr>
              <a:t>The group is considering </a:t>
            </a:r>
            <a:r>
              <a:rPr lang="en-GB" sz="2400" dirty="0">
                <a:latin typeface="+mn-lt"/>
              </a:rPr>
              <a:t>the impact of a raised retirement age on the NHS workforce. </a:t>
            </a:r>
          </a:p>
          <a:p>
            <a:pPr marL="342900" indent="-342900">
              <a:buFont typeface="Arial" panose="020B0604020202020204" pitchFamily="34" charset="0"/>
              <a:buChar char="•"/>
            </a:pPr>
            <a:r>
              <a:rPr lang="en-GB" sz="2400" dirty="0" smtClean="0">
                <a:latin typeface="+mn-lt"/>
              </a:rPr>
              <a:t>The group submitted 11 recommendations as part of the preliminary findings report to the health departments.</a:t>
            </a:r>
          </a:p>
          <a:p>
            <a:pPr marL="342900" indent="-342900">
              <a:buFont typeface="Arial" panose="020B0604020202020204" pitchFamily="34" charset="0"/>
              <a:buChar char="•"/>
            </a:pPr>
            <a:r>
              <a:rPr lang="en-GB" sz="2400" dirty="0" smtClean="0">
                <a:latin typeface="+mn-lt"/>
              </a:rPr>
              <a:t>The groups has been formally commissioned by the health departments to undertake specific pieces of work.</a:t>
            </a:r>
          </a:p>
          <a:p>
            <a:pPr marL="342900" indent="-342900">
              <a:buFont typeface="Arial" panose="020B0604020202020204" pitchFamily="34" charset="0"/>
              <a:buChar char="•"/>
            </a:pPr>
            <a:r>
              <a:rPr lang="en-GB" sz="2400" dirty="0" smtClean="0">
                <a:latin typeface="+mn-lt"/>
              </a:rPr>
              <a:t>Task </a:t>
            </a:r>
            <a:r>
              <a:rPr lang="en-GB" sz="2400" dirty="0">
                <a:latin typeface="+mn-lt"/>
              </a:rPr>
              <a:t>and finish groups </a:t>
            </a:r>
            <a:r>
              <a:rPr lang="en-GB" sz="2400" dirty="0" smtClean="0">
                <a:latin typeface="+mn-lt"/>
              </a:rPr>
              <a:t>have been established to </a:t>
            </a:r>
            <a:r>
              <a:rPr lang="en-GB" sz="2400" dirty="0">
                <a:latin typeface="+mn-lt"/>
              </a:rPr>
              <a:t>deliver specific pieces of work, including a range of products for use across the NHS workforce. </a:t>
            </a:r>
          </a:p>
          <a:p>
            <a:endParaRPr lang="en-GB" dirty="0"/>
          </a:p>
        </p:txBody>
      </p:sp>
    </p:spTree>
    <p:extLst>
      <p:ext uri="{BB962C8B-B14F-4D97-AF65-F5344CB8AC3E}">
        <p14:creationId xmlns:p14="http://schemas.microsoft.com/office/powerpoint/2010/main" val="125052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3180" y="1052576"/>
            <a:ext cx="8406311" cy="535531"/>
          </a:xfrm>
        </p:spPr>
        <p:txBody>
          <a:bodyPr/>
          <a:lstStyle/>
          <a:p>
            <a:r>
              <a:rPr lang="en-GB" sz="3200" dirty="0" smtClean="0">
                <a:latin typeface="+mn-lt"/>
              </a:rPr>
              <a:t>Membership</a:t>
            </a:r>
            <a:endParaRPr lang="en-GB" sz="3200" i="1" dirty="0">
              <a:latin typeface="+mn-lt"/>
            </a:endParaRPr>
          </a:p>
        </p:txBody>
      </p:sp>
      <p:grpSp>
        <p:nvGrpSpPr>
          <p:cNvPr id="15" name="Group 14"/>
          <p:cNvGrpSpPr/>
          <p:nvPr/>
        </p:nvGrpSpPr>
        <p:grpSpPr>
          <a:xfrm>
            <a:off x="676405" y="2165493"/>
            <a:ext cx="6882490" cy="3521863"/>
            <a:chOff x="323528" y="872716"/>
            <a:chExt cx="8496944" cy="4212468"/>
          </a:xfrm>
        </p:grpSpPr>
        <p:sp>
          <p:nvSpPr>
            <p:cNvPr id="5" name="Rounded Rectangle 4"/>
            <p:cNvSpPr/>
            <p:nvPr/>
          </p:nvSpPr>
          <p:spPr>
            <a:xfrm>
              <a:off x="3275856" y="3777884"/>
              <a:ext cx="2592287" cy="1296144"/>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cs typeface="DINOT-Bold" panose="020B0804020101020102" pitchFamily="34" charset="0"/>
                </a:rPr>
                <a:t>Trade unions</a:t>
              </a:r>
              <a:endParaRPr lang="en-GB" sz="2400" dirty="0">
                <a:solidFill>
                  <a:schemeClr val="tx1"/>
                </a:solidFill>
                <a:cs typeface="DINOT-Bold" panose="020B0804020101020102" pitchFamily="34" charset="0"/>
              </a:endParaRPr>
            </a:p>
          </p:txBody>
        </p:sp>
        <p:sp>
          <p:nvSpPr>
            <p:cNvPr id="6" name="Rounded Rectangle 5"/>
            <p:cNvSpPr/>
            <p:nvPr/>
          </p:nvSpPr>
          <p:spPr>
            <a:xfrm>
              <a:off x="6156176" y="3789040"/>
              <a:ext cx="2664296" cy="1296144"/>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cs typeface="DINOT-Bold" panose="020B0804020101020102" pitchFamily="34" charset="0"/>
                </a:rPr>
                <a:t>Health Departments </a:t>
              </a:r>
              <a:endParaRPr lang="en-GB" sz="2400" dirty="0">
                <a:solidFill>
                  <a:schemeClr val="tx1"/>
                </a:solidFill>
                <a:cs typeface="DINOT-Bold" panose="020B0804020101020102" pitchFamily="34" charset="0"/>
              </a:endParaRPr>
            </a:p>
          </p:txBody>
        </p:sp>
        <p:sp>
          <p:nvSpPr>
            <p:cNvPr id="7" name="Rounded Rectangle 6"/>
            <p:cNvSpPr/>
            <p:nvPr/>
          </p:nvSpPr>
          <p:spPr>
            <a:xfrm>
              <a:off x="323528" y="3789040"/>
              <a:ext cx="2664296" cy="1296144"/>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cs typeface="DINOT-Bold" panose="020B0804020101020102" pitchFamily="34" charset="0"/>
                </a:rPr>
                <a:t>Employers in the NHS</a:t>
              </a:r>
              <a:endParaRPr lang="en-GB" sz="2400" dirty="0">
                <a:solidFill>
                  <a:schemeClr val="tx1"/>
                </a:solidFill>
                <a:cs typeface="DINOT-Bold" panose="020B0804020101020102" pitchFamily="34" charset="0"/>
              </a:endParaRPr>
            </a:p>
          </p:txBody>
        </p:sp>
        <p:sp>
          <p:nvSpPr>
            <p:cNvPr id="8" name="Rounded Rectangle 7"/>
            <p:cNvSpPr/>
            <p:nvPr/>
          </p:nvSpPr>
          <p:spPr>
            <a:xfrm>
              <a:off x="2663346" y="872716"/>
              <a:ext cx="3817308" cy="1656184"/>
            </a:xfrm>
            <a:prstGeom prst="roundRect">
              <a:avLst/>
            </a:prstGeom>
            <a:solidFill>
              <a:srgbClr val="F67ECB"/>
            </a:solidFill>
            <a:ln>
              <a:solidFill>
                <a:srgbClr val="F67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cs typeface="DINOT-Bold" panose="020B0804020101020102" pitchFamily="34" charset="0"/>
                </a:rPr>
                <a:t>Four country, tripartite partnership group </a:t>
              </a:r>
              <a:endParaRPr lang="en-GB" sz="2800" dirty="0">
                <a:solidFill>
                  <a:schemeClr val="tx1"/>
                </a:solidFill>
                <a:cs typeface="DINOT-Bold" panose="020B0804020101020102" pitchFamily="34" charset="0"/>
              </a:endParaRPr>
            </a:p>
          </p:txBody>
        </p:sp>
        <p:cxnSp>
          <p:nvCxnSpPr>
            <p:cNvPr id="9" name="Straight Arrow Connector 8"/>
            <p:cNvCxnSpPr/>
            <p:nvPr/>
          </p:nvCxnSpPr>
          <p:spPr>
            <a:xfrm flipV="1">
              <a:off x="1907704" y="2577328"/>
              <a:ext cx="1044931" cy="113970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551062" y="2589118"/>
              <a:ext cx="20937" cy="112791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185507" y="2577043"/>
              <a:ext cx="1050789" cy="113998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62113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7825" y="1061907"/>
            <a:ext cx="8406311" cy="535531"/>
          </a:xfrm>
        </p:spPr>
        <p:txBody>
          <a:bodyPr/>
          <a:lstStyle/>
          <a:p>
            <a:r>
              <a:rPr lang="en-GB" sz="3200" dirty="0" smtClean="0">
                <a:latin typeface="+mn-lt"/>
              </a:rPr>
              <a:t>Themes </a:t>
            </a:r>
            <a:endParaRPr lang="en-GB" sz="3200" i="1" dirty="0">
              <a:latin typeface="+mn-lt"/>
            </a:endParaRPr>
          </a:p>
        </p:txBody>
      </p:sp>
      <p:grpSp>
        <p:nvGrpSpPr>
          <p:cNvPr id="12" name="Group 11"/>
          <p:cNvGrpSpPr/>
          <p:nvPr/>
        </p:nvGrpSpPr>
        <p:grpSpPr>
          <a:xfrm>
            <a:off x="1101785" y="2785660"/>
            <a:ext cx="6204084" cy="3381875"/>
            <a:chOff x="825817" y="1196752"/>
            <a:chExt cx="7352812" cy="5184575"/>
          </a:xfrm>
        </p:grpSpPr>
        <p:sp>
          <p:nvSpPr>
            <p:cNvPr id="13" name="Rounded Rectangle 12"/>
            <p:cNvSpPr/>
            <p:nvPr/>
          </p:nvSpPr>
          <p:spPr>
            <a:xfrm>
              <a:off x="825817" y="1196752"/>
              <a:ext cx="3168350" cy="2304256"/>
            </a:xfrm>
            <a:prstGeom prst="roundRect">
              <a:avLst/>
            </a:prstGeom>
            <a:solidFill>
              <a:srgbClr val="F67ECB"/>
            </a:solidFill>
            <a:ln>
              <a:solidFill>
                <a:srgbClr val="F67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cs typeface="DINOT-Bold" panose="020B0804020101020102" pitchFamily="34" charset="0"/>
                </a:rPr>
                <a:t>Occupational health and wellbeing</a:t>
              </a:r>
              <a:endParaRPr lang="en-GB" sz="2800" dirty="0">
                <a:solidFill>
                  <a:schemeClr val="tx1"/>
                </a:solidFill>
                <a:cs typeface="DINOT-Bold" panose="020B0804020101020102" pitchFamily="34" charset="0"/>
              </a:endParaRPr>
            </a:p>
          </p:txBody>
        </p:sp>
        <p:sp>
          <p:nvSpPr>
            <p:cNvPr id="14" name="Rounded Rectangle 13"/>
            <p:cNvSpPr/>
            <p:nvPr/>
          </p:nvSpPr>
          <p:spPr>
            <a:xfrm>
              <a:off x="825817" y="4077071"/>
              <a:ext cx="3170120" cy="2304256"/>
            </a:xfrm>
            <a:prstGeom prst="roundRect">
              <a:avLst/>
            </a:prstGeom>
            <a:solidFill>
              <a:srgbClr val="C3387A"/>
            </a:solidFill>
            <a:ln>
              <a:solidFill>
                <a:srgbClr val="C338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cs typeface="DINOT-Bold" panose="020B0804020101020102" pitchFamily="34" charset="0"/>
                </a:rPr>
                <a:t>Data collection </a:t>
              </a:r>
              <a:endParaRPr lang="en-GB" sz="2800" dirty="0">
                <a:solidFill>
                  <a:schemeClr val="tx1"/>
                </a:solidFill>
                <a:cs typeface="DINOT-Bold" panose="020B0804020101020102" pitchFamily="34" charset="0"/>
              </a:endParaRPr>
            </a:p>
          </p:txBody>
        </p:sp>
        <p:sp>
          <p:nvSpPr>
            <p:cNvPr id="16" name="Rounded Rectangle 15"/>
            <p:cNvSpPr/>
            <p:nvPr/>
          </p:nvSpPr>
          <p:spPr>
            <a:xfrm>
              <a:off x="5010278" y="4077071"/>
              <a:ext cx="3168351" cy="2304256"/>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cs typeface="DINOT-Bold" panose="020B0804020101020102" pitchFamily="34" charset="0"/>
                </a:rPr>
                <a:t>Work arrangements &amp; environment </a:t>
              </a:r>
              <a:endParaRPr lang="en-GB" sz="2800" dirty="0">
                <a:solidFill>
                  <a:schemeClr val="tx1"/>
                </a:solidFill>
                <a:cs typeface="DINOT-Bold" panose="020B0804020101020102" pitchFamily="34" charset="0"/>
              </a:endParaRPr>
            </a:p>
          </p:txBody>
        </p:sp>
        <p:sp>
          <p:nvSpPr>
            <p:cNvPr id="17" name="Rounded Rectangle 16"/>
            <p:cNvSpPr/>
            <p:nvPr/>
          </p:nvSpPr>
          <p:spPr>
            <a:xfrm>
              <a:off x="5004047" y="1196752"/>
              <a:ext cx="3170120" cy="2304256"/>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cs typeface="DINOT-Bold" panose="020B0804020101020102" pitchFamily="34" charset="0"/>
                </a:rPr>
                <a:t>Pension information</a:t>
              </a:r>
              <a:endParaRPr lang="en-GB" sz="2800" dirty="0">
                <a:solidFill>
                  <a:schemeClr val="tx1"/>
                </a:solidFill>
                <a:cs typeface="DINOT-Bold" panose="020B0804020101020102" pitchFamily="34" charset="0"/>
              </a:endParaRPr>
            </a:p>
          </p:txBody>
        </p:sp>
      </p:grpSp>
      <p:sp>
        <p:nvSpPr>
          <p:cNvPr id="3" name="TextBox 2"/>
          <p:cNvSpPr txBox="1"/>
          <p:nvPr/>
        </p:nvSpPr>
        <p:spPr>
          <a:xfrm>
            <a:off x="377825" y="1756229"/>
            <a:ext cx="7909832" cy="707886"/>
          </a:xfrm>
          <a:prstGeom prst="rect">
            <a:avLst/>
          </a:prstGeom>
          <a:noFill/>
        </p:spPr>
        <p:txBody>
          <a:bodyPr wrap="square" rtlCol="0">
            <a:spAutoFit/>
          </a:bodyPr>
          <a:lstStyle/>
          <a:p>
            <a:r>
              <a:rPr lang="en-GB" sz="2000" dirty="0" smtClean="0"/>
              <a:t>The group made 11 recommendations as part of its preliminary findings report which concentrated on four main themes:</a:t>
            </a:r>
            <a:endParaRPr lang="en-GB" sz="2000" dirty="0"/>
          </a:p>
        </p:txBody>
      </p:sp>
    </p:spTree>
    <p:extLst>
      <p:ext uri="{BB962C8B-B14F-4D97-AF65-F5344CB8AC3E}">
        <p14:creationId xmlns:p14="http://schemas.microsoft.com/office/powerpoint/2010/main" val="2150180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7332" y="1025987"/>
            <a:ext cx="8406311" cy="535531"/>
          </a:xfrm>
        </p:spPr>
        <p:txBody>
          <a:bodyPr/>
          <a:lstStyle/>
          <a:p>
            <a:r>
              <a:rPr lang="en-GB" sz="3200" dirty="0" smtClean="0">
                <a:latin typeface="+mn-lt"/>
              </a:rPr>
              <a:t>Products developed by the group</a:t>
            </a:r>
            <a:endParaRPr lang="en-GB" sz="3200" i="1" dirty="0">
              <a:latin typeface="+mn-lt"/>
            </a:endParaRPr>
          </a:p>
        </p:txBody>
      </p:sp>
      <p:pic>
        <p:nvPicPr>
          <p:cNvPr id="8" name="Picture 7"/>
          <p:cNvPicPr>
            <a:picLocks noChangeAspect="1"/>
          </p:cNvPicPr>
          <p:nvPr/>
        </p:nvPicPr>
        <p:blipFill rotWithShape="1">
          <a:blip r:embed="rId2" cstate="print"/>
          <a:srcRect l="24613" t="6455" r="25369" b="5717"/>
          <a:stretch/>
        </p:blipFill>
        <p:spPr>
          <a:xfrm>
            <a:off x="6201181" y="1772816"/>
            <a:ext cx="2691299" cy="3900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3" cstate="print"/>
          <a:srcRect l="25194" t="6443" r="25193" b="5705"/>
          <a:stretch/>
        </p:blipFill>
        <p:spPr>
          <a:xfrm>
            <a:off x="3203848" y="1772816"/>
            <a:ext cx="2753281" cy="3900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rotWithShape="1">
          <a:blip r:embed="rId4" cstate="print"/>
          <a:srcRect l="24199" t="6950" r="25785" b="4964"/>
          <a:stretch/>
        </p:blipFill>
        <p:spPr>
          <a:xfrm>
            <a:off x="179512" y="1772816"/>
            <a:ext cx="2775023" cy="3909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2123728" y="5949280"/>
            <a:ext cx="5276316" cy="400110"/>
          </a:xfrm>
          <a:prstGeom prst="rect">
            <a:avLst/>
          </a:prstGeom>
          <a:noFill/>
        </p:spPr>
        <p:txBody>
          <a:bodyPr wrap="none" rtlCol="0">
            <a:spAutoFit/>
          </a:bodyPr>
          <a:lstStyle/>
          <a:p>
            <a:r>
              <a:rPr lang="en-GB" sz="2000" dirty="0" smtClean="0">
                <a:cs typeface="DINOT-Light" panose="020B0504020101010102" pitchFamily="34" charset="0"/>
                <a:hlinkClick r:id="rId5"/>
              </a:rPr>
              <a:t>www.nhsemployers.org/WLGtoolsandresources</a:t>
            </a:r>
            <a:r>
              <a:rPr lang="en-GB" sz="2000" dirty="0" smtClean="0">
                <a:cs typeface="DINOT-Light" panose="020B0504020101010102" pitchFamily="34" charset="0"/>
              </a:rPr>
              <a:t>  </a:t>
            </a:r>
            <a:endParaRPr lang="en-GB" sz="2000" dirty="0">
              <a:cs typeface="DINOT-Light" panose="020B0504020101010102" pitchFamily="34" charset="0"/>
            </a:endParaRPr>
          </a:p>
        </p:txBody>
      </p:sp>
    </p:spTree>
    <p:extLst>
      <p:ext uri="{BB962C8B-B14F-4D97-AF65-F5344CB8AC3E}">
        <p14:creationId xmlns:p14="http://schemas.microsoft.com/office/powerpoint/2010/main" val="2031556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7825" y="306127"/>
            <a:ext cx="8406311" cy="1844608"/>
          </a:xfrm>
        </p:spPr>
        <p:txBody>
          <a:bodyPr/>
          <a:lstStyle/>
          <a:p>
            <a:endParaRPr lang="en-GB" dirty="0" smtClean="0"/>
          </a:p>
          <a:p>
            <a:r>
              <a:rPr lang="en-GB" sz="3200" dirty="0" smtClean="0"/>
              <a:t>Products </a:t>
            </a:r>
            <a:r>
              <a:rPr lang="en-GB" sz="3200" dirty="0"/>
              <a:t>developed by the group</a:t>
            </a:r>
            <a:endParaRPr lang="en-GB" sz="3200" i="1" dirty="0"/>
          </a:p>
          <a:p>
            <a:endParaRPr lang="en-GB" dirty="0"/>
          </a:p>
        </p:txBody>
      </p:sp>
      <p:grpSp>
        <p:nvGrpSpPr>
          <p:cNvPr id="4" name="Group 4"/>
          <p:cNvGrpSpPr>
            <a:grpSpLocks noChangeAspect="1"/>
          </p:cNvGrpSpPr>
          <p:nvPr/>
        </p:nvGrpSpPr>
        <p:grpSpPr bwMode="auto">
          <a:xfrm>
            <a:off x="128253" y="1574157"/>
            <a:ext cx="4429892" cy="5676219"/>
            <a:chOff x="364" y="536"/>
            <a:chExt cx="4265" cy="5216"/>
          </a:xfrm>
        </p:grpSpPr>
        <p:sp>
          <p:nvSpPr>
            <p:cNvPr id="5" name="AutoShape 3"/>
            <p:cNvSpPr>
              <a:spLocks noChangeAspect="1" noChangeArrowheads="1" noTextEdit="1"/>
            </p:cNvSpPr>
            <p:nvPr/>
          </p:nvSpPr>
          <p:spPr bwMode="auto">
            <a:xfrm>
              <a:off x="971" y="536"/>
              <a:ext cx="3658" cy="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 y="724"/>
              <a:ext cx="2761" cy="363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1942822" y="6368466"/>
            <a:ext cx="5276316" cy="400110"/>
          </a:xfrm>
          <a:prstGeom prst="rect">
            <a:avLst/>
          </a:prstGeom>
          <a:noFill/>
        </p:spPr>
        <p:txBody>
          <a:bodyPr wrap="none" rtlCol="0">
            <a:spAutoFit/>
          </a:bodyPr>
          <a:lstStyle/>
          <a:p>
            <a:r>
              <a:rPr lang="en-GB" sz="2000" dirty="0" smtClean="0">
                <a:cs typeface="DINOT-Light" panose="020B0504020101010102" pitchFamily="34" charset="0"/>
                <a:hlinkClick r:id="rId3"/>
              </a:rPr>
              <a:t>www.nhsemployers.org/WLGtoolsandresources</a:t>
            </a:r>
            <a:r>
              <a:rPr lang="en-GB" sz="2000" dirty="0" smtClean="0">
                <a:cs typeface="DINOT-Light" panose="020B0504020101010102" pitchFamily="34" charset="0"/>
              </a:rPr>
              <a:t>  </a:t>
            </a:r>
            <a:endParaRPr lang="en-GB" sz="2000" dirty="0">
              <a:cs typeface="DINOT-Light" panose="020B0504020101010102" pitchFamily="34" charset="0"/>
            </a:endParaRPr>
          </a:p>
        </p:txBody>
      </p:sp>
      <p:grpSp>
        <p:nvGrpSpPr>
          <p:cNvPr id="8" name="Group 8"/>
          <p:cNvGrpSpPr>
            <a:grpSpLocks noChangeAspect="1"/>
          </p:cNvGrpSpPr>
          <p:nvPr/>
        </p:nvGrpSpPr>
        <p:grpSpPr bwMode="auto">
          <a:xfrm>
            <a:off x="3092560" y="1792600"/>
            <a:ext cx="2861465" cy="3942958"/>
            <a:chOff x="1051" y="-440"/>
            <a:chExt cx="3658" cy="5200"/>
          </a:xfrm>
          <a:effectLst>
            <a:outerShdw blurRad="63500" sx="102000" sy="102000" algn="ctr" rotWithShape="0">
              <a:prstClr val="black">
                <a:alpha val="40000"/>
              </a:prstClr>
            </a:outerShdw>
          </a:effectLst>
        </p:grpSpPr>
        <p:sp>
          <p:nvSpPr>
            <p:cNvPr id="9" name="AutoShape 7"/>
            <p:cNvSpPr>
              <a:spLocks noChangeAspect="1" noChangeArrowheads="1" noTextEdit="1"/>
            </p:cNvSpPr>
            <p:nvPr/>
          </p:nvSpPr>
          <p:spPr bwMode="auto">
            <a:xfrm>
              <a:off x="1051" y="-440"/>
              <a:ext cx="3658" cy="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 y="-440"/>
              <a:ext cx="3666" cy="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2"/>
          <p:cNvGrpSpPr>
            <a:grpSpLocks noChangeAspect="1"/>
          </p:cNvGrpSpPr>
          <p:nvPr/>
        </p:nvGrpSpPr>
        <p:grpSpPr bwMode="auto">
          <a:xfrm>
            <a:off x="6112183" y="1778746"/>
            <a:ext cx="2823935" cy="3956812"/>
            <a:chOff x="1051" y="-440"/>
            <a:chExt cx="3658" cy="5200"/>
          </a:xfrm>
          <a:effectLst>
            <a:outerShdw blurRad="63500" sx="102000" sy="102000" algn="ctr" rotWithShape="0">
              <a:prstClr val="black">
                <a:alpha val="40000"/>
              </a:prstClr>
            </a:outerShdw>
          </a:effectLst>
        </p:grpSpPr>
        <p:sp>
          <p:nvSpPr>
            <p:cNvPr id="12" name="AutoShape 11"/>
            <p:cNvSpPr>
              <a:spLocks noChangeAspect="1" noChangeArrowheads="1" noTextEdit="1"/>
            </p:cNvSpPr>
            <p:nvPr/>
          </p:nvSpPr>
          <p:spPr bwMode="auto">
            <a:xfrm>
              <a:off x="1051" y="-440"/>
              <a:ext cx="3658" cy="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 y="-440"/>
              <a:ext cx="3666" cy="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41358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4400" dirty="0">
                <a:latin typeface="+mn-lt"/>
                <a:cs typeface="DINOT-Light" panose="020B0504020101010102" pitchFamily="34" charset="0"/>
              </a:rPr>
              <a:t>Background</a:t>
            </a:r>
          </a:p>
        </p:txBody>
      </p:sp>
      <p:sp>
        <p:nvSpPr>
          <p:cNvPr id="3" name="Text Placeholder 2"/>
          <p:cNvSpPr txBox="1">
            <a:spLocks/>
          </p:cNvSpPr>
          <p:nvPr/>
        </p:nvSpPr>
        <p:spPr>
          <a:xfrm>
            <a:off x="297833" y="3924784"/>
            <a:ext cx="7056437" cy="121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smtClean="0">
                <a:cs typeface="DINOT-Light" panose="020B0504020101010102" pitchFamily="34" charset="0"/>
              </a:rPr>
              <a:t>Changing </a:t>
            </a:r>
            <a:r>
              <a:rPr lang="en-GB" sz="3200" dirty="0">
                <a:cs typeface="DINOT-Light" panose="020B0504020101010102" pitchFamily="34" charset="0"/>
              </a:rPr>
              <a:t>demographics and </a:t>
            </a:r>
            <a:r>
              <a:rPr lang="en-GB" sz="3200" dirty="0" smtClean="0">
                <a:cs typeface="DINOT-Light" panose="020B0504020101010102" pitchFamily="34" charset="0"/>
              </a:rPr>
              <a:t>the </a:t>
            </a:r>
            <a:r>
              <a:rPr lang="en-GB" sz="3200" dirty="0">
                <a:cs typeface="DINOT-Light" panose="020B0504020101010102" pitchFamily="34" charset="0"/>
              </a:rPr>
              <a:t>context of an ageing workforce</a:t>
            </a:r>
          </a:p>
          <a:p>
            <a:pPr marL="0" indent="0">
              <a:buNone/>
            </a:pPr>
            <a:endParaRPr lang="en-GB" dirty="0">
              <a:latin typeface="Museo Sans Rounded 500"/>
            </a:endParaRPr>
          </a:p>
          <a:p>
            <a:pPr marL="0" indent="0">
              <a:buNone/>
            </a:pPr>
            <a:endParaRPr lang="en-GB" dirty="0" smtClean="0">
              <a:latin typeface="Museo Sans Rounded 500"/>
              <a:cs typeface="DINOT-Light" panose="020B0504020101010102" pitchFamily="34" charset="0"/>
            </a:endParaRPr>
          </a:p>
          <a:p>
            <a:endParaRPr lang="en-GB" dirty="0">
              <a:latin typeface="Museo Sans Rounded 500"/>
            </a:endParaRPr>
          </a:p>
        </p:txBody>
      </p:sp>
    </p:spTree>
    <p:extLst>
      <p:ext uri="{BB962C8B-B14F-4D97-AF65-F5344CB8AC3E}">
        <p14:creationId xmlns:p14="http://schemas.microsoft.com/office/powerpoint/2010/main" val="30767221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9776" y="4609636"/>
            <a:ext cx="7056437" cy="735701"/>
          </a:xfrm>
        </p:spPr>
        <p:txBody>
          <a:bodyPr>
            <a:normAutofit/>
          </a:bodyPr>
          <a:lstStyle/>
          <a:p>
            <a:r>
              <a:rPr lang="en-GB" sz="3200" dirty="0" smtClean="0">
                <a:solidFill>
                  <a:schemeClr val="tx1"/>
                </a:solidFill>
                <a:latin typeface="+mn-lt"/>
              </a:rPr>
              <a:t>What should we be doing now?</a:t>
            </a:r>
            <a:endParaRPr lang="en-GB" sz="3200" dirty="0">
              <a:solidFill>
                <a:schemeClr val="tx1"/>
              </a:solidFill>
              <a:latin typeface="+mn-lt"/>
              <a:cs typeface="DINOT-Light" panose="020B0504020101010102" pitchFamily="34" charset="0"/>
            </a:endParaRPr>
          </a:p>
        </p:txBody>
      </p:sp>
      <p:sp>
        <p:nvSpPr>
          <p:cNvPr id="3" name="Text Placeholder 2"/>
          <p:cNvSpPr txBox="1">
            <a:spLocks/>
          </p:cNvSpPr>
          <p:nvPr/>
        </p:nvSpPr>
        <p:spPr>
          <a:xfrm>
            <a:off x="239776" y="3238715"/>
            <a:ext cx="8594239" cy="121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dirty="0">
                <a:solidFill>
                  <a:srgbClr val="D40E8C"/>
                </a:solidFill>
                <a:cs typeface="DINOT-Light" panose="020B0504020101010102" pitchFamily="34" charset="0"/>
              </a:rPr>
              <a:t>Raising awareness of the ageing </a:t>
            </a:r>
            <a:r>
              <a:rPr lang="en-GB" sz="4400" dirty="0" smtClean="0">
                <a:solidFill>
                  <a:srgbClr val="D40E8C"/>
                </a:solidFill>
                <a:cs typeface="DINOT-Light" panose="020B0504020101010102" pitchFamily="34" charset="0"/>
              </a:rPr>
              <a:t>workforce</a:t>
            </a:r>
            <a:endParaRPr lang="en-GB" sz="3200" dirty="0">
              <a:solidFill>
                <a:srgbClr val="D40E8C"/>
              </a:solidFill>
              <a:latin typeface="Museo Sans Rounded 500" panose="02000000000000000000"/>
            </a:endParaRPr>
          </a:p>
        </p:txBody>
      </p:sp>
    </p:spTree>
    <p:extLst>
      <p:ext uri="{BB962C8B-B14F-4D97-AF65-F5344CB8AC3E}">
        <p14:creationId xmlns:p14="http://schemas.microsoft.com/office/powerpoint/2010/main" val="4278748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0116" y="930242"/>
            <a:ext cx="8406311" cy="535531"/>
          </a:xfrm>
        </p:spPr>
        <p:txBody>
          <a:bodyPr/>
          <a:lstStyle/>
          <a:p>
            <a:r>
              <a:rPr lang="en-GB" sz="3200" dirty="0" smtClean="0">
                <a:latin typeface="+mn-lt"/>
              </a:rPr>
              <a:t>Raising awareness of an ageing workforce </a:t>
            </a:r>
            <a:endParaRPr lang="en-GB" sz="3200" i="1" dirty="0">
              <a:latin typeface="+mn-lt"/>
            </a:endParaRPr>
          </a:p>
        </p:txBody>
      </p:sp>
      <p:grpSp>
        <p:nvGrpSpPr>
          <p:cNvPr id="21" name="Group 20"/>
          <p:cNvGrpSpPr/>
          <p:nvPr/>
        </p:nvGrpSpPr>
        <p:grpSpPr>
          <a:xfrm>
            <a:off x="757985" y="1902888"/>
            <a:ext cx="7689329" cy="4574285"/>
            <a:chOff x="178628" y="188640"/>
            <a:chExt cx="8826064" cy="6541991"/>
          </a:xfrm>
        </p:grpSpPr>
        <p:sp>
          <p:nvSpPr>
            <p:cNvPr id="22" name="Rounded Rectangle 21"/>
            <p:cNvSpPr/>
            <p:nvPr/>
          </p:nvSpPr>
          <p:spPr>
            <a:xfrm>
              <a:off x="178628" y="188640"/>
              <a:ext cx="2521164" cy="2088232"/>
            </a:xfrm>
            <a:prstGeom prst="roundRect">
              <a:avLst/>
            </a:prstGeom>
            <a:solidFill>
              <a:srgbClr val="D40E8C"/>
            </a:solidFill>
            <a:ln>
              <a:solidFill>
                <a:srgbClr val="D40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cs typeface="DINOT-Bold" panose="020B0804020101020102" pitchFamily="34" charset="0"/>
                </a:rPr>
                <a:t>Signpost to relevant information for staff</a:t>
              </a:r>
              <a:endParaRPr lang="en-GB" sz="2400" dirty="0">
                <a:solidFill>
                  <a:schemeClr val="tx1"/>
                </a:solidFill>
                <a:cs typeface="DINOT-Bold" panose="020B0804020101020102" pitchFamily="34" charset="0"/>
              </a:endParaRPr>
            </a:p>
          </p:txBody>
        </p:sp>
        <p:sp>
          <p:nvSpPr>
            <p:cNvPr id="23" name="Rounded Rectangle 22"/>
            <p:cNvSpPr/>
            <p:nvPr/>
          </p:nvSpPr>
          <p:spPr>
            <a:xfrm>
              <a:off x="3923928" y="4806104"/>
              <a:ext cx="3384376" cy="1782296"/>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cs typeface="DINOT-Bold" panose="020B0804020101020102" pitchFamily="34" charset="0"/>
                </a:rPr>
                <a:t>Encourage use of redeployment as a normal option </a:t>
              </a:r>
              <a:endParaRPr lang="en-GB" sz="2400" dirty="0">
                <a:solidFill>
                  <a:schemeClr val="tx1"/>
                </a:solidFill>
                <a:cs typeface="DINOT-Bold" panose="020B0804020101020102" pitchFamily="34" charset="0"/>
              </a:endParaRPr>
            </a:p>
          </p:txBody>
        </p:sp>
        <p:sp>
          <p:nvSpPr>
            <p:cNvPr id="24" name="Rounded Rectangle 23"/>
            <p:cNvSpPr/>
            <p:nvPr/>
          </p:nvSpPr>
          <p:spPr>
            <a:xfrm>
              <a:off x="2915816" y="215922"/>
              <a:ext cx="3242128" cy="2276974"/>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cs typeface="DINOT-Bold" panose="020B0804020101020102" pitchFamily="34" charset="0"/>
                </a:rPr>
                <a:t>Review current processes in place to support an ageing workforce </a:t>
              </a:r>
              <a:endParaRPr lang="en-GB" sz="2400" dirty="0">
                <a:solidFill>
                  <a:schemeClr val="tx1"/>
                </a:solidFill>
                <a:cs typeface="DINOT-Bold" panose="020B0804020101020102" pitchFamily="34" charset="0"/>
              </a:endParaRPr>
            </a:p>
          </p:txBody>
        </p:sp>
        <p:sp>
          <p:nvSpPr>
            <p:cNvPr id="25" name="Rounded Rectangle 24"/>
            <p:cNvSpPr/>
            <p:nvPr/>
          </p:nvSpPr>
          <p:spPr>
            <a:xfrm>
              <a:off x="539552" y="5362479"/>
              <a:ext cx="3168352" cy="1368152"/>
            </a:xfrm>
            <a:prstGeom prst="roundRect">
              <a:avLst/>
            </a:prstGeom>
            <a:solidFill>
              <a:srgbClr val="C3397A"/>
            </a:solidFill>
            <a:ln>
              <a:solidFill>
                <a:srgbClr val="C339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cs typeface="DINOT-Bold" panose="020B0804020101020102" pitchFamily="34" charset="0"/>
                </a:rPr>
                <a:t>P</a:t>
              </a:r>
              <a:r>
                <a:rPr lang="en-GB" sz="2400" dirty="0" smtClean="0">
                  <a:solidFill>
                    <a:schemeClr val="tx1"/>
                  </a:solidFill>
                  <a:cs typeface="DINOT-Bold" panose="020B0804020101020102" pitchFamily="34" charset="0"/>
                </a:rPr>
                <a:t>rofile the age of your workforce </a:t>
              </a:r>
              <a:endParaRPr lang="en-GB" sz="2400" dirty="0">
                <a:solidFill>
                  <a:schemeClr val="tx1"/>
                </a:solidFill>
                <a:cs typeface="DINOT-Bold" panose="020B0804020101020102" pitchFamily="34" charset="0"/>
              </a:endParaRPr>
            </a:p>
          </p:txBody>
        </p:sp>
        <p:sp>
          <p:nvSpPr>
            <p:cNvPr id="26" name="Rounded Rectangle 25"/>
            <p:cNvSpPr/>
            <p:nvPr/>
          </p:nvSpPr>
          <p:spPr>
            <a:xfrm>
              <a:off x="6373968" y="1120574"/>
              <a:ext cx="2630724" cy="3316538"/>
            </a:xfrm>
            <a:prstGeom prst="roundRect">
              <a:avLst/>
            </a:prstGeom>
            <a:solidFill>
              <a:srgbClr val="5CAAD3"/>
            </a:solidFill>
            <a:ln>
              <a:solidFill>
                <a:srgbClr val="5CA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cs typeface="DINOT-Bold" panose="020B0804020101020102" pitchFamily="34" charset="0"/>
                </a:rPr>
                <a:t>Factor workforce demographic changes into workforce planning  </a:t>
              </a:r>
              <a:endParaRPr lang="en-GB" sz="2400" dirty="0">
                <a:solidFill>
                  <a:schemeClr val="tx1"/>
                </a:solidFill>
                <a:cs typeface="DINOT-Bold" panose="020B0804020101020102" pitchFamily="34" charset="0"/>
              </a:endParaRPr>
            </a:p>
          </p:txBody>
        </p:sp>
        <p:sp>
          <p:nvSpPr>
            <p:cNvPr id="27" name="Rounded Rectangle 26"/>
            <p:cNvSpPr/>
            <p:nvPr/>
          </p:nvSpPr>
          <p:spPr>
            <a:xfrm>
              <a:off x="2987824" y="2626176"/>
              <a:ext cx="3242128" cy="2036304"/>
            </a:xfrm>
            <a:prstGeom prst="roundRect">
              <a:avLst/>
            </a:prstGeom>
            <a:solidFill>
              <a:srgbClr val="F67ECB"/>
            </a:solidFill>
            <a:ln>
              <a:solidFill>
                <a:srgbClr val="F67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cs typeface="DINOT-Bold" panose="020B0804020101020102" pitchFamily="34" charset="0"/>
                </a:rPr>
                <a:t>Raise awareness of the work and products of the WLG</a:t>
              </a:r>
              <a:endParaRPr lang="en-GB" sz="2400" dirty="0">
                <a:solidFill>
                  <a:schemeClr val="tx1"/>
                </a:solidFill>
                <a:cs typeface="DINOT-Bold" panose="020B0804020101020102" pitchFamily="34" charset="0"/>
              </a:endParaRPr>
            </a:p>
          </p:txBody>
        </p:sp>
        <p:sp>
          <p:nvSpPr>
            <p:cNvPr id="28" name="Rounded Rectangle 27"/>
            <p:cNvSpPr/>
            <p:nvPr/>
          </p:nvSpPr>
          <p:spPr>
            <a:xfrm>
              <a:off x="179237" y="2412990"/>
              <a:ext cx="2664571" cy="281620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cs typeface="DINOT-Bold" panose="020B0804020101020102" pitchFamily="34" charset="0"/>
                </a:rPr>
                <a:t>Get involved with the work of the WLG</a:t>
              </a:r>
              <a:endParaRPr lang="en-GB" sz="2400" dirty="0">
                <a:solidFill>
                  <a:schemeClr val="tx1"/>
                </a:solidFill>
                <a:cs typeface="DINOT-Bold" panose="020B0804020101020102" pitchFamily="34" charset="0"/>
              </a:endParaRPr>
            </a:p>
          </p:txBody>
        </p:sp>
      </p:grpSp>
    </p:spTree>
    <p:extLst>
      <p:ext uri="{BB962C8B-B14F-4D97-AF65-F5344CB8AC3E}">
        <p14:creationId xmlns:p14="http://schemas.microsoft.com/office/powerpoint/2010/main" val="3047748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8163" y="2845831"/>
            <a:ext cx="7056437" cy="735701"/>
          </a:xfrm>
        </p:spPr>
        <p:txBody>
          <a:bodyPr>
            <a:normAutofit/>
          </a:bodyPr>
          <a:lstStyle/>
          <a:p>
            <a:r>
              <a:rPr lang="en-US" sz="4400" dirty="0" smtClean="0">
                <a:latin typeface="+mn-lt"/>
              </a:rPr>
              <a:t>Any questions?</a:t>
            </a:r>
            <a:endParaRPr lang="en-GB" sz="4400" dirty="0">
              <a:latin typeface="+mn-lt"/>
            </a:endParaRPr>
          </a:p>
        </p:txBody>
      </p:sp>
      <p:grpSp>
        <p:nvGrpSpPr>
          <p:cNvPr id="3" name="Group 2"/>
          <p:cNvGrpSpPr/>
          <p:nvPr/>
        </p:nvGrpSpPr>
        <p:grpSpPr>
          <a:xfrm>
            <a:off x="521863" y="4203945"/>
            <a:ext cx="3644212" cy="1812342"/>
            <a:chOff x="298376" y="645840"/>
            <a:chExt cx="8337665" cy="5088261"/>
          </a:xfrm>
        </p:grpSpPr>
        <p:sp>
          <p:nvSpPr>
            <p:cNvPr id="4" name="Rounded Rectangular Callout 3"/>
            <p:cNvSpPr/>
            <p:nvPr/>
          </p:nvSpPr>
          <p:spPr>
            <a:xfrm>
              <a:off x="903260" y="3561860"/>
              <a:ext cx="2880320" cy="2016224"/>
            </a:xfrm>
            <a:prstGeom prst="wedgeRoundRectCallout">
              <a:avLst>
                <a:gd name="adj1" fmla="val -10481"/>
                <a:gd name="adj2" fmla="val 68908"/>
                <a:gd name="adj3" fmla="val 16667"/>
              </a:avLst>
            </a:prstGeom>
            <a:solidFill>
              <a:srgbClr val="6B2977"/>
            </a:solidFill>
            <a:ln>
              <a:solidFill>
                <a:srgbClr val="6B2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ounded Rectangular Callout 4"/>
            <p:cNvSpPr/>
            <p:nvPr/>
          </p:nvSpPr>
          <p:spPr>
            <a:xfrm>
              <a:off x="2051720" y="1844824"/>
              <a:ext cx="4464496" cy="3384376"/>
            </a:xfrm>
            <a:prstGeom prst="wedgeRoundRectCallout">
              <a:avLst>
                <a:gd name="adj1" fmla="val -5026"/>
                <a:gd name="adj2" fmla="val 70136"/>
                <a:gd name="adj3" fmla="val 16667"/>
              </a:avLst>
            </a:prstGeom>
            <a:solidFill>
              <a:srgbClr val="E21776"/>
            </a:solidFill>
            <a:ln>
              <a:solidFill>
                <a:srgbClr val="E21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ular Callout 5"/>
            <p:cNvSpPr/>
            <p:nvPr/>
          </p:nvSpPr>
          <p:spPr>
            <a:xfrm>
              <a:off x="5755721" y="1339923"/>
              <a:ext cx="2880320" cy="2016224"/>
            </a:xfrm>
            <a:prstGeom prst="wedgeRoundRectCallout">
              <a:avLst>
                <a:gd name="adj1" fmla="val -39122"/>
                <a:gd name="adj2" fmla="val 70880"/>
                <a:gd name="adj3" fmla="val 16667"/>
              </a:avLst>
            </a:prstGeom>
            <a:solidFill>
              <a:srgbClr val="6B2977"/>
            </a:solidFill>
            <a:ln>
              <a:solidFill>
                <a:srgbClr val="6B2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ular Callout 6"/>
            <p:cNvSpPr/>
            <p:nvPr/>
          </p:nvSpPr>
          <p:spPr>
            <a:xfrm>
              <a:off x="2627784" y="645840"/>
              <a:ext cx="2880320" cy="2016224"/>
            </a:xfrm>
            <a:prstGeom prst="wedgeRoundRectCallout">
              <a:avLst>
                <a:gd name="adj1" fmla="val -2199"/>
                <a:gd name="adj2" fmla="val 64472"/>
                <a:gd name="adj3" fmla="val 16667"/>
              </a:avLst>
            </a:prstGeom>
            <a:solidFill>
              <a:srgbClr val="308C9A"/>
            </a:solidFill>
            <a:ln>
              <a:solidFill>
                <a:srgbClr val="308C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ular Callout 7"/>
            <p:cNvSpPr/>
            <p:nvPr/>
          </p:nvSpPr>
          <p:spPr>
            <a:xfrm flipH="1">
              <a:off x="6009219" y="4032684"/>
              <a:ext cx="1866326" cy="1672952"/>
            </a:xfrm>
            <a:prstGeom prst="wedgeRoundRectCallout">
              <a:avLst>
                <a:gd name="adj1" fmla="val -9791"/>
                <a:gd name="adj2" fmla="val 73345"/>
                <a:gd name="adj3" fmla="val 16667"/>
              </a:avLst>
            </a:prstGeom>
            <a:solidFill>
              <a:srgbClr val="70C1C3"/>
            </a:solidFill>
            <a:ln>
              <a:solidFill>
                <a:srgbClr val="70C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ounded Rectangular Callout 8"/>
            <p:cNvSpPr/>
            <p:nvPr/>
          </p:nvSpPr>
          <p:spPr>
            <a:xfrm flipH="1">
              <a:off x="1625554" y="2706148"/>
              <a:ext cx="1656184" cy="1154900"/>
            </a:xfrm>
            <a:prstGeom prst="wedgeRoundRectCallout">
              <a:avLst>
                <a:gd name="adj1" fmla="val -33436"/>
                <a:gd name="adj2" fmla="val 91761"/>
                <a:gd name="adj3" fmla="val 16667"/>
              </a:avLst>
            </a:prstGeom>
            <a:solidFill>
              <a:srgbClr val="F9B826"/>
            </a:solidFill>
            <a:ln>
              <a:solidFill>
                <a:srgbClr val="F9B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ular Callout 9"/>
            <p:cNvSpPr/>
            <p:nvPr/>
          </p:nvSpPr>
          <p:spPr>
            <a:xfrm>
              <a:off x="298376" y="989112"/>
              <a:ext cx="2880320" cy="2016224"/>
            </a:xfrm>
            <a:prstGeom prst="wedgeRoundRectCallout">
              <a:avLst>
                <a:gd name="adj1" fmla="val -3234"/>
                <a:gd name="adj2" fmla="val 68908"/>
                <a:gd name="adj3" fmla="val 16667"/>
              </a:avLst>
            </a:prstGeom>
            <a:solidFill>
              <a:srgbClr val="5CAAD3"/>
            </a:solidFill>
            <a:ln>
              <a:solidFill>
                <a:srgbClr val="5CA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ounded Rectangular Callout 10"/>
            <p:cNvSpPr/>
            <p:nvPr/>
          </p:nvSpPr>
          <p:spPr>
            <a:xfrm>
              <a:off x="5313952" y="1988840"/>
              <a:ext cx="1202264" cy="748984"/>
            </a:xfrm>
            <a:prstGeom prst="wedgeRoundRectCallout">
              <a:avLst>
                <a:gd name="adj1" fmla="val -43070"/>
                <a:gd name="adj2" fmla="val 87110"/>
                <a:gd name="adj3" fmla="val 16667"/>
              </a:avLst>
            </a:prstGeom>
            <a:solidFill>
              <a:srgbClr val="708391"/>
            </a:solidFill>
            <a:ln>
              <a:solidFill>
                <a:srgbClr val="708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ounded Rectangular Callout 11"/>
            <p:cNvSpPr/>
            <p:nvPr/>
          </p:nvSpPr>
          <p:spPr>
            <a:xfrm>
              <a:off x="5392484" y="4985117"/>
              <a:ext cx="1202264" cy="748984"/>
            </a:xfrm>
            <a:prstGeom prst="wedgeRoundRectCallout">
              <a:avLst>
                <a:gd name="adj1" fmla="val -66218"/>
                <a:gd name="adj2" fmla="val 79148"/>
                <a:gd name="adj3" fmla="val 16667"/>
              </a:avLst>
            </a:prstGeom>
            <a:solidFill>
              <a:srgbClr val="F17A39"/>
            </a:solidFill>
            <a:ln>
              <a:solidFill>
                <a:srgbClr val="F17A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ular Callout 12"/>
            <p:cNvSpPr/>
            <p:nvPr/>
          </p:nvSpPr>
          <p:spPr>
            <a:xfrm flipH="1">
              <a:off x="1625554" y="4494668"/>
              <a:ext cx="1202264" cy="748984"/>
            </a:xfrm>
            <a:prstGeom prst="wedgeRoundRectCallout">
              <a:avLst>
                <a:gd name="adj1" fmla="val -66218"/>
                <a:gd name="adj2" fmla="val 79148"/>
                <a:gd name="adj3" fmla="val 16667"/>
              </a:avLst>
            </a:prstGeom>
            <a:solidFill>
              <a:srgbClr val="821E56"/>
            </a:solidFill>
            <a:ln>
              <a:solidFill>
                <a:srgbClr val="821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p:cNvSpPr/>
          <p:nvPr/>
        </p:nvSpPr>
        <p:spPr>
          <a:xfrm>
            <a:off x="358163" y="3576702"/>
            <a:ext cx="3444404" cy="523220"/>
          </a:xfrm>
          <a:prstGeom prst="rect">
            <a:avLst/>
          </a:prstGeom>
        </p:spPr>
        <p:txBody>
          <a:bodyPr wrap="none">
            <a:spAutoFit/>
          </a:bodyPr>
          <a:lstStyle/>
          <a:p>
            <a:r>
              <a:rPr lang="en-GB" sz="2800" dirty="0">
                <a:cs typeface="DINOT-Light" panose="020B0504020101010102" pitchFamily="34" charset="0"/>
              </a:rPr>
              <a:t>Discussion and debate</a:t>
            </a:r>
          </a:p>
        </p:txBody>
      </p:sp>
    </p:spTree>
    <p:extLst>
      <p:ext uri="{BB962C8B-B14F-4D97-AF65-F5344CB8AC3E}">
        <p14:creationId xmlns:p14="http://schemas.microsoft.com/office/powerpoint/2010/main" val="38610283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4400" dirty="0" smtClean="0">
                <a:latin typeface="+mn-lt"/>
              </a:rPr>
              <a:t>Thank you</a:t>
            </a:r>
            <a:endParaRPr lang="en-GB" sz="4400" dirty="0">
              <a:latin typeface="+mn-lt"/>
            </a:endParaRPr>
          </a:p>
        </p:txBody>
      </p:sp>
      <p:pic>
        <p:nvPicPr>
          <p:cNvPr id="3" name="Picture 2"/>
          <p:cNvPicPr>
            <a:picLocks noChangeAspect="1"/>
          </p:cNvPicPr>
          <p:nvPr/>
        </p:nvPicPr>
        <p:blipFill>
          <a:blip r:embed="rId2"/>
          <a:stretch>
            <a:fillRect/>
          </a:stretch>
        </p:blipFill>
        <p:spPr>
          <a:xfrm>
            <a:off x="297834" y="4132573"/>
            <a:ext cx="553488" cy="450371"/>
          </a:xfrm>
          <a:prstGeom prst="rect">
            <a:avLst/>
          </a:prstGeom>
        </p:spPr>
      </p:pic>
      <p:sp>
        <p:nvSpPr>
          <p:cNvPr id="4" name="TextBox 3"/>
          <p:cNvSpPr txBox="1"/>
          <p:nvPr/>
        </p:nvSpPr>
        <p:spPr>
          <a:xfrm>
            <a:off x="851322" y="4096148"/>
            <a:ext cx="7349249" cy="2185214"/>
          </a:xfrm>
          <a:prstGeom prst="rect">
            <a:avLst/>
          </a:prstGeom>
          <a:noFill/>
        </p:spPr>
        <p:txBody>
          <a:bodyPr wrap="square" rtlCol="0">
            <a:spAutoFit/>
          </a:bodyPr>
          <a:lstStyle/>
          <a:p>
            <a:pPr>
              <a:spcBef>
                <a:spcPts val="1200"/>
              </a:spcBef>
              <a:spcAft>
                <a:spcPts val="1200"/>
              </a:spcAft>
            </a:pPr>
            <a:r>
              <a:rPr lang="en-US" sz="3200" dirty="0" smtClean="0">
                <a:solidFill>
                  <a:schemeClr val="bg1"/>
                </a:solidFill>
              </a:rPr>
              <a:t>@NHS_WLG</a:t>
            </a:r>
          </a:p>
          <a:p>
            <a:pPr>
              <a:spcBef>
                <a:spcPts val="1200"/>
              </a:spcBef>
              <a:spcAft>
                <a:spcPts val="1200"/>
              </a:spcAft>
            </a:pPr>
            <a:r>
              <a:rPr lang="en-US" sz="3200" dirty="0">
                <a:solidFill>
                  <a:schemeClr val="bg1"/>
                </a:solidFill>
              </a:rPr>
              <a:t>w</a:t>
            </a:r>
            <a:r>
              <a:rPr lang="en-US" sz="3200" dirty="0" smtClean="0">
                <a:solidFill>
                  <a:schemeClr val="bg1"/>
                </a:solidFill>
              </a:rPr>
              <a:t>orkinglongergroup@nhsemployers.org</a:t>
            </a:r>
          </a:p>
          <a:p>
            <a:pPr>
              <a:spcBef>
                <a:spcPts val="1200"/>
              </a:spcBef>
              <a:spcAft>
                <a:spcPts val="1200"/>
              </a:spcAft>
            </a:pPr>
            <a:r>
              <a:rPr lang="en-US" sz="3200" dirty="0" smtClean="0">
                <a:solidFill>
                  <a:schemeClr val="bg1"/>
                </a:solidFill>
              </a:rPr>
              <a:t>www.nhsemployers.org/wlg</a:t>
            </a:r>
            <a:endParaRPr lang="en-GB" sz="3200" dirty="0">
              <a:solidFill>
                <a:schemeClr val="bg1"/>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945" t="5436" r="5224" b="6068"/>
          <a:stretch/>
        </p:blipFill>
        <p:spPr>
          <a:xfrm>
            <a:off x="289913" y="5536856"/>
            <a:ext cx="561409" cy="553501"/>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5224" t="6700" r="5224" b="9860"/>
          <a:stretch/>
        </p:blipFill>
        <p:spPr>
          <a:xfrm>
            <a:off x="277649" y="4792280"/>
            <a:ext cx="567679" cy="535239"/>
          </a:xfrm>
          <a:prstGeom prst="rect">
            <a:avLst/>
          </a:prstGeom>
        </p:spPr>
      </p:pic>
    </p:spTree>
    <p:extLst>
      <p:ext uri="{BB962C8B-B14F-4D97-AF65-F5344CB8AC3E}">
        <p14:creationId xmlns:p14="http://schemas.microsoft.com/office/powerpoint/2010/main" val="2487913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78323" y="2544339"/>
            <a:ext cx="8405813" cy="2796918"/>
          </a:xfrm>
        </p:spPr>
        <p:txBody>
          <a:bodyPr>
            <a:normAutofit/>
          </a:bodyPr>
          <a:lstStyle/>
          <a:p>
            <a:pPr marL="342900" indent="-342900">
              <a:buFont typeface="Arial" panose="020B0604020202020204" pitchFamily="34" charset="0"/>
              <a:buChar char="•"/>
            </a:pPr>
            <a:r>
              <a:rPr lang="en-GB" sz="2800" dirty="0" smtClean="0">
                <a:latin typeface="+mn-lt"/>
              </a:rPr>
              <a:t>The average age of NHS staff is 43</a:t>
            </a:r>
            <a:r>
              <a:rPr lang="en-GB" sz="2800" baseline="30000" dirty="0" smtClean="0"/>
              <a:t>1</a:t>
            </a:r>
            <a:endParaRPr lang="en-GB" sz="2800" dirty="0"/>
          </a:p>
          <a:p>
            <a:pPr marL="342900" indent="-342900">
              <a:buFont typeface="Arial" panose="020B0604020202020204" pitchFamily="34" charset="0"/>
              <a:buChar char="•"/>
            </a:pPr>
            <a:r>
              <a:rPr lang="en-GB" sz="2800" dirty="0" smtClean="0">
                <a:latin typeface="+mn-lt"/>
              </a:rPr>
              <a:t>It </a:t>
            </a:r>
            <a:r>
              <a:rPr lang="en-GB" sz="2800" dirty="0">
                <a:latin typeface="+mn-lt"/>
              </a:rPr>
              <a:t>is projected to rise to 47 by </a:t>
            </a:r>
            <a:r>
              <a:rPr lang="en-GB" sz="2800" dirty="0" smtClean="0">
                <a:latin typeface="+mn-lt"/>
              </a:rPr>
              <a:t>2023 </a:t>
            </a:r>
            <a:r>
              <a:rPr lang="en-GB" sz="2800" baseline="30000" dirty="0"/>
              <a:t>2</a:t>
            </a:r>
            <a:endParaRPr lang="en-GB" sz="2800" baseline="30000" dirty="0" smtClean="0">
              <a:latin typeface="+mn-lt"/>
            </a:endParaRPr>
          </a:p>
          <a:p>
            <a:pPr marL="342900" indent="-342900">
              <a:buFont typeface="Arial" panose="020B0604020202020204" pitchFamily="34" charset="0"/>
              <a:buChar char="•"/>
            </a:pPr>
            <a:r>
              <a:rPr lang="en-GB" sz="2800" dirty="0" smtClean="0">
                <a:latin typeface="+mn-lt"/>
              </a:rPr>
              <a:t>With </a:t>
            </a:r>
            <a:r>
              <a:rPr lang="en-GB" sz="2800" dirty="0">
                <a:latin typeface="+mn-lt"/>
              </a:rPr>
              <a:t>over half of the NHS population over 40 years old and a third over 50, the NHS workforce is </a:t>
            </a:r>
            <a:r>
              <a:rPr lang="en-GB" sz="2800" dirty="0" smtClean="0">
                <a:latin typeface="+mn-lt"/>
              </a:rPr>
              <a:t>ageing </a:t>
            </a:r>
            <a:r>
              <a:rPr lang="en-GB" sz="2800" baseline="30000" dirty="0"/>
              <a:t>2</a:t>
            </a:r>
            <a:r>
              <a:rPr lang="en-GB" sz="2800" dirty="0" smtClean="0">
                <a:latin typeface="+mn-lt"/>
              </a:rPr>
              <a:t>.</a:t>
            </a:r>
            <a:endParaRPr lang="en-GB" sz="2800" dirty="0">
              <a:latin typeface="+mn-lt"/>
            </a:endParaRPr>
          </a:p>
          <a:p>
            <a:endParaRPr lang="en-GB" dirty="0">
              <a:latin typeface="Museo Sans Rounded 500" panose="02000000000000000000"/>
            </a:endParaRPr>
          </a:p>
          <a:p>
            <a:endParaRPr lang="en-GB" dirty="0">
              <a:latin typeface="Museo Sans Rounded 500" panose="02000000000000000000"/>
            </a:endParaRPr>
          </a:p>
        </p:txBody>
      </p:sp>
      <p:sp>
        <p:nvSpPr>
          <p:cNvPr id="5" name="Title 1"/>
          <p:cNvSpPr>
            <a:spLocks noGrp="1"/>
          </p:cNvSpPr>
          <p:nvPr>
            <p:ph type="body" sz="quarter" idx="10"/>
          </p:nvPr>
        </p:nvSpPr>
        <p:spPr>
          <a:xfrm>
            <a:off x="377825" y="1033914"/>
            <a:ext cx="8406311" cy="535531"/>
          </a:xfrm>
        </p:spPr>
        <p:txBody>
          <a:bodyPr/>
          <a:lstStyle/>
          <a:p>
            <a:r>
              <a:rPr lang="en-GB" sz="3200" dirty="0">
                <a:latin typeface="+mn-lt"/>
              </a:rPr>
              <a:t>Demographics of the current NHS workforce</a:t>
            </a:r>
          </a:p>
        </p:txBody>
      </p:sp>
      <p:sp>
        <p:nvSpPr>
          <p:cNvPr id="2" name="TextBox 1"/>
          <p:cNvSpPr txBox="1"/>
          <p:nvPr/>
        </p:nvSpPr>
        <p:spPr>
          <a:xfrm>
            <a:off x="537029" y="5341257"/>
            <a:ext cx="7068457" cy="1200329"/>
          </a:xfrm>
          <a:prstGeom prst="rect">
            <a:avLst/>
          </a:prstGeom>
          <a:noFill/>
        </p:spPr>
        <p:txBody>
          <a:bodyPr wrap="square" rtlCol="0">
            <a:spAutoFit/>
          </a:bodyPr>
          <a:lstStyle/>
          <a:p>
            <a:endParaRPr lang="en-GB" sz="1200" dirty="0" smtClean="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endParaRPr lang="en-GB" sz="1200" dirty="0" smtClean="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pPr marL="228600" indent="-228600">
              <a:buAutoNum type="arabicPeriod"/>
            </a:pPr>
            <a:r>
              <a:rPr lang="en-GB" sz="1200" dirty="0" smtClean="0">
                <a:latin typeface="Calibri" panose="020F0502020204030204" pitchFamily="34" charset="0"/>
                <a:cs typeface="Calibri" panose="020F0502020204030204" pitchFamily="34" charset="0"/>
              </a:rPr>
              <a:t>Average of data from HSCIC (England)</a:t>
            </a:r>
          </a:p>
          <a:p>
            <a:pPr marL="228600" indent="-228600">
              <a:buAutoNum type="arabicPeriod"/>
            </a:pPr>
            <a:r>
              <a:rPr lang="en-GB" sz="1200" dirty="0" smtClean="0">
                <a:latin typeface="Calibri" panose="020F0502020204030204" pitchFamily="34" charset="0"/>
                <a:cs typeface="Calibri" panose="020F0502020204030204" pitchFamily="34" charset="0"/>
              </a:rPr>
              <a:t>In the UK. The NHSWLG </a:t>
            </a:r>
            <a:r>
              <a:rPr lang="en-GB" sz="1200" dirty="0" smtClean="0">
                <a:latin typeface="Calibri" panose="020F0502020204030204" pitchFamily="34" charset="0"/>
                <a:cs typeface="Calibri" panose="020F0502020204030204" pitchFamily="34" charset="0"/>
                <a:hlinkClick r:id="rId2"/>
              </a:rPr>
              <a:t>preliminary findings and recommendations report</a:t>
            </a:r>
            <a:r>
              <a:rPr lang="en-GB" sz="1200" dirty="0" smtClean="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117120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7825" y="718457"/>
            <a:ext cx="8406311" cy="1550168"/>
          </a:xfrm>
        </p:spPr>
        <p:txBody>
          <a:bodyPr/>
          <a:lstStyle/>
          <a:p>
            <a:r>
              <a:rPr lang="en-GB" sz="3200" dirty="0"/>
              <a:t>Demographics of the current Health &amp; Social Care workforce </a:t>
            </a:r>
            <a:r>
              <a:rPr lang="en-GB" sz="3200" dirty="0" smtClean="0"/>
              <a:t>(March </a:t>
            </a:r>
            <a:r>
              <a:rPr lang="en-GB" sz="3200" dirty="0"/>
              <a:t>2015</a:t>
            </a:r>
            <a:r>
              <a:rPr lang="en-GB" sz="3200" dirty="0" smtClean="0"/>
              <a:t>) – Northern Ireland</a:t>
            </a:r>
            <a:endParaRPr lang="en-GB" sz="3200" dirty="0"/>
          </a:p>
          <a:p>
            <a:endParaRPr lang="en-GB" sz="3200" dirty="0"/>
          </a:p>
        </p:txBody>
      </p:sp>
      <p:sp>
        <p:nvSpPr>
          <p:cNvPr id="4" name="Text Placeholder 3"/>
          <p:cNvSpPr>
            <a:spLocks noGrp="1"/>
          </p:cNvSpPr>
          <p:nvPr>
            <p:ph type="body" sz="quarter" idx="12"/>
          </p:nvPr>
        </p:nvSpPr>
        <p:spPr/>
        <p:txBody>
          <a:bodyPr/>
          <a:lstStyle/>
          <a:p>
            <a:pPr marL="342900" indent="-342900">
              <a:buFont typeface="Arial" panose="020B0604020202020204" pitchFamily="34" charset="0"/>
              <a:buChar char="•"/>
            </a:pPr>
            <a:r>
              <a:rPr lang="en-GB" sz="2800" dirty="0"/>
              <a:t>The average age of N. Ireland HSC staff is </a:t>
            </a:r>
            <a:r>
              <a:rPr lang="en-GB" sz="2800" dirty="0" smtClean="0"/>
              <a:t>43.0</a:t>
            </a:r>
            <a:r>
              <a:rPr lang="en-GB" sz="2800" dirty="0" smtClean="0"/>
              <a:t>.</a:t>
            </a:r>
            <a:r>
              <a:rPr lang="en-GB" sz="2800" baseline="30000" dirty="0"/>
              <a:t> </a:t>
            </a:r>
            <a:r>
              <a:rPr lang="en-GB" sz="2800" baseline="30000" dirty="0" smtClean="0"/>
              <a:t>1</a:t>
            </a:r>
            <a:endParaRPr lang="en-GB" sz="2800" dirty="0"/>
          </a:p>
          <a:p>
            <a:pPr marL="342900" indent="-342900">
              <a:buFont typeface="Arial" panose="020B0604020202020204" pitchFamily="34" charset="0"/>
              <a:buChar char="•"/>
            </a:pPr>
            <a:r>
              <a:rPr lang="en-GB" sz="2800" dirty="0"/>
              <a:t>With 61% of the HSC workforce over 40 years old and  32% over 50, the HSC workforce is </a:t>
            </a:r>
            <a:r>
              <a:rPr lang="en-GB" sz="2800" dirty="0" smtClean="0"/>
              <a:t>ageing.</a:t>
            </a:r>
            <a:endParaRPr lang="en-GB" sz="2800" dirty="0"/>
          </a:p>
          <a:p>
            <a:pPr marL="342900" indent="-342900">
              <a:buFont typeface="Arial" panose="020B0604020202020204" pitchFamily="34" charset="0"/>
              <a:buChar char="•"/>
            </a:pPr>
            <a:r>
              <a:rPr lang="en-GB" sz="2800" dirty="0"/>
              <a:t>However, Medical &amp; Dental and Professional &amp; Technical staff tend to be younger- 55% under </a:t>
            </a:r>
            <a:r>
              <a:rPr lang="en-GB" sz="2800" dirty="0" smtClean="0"/>
              <a:t>40.</a:t>
            </a:r>
            <a:endParaRPr lang="en-GB" sz="2800" dirty="0"/>
          </a:p>
          <a:p>
            <a:endParaRPr lang="en-GB" sz="2800" dirty="0"/>
          </a:p>
          <a:p>
            <a:endParaRPr lang="en-GB" sz="2800" dirty="0"/>
          </a:p>
          <a:p>
            <a:endParaRPr lang="en-GB" sz="2800" dirty="0"/>
          </a:p>
        </p:txBody>
      </p:sp>
      <p:sp>
        <p:nvSpPr>
          <p:cNvPr id="5" name="TextBox 4"/>
          <p:cNvSpPr txBox="1"/>
          <p:nvPr/>
        </p:nvSpPr>
        <p:spPr>
          <a:xfrm>
            <a:off x="609319" y="5188706"/>
            <a:ext cx="7068457" cy="1015663"/>
          </a:xfrm>
          <a:prstGeom prst="rect">
            <a:avLst/>
          </a:prstGeom>
          <a:noFill/>
        </p:spPr>
        <p:txBody>
          <a:bodyPr wrap="square" rtlCol="0">
            <a:spAutoFit/>
          </a:bodyPr>
          <a:lstStyle/>
          <a:p>
            <a:endParaRPr lang="en-GB" sz="1200" dirty="0" smtClean="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endParaRPr lang="en-GB" sz="1200" dirty="0" smtClean="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r>
              <a:rPr lang="en-GB" sz="1200" dirty="0" smtClean="0">
                <a:latin typeface="Calibri" panose="020F0502020204030204" pitchFamily="34" charset="0"/>
                <a:cs typeface="Calibri" panose="020F0502020204030204" pitchFamily="34" charset="0"/>
              </a:rPr>
              <a:t>1. HSC data (Northern Ireland), March 2015</a:t>
            </a:r>
          </a:p>
        </p:txBody>
      </p:sp>
    </p:spTree>
    <p:extLst>
      <p:ext uri="{BB962C8B-B14F-4D97-AF65-F5344CB8AC3E}">
        <p14:creationId xmlns:p14="http://schemas.microsoft.com/office/powerpoint/2010/main" val="1095029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923735" y="1973944"/>
            <a:ext cx="6551121" cy="3661602"/>
          </a:xfrm>
        </p:spPr>
        <p:txBody>
          <a:bodyPr>
            <a:normAutofit/>
          </a:bodyPr>
          <a:lstStyle/>
          <a:p>
            <a:pPr>
              <a:lnSpc>
                <a:spcPct val="120000"/>
              </a:lnSpc>
              <a:spcBef>
                <a:spcPts val="0"/>
              </a:spcBef>
            </a:pPr>
            <a:r>
              <a:rPr lang="en-GB" sz="2800" i="1" dirty="0">
                <a:latin typeface="+mn-lt"/>
              </a:rPr>
              <a:t>“Older people are going to have to stay economically </a:t>
            </a:r>
            <a:r>
              <a:rPr lang="en-GB" sz="2800" i="1" dirty="0" smtClean="0">
                <a:latin typeface="+mn-lt"/>
              </a:rPr>
              <a:t>active longer </a:t>
            </a:r>
            <a:r>
              <a:rPr lang="en-GB" sz="2800" i="1" dirty="0">
                <a:latin typeface="+mn-lt"/>
              </a:rPr>
              <a:t>...........and that is going to require not just governments, </a:t>
            </a:r>
            <a:r>
              <a:rPr lang="en-GB" sz="2800" i="1" dirty="0" smtClean="0">
                <a:latin typeface="+mn-lt"/>
              </a:rPr>
              <a:t>but </a:t>
            </a:r>
            <a:r>
              <a:rPr lang="en-GB" sz="2800" i="1" dirty="0">
                <a:latin typeface="+mn-lt"/>
              </a:rPr>
              <a:t>also employers and workers to behave differently</a:t>
            </a:r>
            <a:r>
              <a:rPr lang="en-GB" sz="2800" i="1" dirty="0" smtClean="0">
                <a:latin typeface="+mn-lt"/>
              </a:rPr>
              <a:t>.”</a:t>
            </a:r>
          </a:p>
          <a:p>
            <a:pPr algn="r">
              <a:lnSpc>
                <a:spcPct val="120000"/>
              </a:lnSpc>
              <a:spcBef>
                <a:spcPts val="0"/>
              </a:spcBef>
            </a:pPr>
            <a:r>
              <a:rPr lang="en-GB" sz="2800" dirty="0" smtClean="0">
                <a:latin typeface="+mn-lt"/>
              </a:rPr>
              <a:t>Economist</a:t>
            </a:r>
            <a:r>
              <a:rPr lang="en-GB" sz="2800" dirty="0">
                <a:latin typeface="+mn-lt"/>
              </a:rPr>
              <a:t>, April 2011</a:t>
            </a:r>
          </a:p>
          <a:p>
            <a:pPr>
              <a:lnSpc>
                <a:spcPct val="120000"/>
              </a:lnSpc>
              <a:spcBef>
                <a:spcPts val="0"/>
              </a:spcBef>
            </a:pPr>
            <a:endParaRPr lang="en-GB" sz="2800" i="1" dirty="0">
              <a:latin typeface="+mn-lt"/>
            </a:endParaRPr>
          </a:p>
          <a:p>
            <a:pPr>
              <a:lnSpc>
                <a:spcPct val="120000"/>
              </a:lnSpc>
              <a:spcBef>
                <a:spcPts val="0"/>
              </a:spcBef>
            </a:pPr>
            <a:endParaRPr lang="en-GB" sz="2800" i="1" dirty="0">
              <a:latin typeface="+mn-lt"/>
            </a:endParaRPr>
          </a:p>
          <a:p>
            <a:pPr>
              <a:lnSpc>
                <a:spcPct val="120000"/>
              </a:lnSpc>
              <a:spcBef>
                <a:spcPts val="0"/>
              </a:spcBef>
            </a:pPr>
            <a:endParaRPr lang="en-GB" sz="2800" i="1" dirty="0">
              <a:latin typeface="+mn-lt"/>
            </a:endParaRPr>
          </a:p>
          <a:p>
            <a:pPr>
              <a:lnSpc>
                <a:spcPct val="120000"/>
              </a:lnSpc>
              <a:spcBef>
                <a:spcPts val="0"/>
              </a:spcBef>
            </a:pPr>
            <a:endParaRPr lang="en-GB" sz="2800" dirty="0">
              <a:latin typeface="+mn-lt"/>
            </a:endParaRPr>
          </a:p>
        </p:txBody>
      </p:sp>
    </p:spTree>
    <p:extLst>
      <p:ext uri="{BB962C8B-B14F-4D97-AF65-F5344CB8AC3E}">
        <p14:creationId xmlns:p14="http://schemas.microsoft.com/office/powerpoint/2010/main" val="2495997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77091" y="1042685"/>
            <a:ext cx="8406311" cy="535531"/>
          </a:xfrm>
        </p:spPr>
        <p:txBody>
          <a:bodyPr/>
          <a:lstStyle/>
          <a:p>
            <a:r>
              <a:rPr lang="en-GB" sz="3200" dirty="0">
                <a:latin typeface="+mn-lt"/>
              </a:rPr>
              <a:t>D</a:t>
            </a:r>
            <a:r>
              <a:rPr lang="en-GB" sz="3200" dirty="0" smtClean="0">
                <a:latin typeface="+mn-lt"/>
              </a:rPr>
              <a:t>emographics of the population</a:t>
            </a:r>
            <a:endParaRPr lang="en-GB" sz="3200" dirty="0">
              <a:latin typeface="+mn-lt"/>
            </a:endParaRPr>
          </a:p>
        </p:txBody>
      </p:sp>
      <p:pic>
        <p:nvPicPr>
          <p:cNvPr id="6" name="Picture 2"/>
          <p:cNvPicPr>
            <a:picLocks noChangeAspect="1" noChangeArrowheads="1"/>
          </p:cNvPicPr>
          <p:nvPr/>
        </p:nvPicPr>
        <p:blipFill>
          <a:blip r:embed="rId2" cstate="print"/>
          <a:stretch>
            <a:fillRect/>
          </a:stretch>
        </p:blipFill>
        <p:spPr bwMode="auto">
          <a:xfrm>
            <a:off x="277091" y="2290465"/>
            <a:ext cx="6410325" cy="4276725"/>
          </a:xfrm>
          <a:prstGeom prst="rect">
            <a:avLst/>
          </a:prstGeom>
          <a:noFill/>
          <a:ln w="9525">
            <a:noFill/>
            <a:miter lim="800000"/>
            <a:headEnd/>
            <a:tailEnd/>
          </a:ln>
        </p:spPr>
      </p:pic>
      <p:sp>
        <p:nvSpPr>
          <p:cNvPr id="3" name="TextBox 2"/>
          <p:cNvSpPr txBox="1"/>
          <p:nvPr/>
        </p:nvSpPr>
        <p:spPr>
          <a:xfrm>
            <a:off x="3228393" y="6288030"/>
            <a:ext cx="3459024" cy="584775"/>
          </a:xfrm>
          <a:prstGeom prst="rect">
            <a:avLst/>
          </a:prstGeom>
          <a:noFill/>
        </p:spPr>
        <p:txBody>
          <a:bodyPr wrap="square" rtlCol="0">
            <a:spAutoFit/>
          </a:bodyPr>
          <a:lstStyle/>
          <a:p>
            <a:pPr algn="r"/>
            <a:r>
              <a:rPr lang="en-GB" sz="1400" i="1" dirty="0" smtClean="0">
                <a:latin typeface="Museo Sans Rounded 500" panose="02000000000000000000"/>
              </a:rPr>
              <a:t>	</a:t>
            </a:r>
            <a:r>
              <a:rPr lang="en-GB" sz="1600" i="1" dirty="0" smtClean="0">
                <a:hlinkClick r:id="rId3"/>
              </a:rPr>
              <a:t>Office for National Statistics</a:t>
            </a:r>
            <a:r>
              <a:rPr lang="en-GB" sz="1600" i="1" dirty="0" smtClean="0"/>
              <a:t> (UK population figures)</a:t>
            </a:r>
            <a:endParaRPr lang="en-GB" sz="1600" i="1" dirty="0"/>
          </a:p>
        </p:txBody>
      </p:sp>
      <p:sp>
        <p:nvSpPr>
          <p:cNvPr id="4" name="TextBox 3"/>
          <p:cNvSpPr txBox="1"/>
          <p:nvPr/>
        </p:nvSpPr>
        <p:spPr>
          <a:xfrm>
            <a:off x="419878" y="1828800"/>
            <a:ext cx="8005665" cy="984885"/>
          </a:xfrm>
          <a:prstGeom prst="rect">
            <a:avLst/>
          </a:prstGeom>
          <a:noFill/>
        </p:spPr>
        <p:txBody>
          <a:bodyPr wrap="square" rtlCol="0">
            <a:spAutoFit/>
          </a:bodyPr>
          <a:lstStyle/>
          <a:p>
            <a:r>
              <a:rPr lang="en-GB" sz="2000" dirty="0" smtClean="0"/>
              <a:t>The diagram below shows the distribution </a:t>
            </a:r>
            <a:r>
              <a:rPr lang="en-GB" sz="2000" dirty="0"/>
              <a:t>of the population in 2010 </a:t>
            </a:r>
            <a:endParaRPr lang="en-GB" sz="2000" dirty="0" smtClean="0"/>
          </a:p>
          <a:p>
            <a:r>
              <a:rPr lang="en-GB" sz="2000" dirty="0" smtClean="0"/>
              <a:t>and </a:t>
            </a:r>
            <a:r>
              <a:rPr lang="en-GB" sz="2000" dirty="0"/>
              <a:t>predicted in 2035</a:t>
            </a:r>
          </a:p>
          <a:p>
            <a:endParaRPr lang="en-GB" dirty="0">
              <a:latin typeface="Museo Sans Rounded 500" panose="02000000000000000000"/>
            </a:endParaRPr>
          </a:p>
        </p:txBody>
      </p:sp>
    </p:spTree>
    <p:extLst>
      <p:ext uri="{BB962C8B-B14F-4D97-AF65-F5344CB8AC3E}">
        <p14:creationId xmlns:p14="http://schemas.microsoft.com/office/powerpoint/2010/main" val="1443648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47651" y="1054359"/>
            <a:ext cx="8896350" cy="906355"/>
          </a:xfrm>
        </p:spPr>
        <p:txBody>
          <a:bodyPr/>
          <a:lstStyle/>
          <a:p>
            <a:r>
              <a:rPr lang="en-GB" sz="3200" dirty="0"/>
              <a:t>Demographics of the </a:t>
            </a:r>
            <a:r>
              <a:rPr lang="en-GB" sz="3200" dirty="0" smtClean="0"/>
              <a:t>population in Northern Ireland</a:t>
            </a:r>
            <a:endParaRPr lang="en-GB" sz="3200" dirty="0"/>
          </a:p>
          <a:p>
            <a:endParaRPr lang="en-GB" sz="3200" dirty="0"/>
          </a:p>
        </p:txBody>
      </p:sp>
      <p:sp>
        <p:nvSpPr>
          <p:cNvPr id="6" name="TextBox 5"/>
          <p:cNvSpPr txBox="1"/>
          <p:nvPr/>
        </p:nvSpPr>
        <p:spPr>
          <a:xfrm>
            <a:off x="419878" y="1828800"/>
            <a:ext cx="8005665" cy="923330"/>
          </a:xfrm>
          <a:prstGeom prst="rect">
            <a:avLst/>
          </a:prstGeom>
          <a:noFill/>
        </p:spPr>
        <p:txBody>
          <a:bodyPr wrap="square" rtlCol="0">
            <a:spAutoFit/>
          </a:bodyPr>
          <a:lstStyle/>
          <a:p>
            <a:r>
              <a:rPr lang="en-GB" dirty="0" smtClean="0"/>
              <a:t>The diagram below shows the distribution </a:t>
            </a:r>
            <a:r>
              <a:rPr lang="en-GB" dirty="0"/>
              <a:t>of </a:t>
            </a:r>
            <a:r>
              <a:rPr lang="en-GB" dirty="0" smtClean="0"/>
              <a:t>the Northern Ireland </a:t>
            </a:r>
            <a:r>
              <a:rPr lang="en-GB" dirty="0"/>
              <a:t>population in </a:t>
            </a:r>
            <a:r>
              <a:rPr lang="en-GB" dirty="0" smtClean="0"/>
              <a:t>2015 and </a:t>
            </a:r>
            <a:r>
              <a:rPr lang="en-GB" dirty="0"/>
              <a:t>predicted in </a:t>
            </a:r>
            <a:r>
              <a:rPr lang="en-GB" dirty="0" smtClean="0"/>
              <a:t>2035.</a:t>
            </a:r>
            <a:endParaRPr lang="en-GB" dirty="0"/>
          </a:p>
          <a:p>
            <a:endParaRPr lang="en-GB" dirty="0"/>
          </a:p>
        </p:txBody>
      </p:sp>
      <p:graphicFrame>
        <p:nvGraphicFramePr>
          <p:cNvPr id="7" name="Chart 6"/>
          <p:cNvGraphicFramePr/>
          <p:nvPr>
            <p:extLst>
              <p:ext uri="{D42A27DB-BD31-4B8C-83A1-F6EECF244321}">
                <p14:modId xmlns:p14="http://schemas.microsoft.com/office/powerpoint/2010/main" val="2606959808"/>
              </p:ext>
            </p:extLst>
          </p:nvPr>
        </p:nvGraphicFramePr>
        <p:xfrm>
          <a:off x="419878" y="2634926"/>
          <a:ext cx="7884368" cy="353260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228393" y="6288030"/>
            <a:ext cx="3459024" cy="307777"/>
          </a:xfrm>
          <a:prstGeom prst="rect">
            <a:avLst/>
          </a:prstGeom>
          <a:noFill/>
        </p:spPr>
        <p:txBody>
          <a:bodyPr wrap="square" rtlCol="0">
            <a:spAutoFit/>
          </a:bodyPr>
          <a:lstStyle/>
          <a:p>
            <a:pPr algn="r"/>
            <a:r>
              <a:rPr lang="en-GB" sz="1400" i="1" dirty="0"/>
              <a:t>B</a:t>
            </a:r>
            <a:r>
              <a:rPr lang="en-GB" sz="1400" i="1" dirty="0" smtClean="0"/>
              <a:t>ased on NISRA 2012 projections</a:t>
            </a:r>
            <a:endParaRPr lang="en-GB" sz="1400" i="1" dirty="0"/>
          </a:p>
        </p:txBody>
      </p:sp>
    </p:spTree>
    <p:extLst>
      <p:ext uri="{BB962C8B-B14F-4D97-AF65-F5344CB8AC3E}">
        <p14:creationId xmlns:p14="http://schemas.microsoft.com/office/powerpoint/2010/main" val="2059644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rotWithShape="1">
          <a:blip r:embed="rId2" cstate="print"/>
          <a:srcRect r="4892" b="-1794"/>
          <a:stretch/>
        </p:blipFill>
        <p:spPr bwMode="auto">
          <a:xfrm>
            <a:off x="191083" y="2640935"/>
            <a:ext cx="6648256" cy="3279505"/>
          </a:xfrm>
          <a:prstGeom prst="rect">
            <a:avLst/>
          </a:prstGeom>
          <a:noFill/>
          <a:ln w="9525">
            <a:noFill/>
            <a:miter lim="800000"/>
            <a:headEnd/>
            <a:tailEnd/>
          </a:ln>
        </p:spPr>
      </p:pic>
      <p:sp>
        <p:nvSpPr>
          <p:cNvPr id="2" name="Text Placeholder 1"/>
          <p:cNvSpPr>
            <a:spLocks noGrp="1"/>
          </p:cNvSpPr>
          <p:nvPr>
            <p:ph type="body" sz="quarter" idx="13"/>
          </p:nvPr>
        </p:nvSpPr>
        <p:spPr>
          <a:xfrm>
            <a:off x="191083" y="996815"/>
            <a:ext cx="8406311" cy="535531"/>
          </a:xfrm>
        </p:spPr>
        <p:txBody>
          <a:bodyPr/>
          <a:lstStyle/>
          <a:p>
            <a:r>
              <a:rPr lang="en-GB" sz="3200" dirty="0" smtClean="0">
                <a:latin typeface="+mn-lt"/>
              </a:rPr>
              <a:t>Age </a:t>
            </a:r>
            <a:r>
              <a:rPr lang="en-GB" sz="3200" dirty="0">
                <a:latin typeface="+mn-lt"/>
              </a:rPr>
              <a:t>structure of UK </a:t>
            </a:r>
            <a:r>
              <a:rPr lang="en-GB" sz="3200" dirty="0" smtClean="0">
                <a:latin typeface="+mn-lt"/>
              </a:rPr>
              <a:t>employment</a:t>
            </a:r>
            <a:endParaRPr lang="en-GB" sz="3200" dirty="0">
              <a:latin typeface="+mn-lt"/>
            </a:endParaRPr>
          </a:p>
        </p:txBody>
      </p:sp>
      <p:sp>
        <p:nvSpPr>
          <p:cNvPr id="4" name="TextBox 3"/>
          <p:cNvSpPr txBox="1"/>
          <p:nvPr/>
        </p:nvSpPr>
        <p:spPr>
          <a:xfrm>
            <a:off x="2752531" y="6183447"/>
            <a:ext cx="4236097" cy="338554"/>
          </a:xfrm>
          <a:prstGeom prst="rect">
            <a:avLst/>
          </a:prstGeom>
          <a:noFill/>
        </p:spPr>
        <p:txBody>
          <a:bodyPr wrap="square" rtlCol="0">
            <a:spAutoFit/>
          </a:bodyPr>
          <a:lstStyle/>
          <a:p>
            <a:r>
              <a:rPr lang="en-GB" sz="1600" i="1" dirty="0" smtClean="0"/>
              <a:t>	</a:t>
            </a:r>
            <a:r>
              <a:rPr lang="en-GB" sz="1600" i="1" dirty="0" smtClean="0">
                <a:hlinkClick r:id="rId3"/>
              </a:rPr>
              <a:t>Office for National Statistics</a:t>
            </a:r>
            <a:r>
              <a:rPr lang="en-GB" sz="1600" i="1" dirty="0" smtClean="0"/>
              <a:t> (UK)</a:t>
            </a:r>
            <a:endParaRPr lang="en-GB" sz="1600" i="1" dirty="0"/>
          </a:p>
        </p:txBody>
      </p:sp>
      <p:sp>
        <p:nvSpPr>
          <p:cNvPr id="3" name="TextBox 2"/>
          <p:cNvSpPr txBox="1"/>
          <p:nvPr/>
        </p:nvSpPr>
        <p:spPr>
          <a:xfrm>
            <a:off x="373224" y="1810139"/>
            <a:ext cx="7912360" cy="707886"/>
          </a:xfrm>
          <a:prstGeom prst="rect">
            <a:avLst/>
          </a:prstGeom>
          <a:noFill/>
        </p:spPr>
        <p:txBody>
          <a:bodyPr wrap="square" rtlCol="0">
            <a:spAutoFit/>
          </a:bodyPr>
          <a:lstStyle/>
          <a:p>
            <a:r>
              <a:rPr lang="en-GB" sz="2000" dirty="0" smtClean="0"/>
              <a:t>The diagram below shows the actual </a:t>
            </a:r>
            <a:r>
              <a:rPr lang="en-GB" sz="2000" dirty="0"/>
              <a:t>and illustrative projected </a:t>
            </a:r>
            <a:r>
              <a:rPr lang="en-GB" sz="2000" dirty="0" smtClean="0"/>
              <a:t>age structure of UK employment between 2002-2032</a:t>
            </a:r>
            <a:endParaRPr lang="en-GB" sz="2000" dirty="0"/>
          </a:p>
        </p:txBody>
      </p:sp>
    </p:spTree>
    <p:extLst>
      <p:ext uri="{BB962C8B-B14F-4D97-AF65-F5344CB8AC3E}">
        <p14:creationId xmlns:p14="http://schemas.microsoft.com/office/powerpoint/2010/main" val="2271527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74D6E74-E779-42D6-8AB6-BF7842A33AAA}" vid="{33B7E703-2ED9-4A7E-99EB-6A969CA702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WLG powerpoint template</Template>
  <TotalTime>1410</TotalTime>
  <Words>1301</Words>
  <Application>Microsoft Office PowerPoint</Application>
  <PresentationFormat>On-screen Show (4:3)</PresentationFormat>
  <Paragraphs>167</Paragraphs>
  <Slides>33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MingLiU-ExtB</vt:lpstr>
      <vt:lpstr>Aharoni</vt:lpstr>
      <vt:lpstr>Angsana New</vt:lpstr>
      <vt:lpstr>Arial</vt:lpstr>
      <vt:lpstr>Calibri</vt:lpstr>
      <vt:lpstr>Calibri Light</vt:lpstr>
      <vt:lpstr>DINOT-Bold</vt:lpstr>
      <vt:lpstr>DINOT-Light</vt:lpstr>
      <vt:lpstr>Miriam</vt:lpstr>
      <vt:lpstr>Museo Sans Rounded 100</vt:lpstr>
      <vt:lpstr>Museo Sans Rounded 500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 Confed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Brown</dc:creator>
  <cp:lastModifiedBy>Farhan Aziz</cp:lastModifiedBy>
  <cp:revision>220</cp:revision>
  <cp:lastPrinted>2016-05-26T11:07:58Z</cp:lastPrinted>
  <dcterms:created xsi:type="dcterms:W3CDTF">2015-06-23T13:39:39Z</dcterms:created>
  <dcterms:modified xsi:type="dcterms:W3CDTF">2016-06-27T07:58:02Z</dcterms:modified>
</cp:coreProperties>
</file>