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68" r:id="rId5"/>
    <p:sldId id="278" r:id="rId6"/>
    <p:sldId id="277" r:id="rId7"/>
    <p:sldId id="279" r:id="rId8"/>
    <p:sldId id="280" r:id="rId9"/>
    <p:sldId id="297" r:id="rId10"/>
    <p:sldId id="295" r:id="rId11"/>
    <p:sldId id="292"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26686"/>
    <a:srgbClr val="5482AB"/>
    <a:srgbClr val="0882B5"/>
    <a:srgbClr val="5EB6E4"/>
    <a:srgbClr val="007A87"/>
    <a:srgbClr val="E21776"/>
    <a:srgbClr val="8996A0"/>
    <a:srgbClr val="B0B1A6"/>
    <a:srgbClr val="E05206"/>
    <a:srgbClr val="D71F2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742" autoAdjust="0"/>
    <p:restoredTop sz="94512" autoAdjust="0"/>
  </p:normalViewPr>
  <p:slideViewPr>
    <p:cSldViewPr>
      <p:cViewPr varScale="1">
        <p:scale>
          <a:sx n="62" d="100"/>
          <a:sy n="62" d="100"/>
        </p:scale>
        <p:origin x="1432"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95A398-246C-41D9-84D8-19B1E41AEA95}" type="datetimeFigureOut">
              <a:rPr lang="en-US" smtClean="0"/>
              <a:pPr/>
              <a:t>5/17/2021</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1E30E80-B539-481E-96B4-88C6786C8EA2}" type="slidenum">
              <a:rPr lang="en-GB" smtClean="0"/>
              <a:pPr/>
              <a:t>‹#›</a:t>
            </a:fld>
            <a:endParaRPr lang="en-GB" dirty="0"/>
          </a:p>
        </p:txBody>
      </p:sp>
    </p:spTree>
    <p:extLst>
      <p:ext uri="{BB962C8B-B14F-4D97-AF65-F5344CB8AC3E}">
        <p14:creationId xmlns:p14="http://schemas.microsoft.com/office/powerpoint/2010/main" val="35459700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2">
    <p:spTree>
      <p:nvGrpSpPr>
        <p:cNvPr id="1" name=""/>
        <p:cNvGrpSpPr/>
        <p:nvPr/>
      </p:nvGrpSpPr>
      <p:grpSpPr>
        <a:xfrm>
          <a:off x="0" y="0"/>
          <a:ext cx="0" cy="0"/>
          <a:chOff x="0" y="0"/>
          <a:chExt cx="0" cy="0"/>
        </a:xfrm>
      </p:grpSpPr>
      <p:sp>
        <p:nvSpPr>
          <p:cNvPr id="9" name="Title 1"/>
          <p:cNvSpPr>
            <a:spLocks noGrp="1"/>
          </p:cNvSpPr>
          <p:nvPr>
            <p:ph type="title" hasCustomPrompt="1"/>
          </p:nvPr>
        </p:nvSpPr>
        <p:spPr>
          <a:xfrm>
            <a:off x="414366" y="2285992"/>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pic>
        <p:nvPicPr>
          <p:cNvPr id="5" name="Picture 4">
            <a:extLst>
              <a:ext uri="{FF2B5EF4-FFF2-40B4-BE49-F238E27FC236}">
                <a16:creationId xmlns:a16="http://schemas.microsoft.com/office/drawing/2014/main" id="{086114F7-80E4-4EB2-8543-D99DB23281D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4" name="Rectangle 3">
            <a:extLst>
              <a:ext uri="{FF2B5EF4-FFF2-40B4-BE49-F238E27FC236}">
                <a16:creationId xmlns:a16="http://schemas.microsoft.com/office/drawing/2014/main" id="{35429BBE-A329-4EF5-B709-3388815AE40F}"/>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body copy and media blob 5">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11" name="Media Placeholder 10"/>
          <p:cNvSpPr>
            <a:spLocks noGrp="1"/>
          </p:cNvSpPr>
          <p:nvPr>
            <p:ph type="media" sz="quarter" idx="10"/>
          </p:nvPr>
        </p:nvSpPr>
        <p:spPr>
          <a:xfrm>
            <a:off x="4714876" y="1643050"/>
            <a:ext cx="4000499" cy="4714908"/>
          </a:xfrm>
          <a:prstGeom prst="rect">
            <a:avLst/>
          </a:prstGeom>
        </p:spPr>
        <p:txBody>
          <a:bodyPr/>
          <a:lstStyle/>
          <a:p>
            <a:r>
              <a:rPr lang="en-US" dirty="0"/>
              <a:t>Click icon to add media</a:t>
            </a:r>
            <a:endParaRPr lang="en-GB" dirty="0"/>
          </a:p>
        </p:txBody>
      </p:sp>
      <p:pic>
        <p:nvPicPr>
          <p:cNvPr id="9" name="Picture 8">
            <a:extLst>
              <a:ext uri="{FF2B5EF4-FFF2-40B4-BE49-F238E27FC236}">
                <a16:creationId xmlns:a16="http://schemas.microsoft.com/office/drawing/2014/main" id="{1EE6002C-6271-42D9-8D99-14D52CF5F95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6BB4A300-725D-41E3-8AC3-4EECB70932DC}"/>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body copy and media blob 5 small">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11" name="Media Placeholder 10"/>
          <p:cNvSpPr>
            <a:spLocks noGrp="1"/>
          </p:cNvSpPr>
          <p:nvPr>
            <p:ph type="media" sz="quarter" idx="10"/>
          </p:nvPr>
        </p:nvSpPr>
        <p:spPr>
          <a:xfrm>
            <a:off x="4714876" y="1643050"/>
            <a:ext cx="4000499" cy="4714908"/>
          </a:xfrm>
          <a:prstGeom prst="rect">
            <a:avLst/>
          </a:prstGeom>
        </p:spPr>
        <p:txBody>
          <a:bodyPr/>
          <a:lstStyle/>
          <a:p>
            <a:r>
              <a:rPr lang="en-US" dirty="0"/>
              <a:t>Click icon to add media</a:t>
            </a:r>
            <a:endParaRPr lang="en-GB" dirty="0"/>
          </a:p>
        </p:txBody>
      </p:sp>
      <p:pic>
        <p:nvPicPr>
          <p:cNvPr id="9" name="Picture 8">
            <a:extLst>
              <a:ext uri="{FF2B5EF4-FFF2-40B4-BE49-F238E27FC236}">
                <a16:creationId xmlns:a16="http://schemas.microsoft.com/office/drawing/2014/main" id="{213A38D1-24B0-46C8-8404-1480660B55E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19028" y="92116"/>
            <a:ext cx="1939951" cy="1091223"/>
          </a:xfrm>
          <a:prstGeom prst="rect">
            <a:avLst/>
          </a:prstGeom>
        </p:spPr>
      </p:pic>
      <p:sp>
        <p:nvSpPr>
          <p:cNvPr id="8" name="Rectangle 7">
            <a:extLst>
              <a:ext uri="{FF2B5EF4-FFF2-40B4-BE49-F238E27FC236}">
                <a16:creationId xmlns:a16="http://schemas.microsoft.com/office/drawing/2014/main" id="{37B1EF7E-9A44-4D6E-A87D-34CC0F145017}"/>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and body copy blob 5">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200" y="1600200"/>
            <a:ext cx="8258204"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pic>
        <p:nvPicPr>
          <p:cNvPr id="5" name="Picture 4">
            <a:extLst>
              <a:ext uri="{FF2B5EF4-FFF2-40B4-BE49-F238E27FC236}">
                <a16:creationId xmlns:a16="http://schemas.microsoft.com/office/drawing/2014/main" id="{8684297F-4EEC-4CB6-8684-1DF4163D4A4C}"/>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bullet copy and blob 6">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8" name="Content Placeholder 2"/>
          <p:cNvSpPr>
            <a:spLocks noGrp="1"/>
          </p:cNvSpPr>
          <p:nvPr>
            <p:ph idx="1" hasCustomPrompt="1"/>
          </p:nvPr>
        </p:nvSpPr>
        <p:spPr>
          <a:xfrm>
            <a:off x="457200" y="16002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5" name="Picture 4">
            <a:extLst>
              <a:ext uri="{FF2B5EF4-FFF2-40B4-BE49-F238E27FC236}">
                <a16:creationId xmlns:a16="http://schemas.microsoft.com/office/drawing/2014/main" id="{29556039-72FA-4F94-807C-68CCEF9DD1E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bullet copy and blob 6 small">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8" name="Content Placeholder 2"/>
          <p:cNvSpPr>
            <a:spLocks noGrp="1"/>
          </p:cNvSpPr>
          <p:nvPr>
            <p:ph idx="1" hasCustomPrompt="1"/>
          </p:nvPr>
        </p:nvSpPr>
        <p:spPr>
          <a:xfrm>
            <a:off x="457200" y="16002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5" name="Picture 4">
            <a:extLst>
              <a:ext uri="{FF2B5EF4-FFF2-40B4-BE49-F238E27FC236}">
                <a16:creationId xmlns:a16="http://schemas.microsoft.com/office/drawing/2014/main" id="{69A8BA32-A6D3-45F5-BA2F-91B9296783D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itle, body copy, chart and blob 7">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8" name="Chart Placeholder 7"/>
          <p:cNvSpPr>
            <a:spLocks noGrp="1"/>
          </p:cNvSpPr>
          <p:nvPr>
            <p:ph type="chart" sz="quarter" idx="10"/>
          </p:nvPr>
        </p:nvSpPr>
        <p:spPr>
          <a:xfrm>
            <a:off x="4714875" y="1571625"/>
            <a:ext cx="4000500" cy="4786313"/>
          </a:xfrm>
          <a:prstGeom prst="rect">
            <a:avLst/>
          </a:prstGeom>
        </p:spPr>
        <p:txBody>
          <a:bodyPr/>
          <a:lstStyle/>
          <a:p>
            <a:r>
              <a:rPr lang="en-US" dirty="0"/>
              <a:t>Click icon to add chart</a:t>
            </a:r>
            <a:endParaRPr lang="en-GB" dirty="0"/>
          </a:p>
        </p:txBody>
      </p:sp>
      <p:pic>
        <p:nvPicPr>
          <p:cNvPr id="7" name="Picture 6">
            <a:extLst>
              <a:ext uri="{FF2B5EF4-FFF2-40B4-BE49-F238E27FC236}">
                <a16:creationId xmlns:a16="http://schemas.microsoft.com/office/drawing/2014/main" id="{E5AD45AB-E8EB-44A7-B7EA-C57CCAB249B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body copy, chart and blob 7 small">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8" name="Chart Placeholder 7"/>
          <p:cNvSpPr>
            <a:spLocks noGrp="1"/>
          </p:cNvSpPr>
          <p:nvPr>
            <p:ph type="chart" sz="quarter" idx="10"/>
          </p:nvPr>
        </p:nvSpPr>
        <p:spPr>
          <a:xfrm>
            <a:off x="4714875" y="1571625"/>
            <a:ext cx="4000500" cy="4786313"/>
          </a:xfrm>
          <a:prstGeom prst="rect">
            <a:avLst/>
          </a:prstGeom>
        </p:spPr>
        <p:txBody>
          <a:bodyPr/>
          <a:lstStyle/>
          <a:p>
            <a:r>
              <a:rPr lang="en-US" dirty="0"/>
              <a:t>Click icon to add chart</a:t>
            </a:r>
            <a:endParaRPr lang="en-GB" dirty="0"/>
          </a:p>
        </p:txBody>
      </p:sp>
      <p:pic>
        <p:nvPicPr>
          <p:cNvPr id="7" name="Picture 6">
            <a:extLst>
              <a:ext uri="{FF2B5EF4-FFF2-40B4-BE49-F238E27FC236}">
                <a16:creationId xmlns:a16="http://schemas.microsoft.com/office/drawing/2014/main" id="{10D37EE0-FA32-465B-8DD3-6784BE0DBF2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body copy table and blob 8">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11" name="Table Placeholder 10"/>
          <p:cNvSpPr>
            <a:spLocks noGrp="1"/>
          </p:cNvSpPr>
          <p:nvPr>
            <p:ph type="tbl" sz="quarter" idx="10"/>
          </p:nvPr>
        </p:nvSpPr>
        <p:spPr>
          <a:xfrm>
            <a:off x="4714875" y="1571625"/>
            <a:ext cx="4071938" cy="4786313"/>
          </a:xfrm>
          <a:prstGeom prst="rect">
            <a:avLst/>
          </a:prstGeom>
        </p:spPr>
        <p:txBody>
          <a:bodyPr/>
          <a:lstStyle/>
          <a:p>
            <a:r>
              <a:rPr lang="en-US" dirty="0"/>
              <a:t>Click icon to add table</a:t>
            </a:r>
            <a:endParaRPr lang="en-GB" dirty="0"/>
          </a:p>
        </p:txBody>
      </p:sp>
      <p:pic>
        <p:nvPicPr>
          <p:cNvPr id="7" name="Picture 6">
            <a:extLst>
              <a:ext uri="{FF2B5EF4-FFF2-40B4-BE49-F238E27FC236}">
                <a16:creationId xmlns:a16="http://schemas.microsoft.com/office/drawing/2014/main" id="{520E8A46-453A-48A3-989A-901E366F80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itle body copy table and blob 8 small">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4114800"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11" name="Table Placeholder 10"/>
          <p:cNvSpPr>
            <a:spLocks noGrp="1"/>
          </p:cNvSpPr>
          <p:nvPr>
            <p:ph type="tbl" sz="quarter" idx="10"/>
          </p:nvPr>
        </p:nvSpPr>
        <p:spPr>
          <a:xfrm>
            <a:off x="4714875" y="1571625"/>
            <a:ext cx="4071938" cy="4786313"/>
          </a:xfrm>
          <a:prstGeom prst="rect">
            <a:avLst/>
          </a:prstGeom>
        </p:spPr>
        <p:txBody>
          <a:bodyPr/>
          <a:lstStyle/>
          <a:p>
            <a:r>
              <a:rPr lang="en-US" dirty="0"/>
              <a:t>Click icon to add table</a:t>
            </a:r>
            <a:endParaRPr lang="en-GB" dirty="0"/>
          </a:p>
        </p:txBody>
      </p:sp>
      <p:pic>
        <p:nvPicPr>
          <p:cNvPr id="7" name="Picture 6">
            <a:extLst>
              <a:ext uri="{FF2B5EF4-FFF2-40B4-BE49-F238E27FC236}">
                <a16:creationId xmlns:a16="http://schemas.microsoft.com/office/drawing/2014/main" id="{5582A282-E6FE-4745-83C0-E2F76A6CBF0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hasCustomPrompt="1"/>
          </p:nvPr>
        </p:nvSpPr>
        <p:spPr>
          <a:xfrm>
            <a:off x="457200" y="1600200"/>
            <a:ext cx="8329642" cy="4757758"/>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sp>
        <p:nvSpPr>
          <p:cNvPr id="5"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pic>
        <p:nvPicPr>
          <p:cNvPr id="6" name="Picture 5">
            <a:extLst>
              <a:ext uri="{FF2B5EF4-FFF2-40B4-BE49-F238E27FC236}">
                <a16:creationId xmlns:a16="http://schemas.microsoft.com/office/drawing/2014/main" id="{A699F00B-6BD4-4371-9657-B14CD47C97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blob 1">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628" y="1628800"/>
            <a:ext cx="8229600" cy="4525963"/>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pic>
        <p:nvPicPr>
          <p:cNvPr id="5" name="Picture 4">
            <a:extLst>
              <a:ext uri="{FF2B5EF4-FFF2-40B4-BE49-F238E27FC236}">
                <a16:creationId xmlns:a16="http://schemas.microsoft.com/office/drawing/2014/main" id="{CF7C066B-DC78-4935-8356-C11E8F9CED6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90C1D574-3183-4162-9040-E7833C0B32A8}"/>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blob 1 small">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200" y="1700808"/>
            <a:ext cx="8229600" cy="4525963"/>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pic>
        <p:nvPicPr>
          <p:cNvPr id="5" name="Picture 4">
            <a:extLst>
              <a:ext uri="{FF2B5EF4-FFF2-40B4-BE49-F238E27FC236}">
                <a16:creationId xmlns:a16="http://schemas.microsoft.com/office/drawing/2014/main" id="{746E6A2B-F5C2-4C88-BCCC-AC65CB8B6BB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6420F987-4F7E-48F1-9D04-EB71CDB10C61}"/>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bullet blob 2">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5" name="Content Placeholder 2"/>
          <p:cNvSpPr>
            <a:spLocks noGrp="1"/>
          </p:cNvSpPr>
          <p:nvPr>
            <p:ph idx="1" hasCustomPrompt="1"/>
          </p:nvPr>
        </p:nvSpPr>
        <p:spPr>
          <a:xfrm>
            <a:off x="457200" y="16002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6" name="Picture 5">
            <a:extLst>
              <a:ext uri="{FF2B5EF4-FFF2-40B4-BE49-F238E27FC236}">
                <a16:creationId xmlns:a16="http://schemas.microsoft.com/office/drawing/2014/main" id="{94385C52-532C-471E-A8BC-6361A33CB6A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7" name="Rectangle 6">
            <a:extLst>
              <a:ext uri="{FF2B5EF4-FFF2-40B4-BE49-F238E27FC236}">
                <a16:creationId xmlns:a16="http://schemas.microsoft.com/office/drawing/2014/main" id="{B933705E-AE5B-4BAF-8EFD-5CA341F137E4}"/>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bullet blob 2 small">
    <p:spTree>
      <p:nvGrpSpPr>
        <p:cNvPr id="1" name=""/>
        <p:cNvGrpSpPr/>
        <p:nvPr/>
      </p:nvGrpSpPr>
      <p:grpSpPr>
        <a:xfrm>
          <a:off x="0" y="0"/>
          <a:ext cx="0" cy="0"/>
          <a:chOff x="0" y="0"/>
          <a:chExt cx="0" cy="0"/>
        </a:xfrm>
      </p:grpSpPr>
      <p:sp>
        <p:nvSpPr>
          <p:cNvPr id="4"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5" name="Content Placeholder 2"/>
          <p:cNvSpPr>
            <a:spLocks noGrp="1"/>
          </p:cNvSpPr>
          <p:nvPr>
            <p:ph idx="1" hasCustomPrompt="1"/>
          </p:nvPr>
        </p:nvSpPr>
        <p:spPr>
          <a:xfrm>
            <a:off x="457200" y="16002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6" name="Picture 5">
            <a:extLst>
              <a:ext uri="{FF2B5EF4-FFF2-40B4-BE49-F238E27FC236}">
                <a16:creationId xmlns:a16="http://schemas.microsoft.com/office/drawing/2014/main" id="{6F8486E0-4F5C-4964-87D3-36D8334E6EA3}"/>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7" name="Rectangle 6">
            <a:extLst>
              <a:ext uri="{FF2B5EF4-FFF2-40B4-BE49-F238E27FC236}">
                <a16:creationId xmlns:a16="http://schemas.microsoft.com/office/drawing/2014/main" id="{12BB2085-43B5-4E7D-8535-395412232555}"/>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content blob 3">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8229600" cy="4525963"/>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pic>
        <p:nvPicPr>
          <p:cNvPr id="7" name="Picture 6">
            <a:extLst>
              <a:ext uri="{FF2B5EF4-FFF2-40B4-BE49-F238E27FC236}">
                <a16:creationId xmlns:a16="http://schemas.microsoft.com/office/drawing/2014/main" id="{8888E355-8C54-48D5-BB1A-25B9EC3D60B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0D5364CE-7618-484D-B5D5-A8A66A0384CE}"/>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blob 3 small">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6" name="Content Placeholder 2"/>
          <p:cNvSpPr>
            <a:spLocks noGrp="1"/>
          </p:cNvSpPr>
          <p:nvPr>
            <p:ph idx="1" hasCustomPrompt="1"/>
          </p:nvPr>
        </p:nvSpPr>
        <p:spPr>
          <a:xfrm>
            <a:off x="457200" y="1600200"/>
            <a:ext cx="8229600" cy="4525963"/>
          </a:xfrm>
          <a:prstGeom prst="rect">
            <a:avLst/>
          </a:prstGeom>
        </p:spPr>
        <p:txBody>
          <a:bodyPr/>
          <a:lstStyle>
            <a:lvl1pPr>
              <a:buFontTx/>
              <a:buNone/>
              <a:defRPr sz="1800">
                <a:solidFill>
                  <a:schemeClr val="tx1"/>
                </a:solidFill>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Body copy DINOT light18pt</a:t>
            </a:r>
          </a:p>
          <a:p>
            <a:pPr lvl="0"/>
            <a:endParaRPr lang="en-US" dirty="0"/>
          </a:p>
          <a:p>
            <a:pPr lvl="0"/>
            <a:endParaRPr lang="en-US" dirty="0"/>
          </a:p>
        </p:txBody>
      </p:sp>
      <p:pic>
        <p:nvPicPr>
          <p:cNvPr id="7" name="Picture 6">
            <a:extLst>
              <a:ext uri="{FF2B5EF4-FFF2-40B4-BE49-F238E27FC236}">
                <a16:creationId xmlns:a16="http://schemas.microsoft.com/office/drawing/2014/main" id="{CBCB5A92-2AF8-41E0-9B9E-4914620AC77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632B6166-06E1-42D9-AEB9-8DB9B4CB4057}"/>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bullet copy blob 4">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7" name="Content Placeholder 2"/>
          <p:cNvSpPr>
            <a:spLocks noGrp="1"/>
          </p:cNvSpPr>
          <p:nvPr>
            <p:ph idx="1" hasCustomPrompt="1"/>
          </p:nvPr>
        </p:nvSpPr>
        <p:spPr>
          <a:xfrm>
            <a:off x="457200" y="16288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5" name="Picture 4">
            <a:extLst>
              <a:ext uri="{FF2B5EF4-FFF2-40B4-BE49-F238E27FC236}">
                <a16:creationId xmlns:a16="http://schemas.microsoft.com/office/drawing/2014/main" id="{747274EE-3EE8-477D-BCAF-415E3800B6FF}"/>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8" name="Rectangle 7">
            <a:extLst>
              <a:ext uri="{FF2B5EF4-FFF2-40B4-BE49-F238E27FC236}">
                <a16:creationId xmlns:a16="http://schemas.microsoft.com/office/drawing/2014/main" id="{A5F444FE-0C3C-48AF-AF06-EE616416E30E}"/>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and bullet copy blob 4 small">
    <p:spTree>
      <p:nvGrpSpPr>
        <p:cNvPr id="1" name=""/>
        <p:cNvGrpSpPr/>
        <p:nvPr/>
      </p:nvGrpSpPr>
      <p:grpSpPr>
        <a:xfrm>
          <a:off x="0" y="0"/>
          <a:ext cx="0" cy="0"/>
          <a:chOff x="0" y="0"/>
          <a:chExt cx="0" cy="0"/>
        </a:xfrm>
      </p:grpSpPr>
      <p:sp>
        <p:nvSpPr>
          <p:cNvPr id="6" name="Title 1"/>
          <p:cNvSpPr>
            <a:spLocks noGrp="1"/>
          </p:cNvSpPr>
          <p:nvPr>
            <p:ph type="title" hasCustomPrompt="1"/>
          </p:nvPr>
        </p:nvSpPr>
        <p:spPr>
          <a:xfrm>
            <a:off x="457200" y="274638"/>
            <a:ext cx="8229600" cy="1143000"/>
          </a:xfrm>
          <a:prstGeom prst="rect">
            <a:avLst/>
          </a:prstGeom>
        </p:spPr>
        <p:txBody>
          <a:bodyPr/>
          <a:lstStyle>
            <a:lvl1pPr algn="l">
              <a:defRPr sz="3200" baseline="0">
                <a:latin typeface="DINOT-Bold" pitchFamily="34" charset="0"/>
                <a:cs typeface="DINOT-Bold" pitchFamily="34" charset="0"/>
              </a:defRPr>
            </a:lvl1pPr>
          </a:lstStyle>
          <a:p>
            <a:r>
              <a:rPr lang="en-US" dirty="0"/>
              <a:t>Title DINOT bold 32pt</a:t>
            </a:r>
            <a:endParaRPr lang="en-GB" dirty="0"/>
          </a:p>
        </p:txBody>
      </p:sp>
      <p:sp>
        <p:nvSpPr>
          <p:cNvPr id="11" name="Content Placeholder 2"/>
          <p:cNvSpPr>
            <a:spLocks noGrp="1"/>
          </p:cNvSpPr>
          <p:nvPr>
            <p:ph idx="1" hasCustomPrompt="1"/>
          </p:nvPr>
        </p:nvSpPr>
        <p:spPr>
          <a:xfrm>
            <a:off x="457200" y="1600200"/>
            <a:ext cx="8229600" cy="4525963"/>
          </a:xfrm>
          <a:prstGeom prst="rect">
            <a:avLst/>
          </a:prstGeom>
        </p:spPr>
        <p:txBody>
          <a:bodyPr/>
          <a:lstStyle>
            <a:lvl1pPr>
              <a:spcBef>
                <a:spcPts val="600"/>
              </a:spcBef>
              <a:spcAft>
                <a:spcPts val="600"/>
              </a:spcAft>
              <a:buFont typeface="DINOT-Light" pitchFamily="34" charset="0"/>
              <a:buChar char="−"/>
              <a:defRPr sz="1800">
                <a:latin typeface="DINOT-Light" pitchFamily="34" charset="0"/>
                <a:cs typeface="DINOT-Light" pitchFamily="34" charset="0"/>
              </a:defRPr>
            </a:lvl1pPr>
            <a:lvl2pPr marL="357188" indent="-357188">
              <a:buFontTx/>
              <a:buNone/>
              <a:defRPr sz="2400">
                <a:latin typeface="DINOT-Light" pitchFamily="34" charset="0"/>
                <a:cs typeface="DINOT-Light" pitchFamily="34" charset="0"/>
              </a:defRPr>
            </a:lvl2pPr>
            <a:lvl3pPr marL="357188" indent="-357188">
              <a:buFont typeface="Calibri" pitchFamily="34" charset="0"/>
              <a:buChar char="−"/>
              <a:defRPr>
                <a:latin typeface="DINOT-Light" pitchFamily="34" charset="0"/>
                <a:cs typeface="DINOT-Light" pitchFamily="34" charset="0"/>
              </a:defRPr>
            </a:lvl3pPr>
            <a:lvl4pPr marL="712788" indent="-355600">
              <a:defRPr sz="1600">
                <a:latin typeface="DINOT-Light" pitchFamily="34" charset="0"/>
                <a:cs typeface="DINOT-Light" pitchFamily="34" charset="0"/>
              </a:defRPr>
            </a:lvl4pPr>
          </a:lstStyle>
          <a:p>
            <a:pPr lvl="0"/>
            <a:r>
              <a:rPr lang="en-US" dirty="0"/>
              <a:t>Bullet copy DINOT light18pt</a:t>
            </a:r>
          </a:p>
          <a:p>
            <a:pPr lvl="0"/>
            <a:r>
              <a:rPr lang="en-US" dirty="0"/>
              <a:t>Bullet copy </a:t>
            </a:r>
          </a:p>
        </p:txBody>
      </p:sp>
      <p:pic>
        <p:nvPicPr>
          <p:cNvPr id="5" name="Picture 4">
            <a:extLst>
              <a:ext uri="{FF2B5EF4-FFF2-40B4-BE49-F238E27FC236}">
                <a16:creationId xmlns:a16="http://schemas.microsoft.com/office/drawing/2014/main" id="{5581407F-8512-491D-9A63-B8B37E300E7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04015" y="188640"/>
            <a:ext cx="1939951" cy="1091223"/>
          </a:xfrm>
          <a:prstGeom prst="rect">
            <a:avLst/>
          </a:prstGeom>
        </p:spPr>
      </p:pic>
      <p:sp>
        <p:nvSpPr>
          <p:cNvPr id="7" name="Rectangle 6">
            <a:extLst>
              <a:ext uri="{FF2B5EF4-FFF2-40B4-BE49-F238E27FC236}">
                <a16:creationId xmlns:a16="http://schemas.microsoft.com/office/drawing/2014/main" id="{73A89AAE-2A79-42D5-BE77-EB026D08CEE9}"/>
              </a:ext>
            </a:extLst>
          </p:cNvPr>
          <p:cNvSpPr/>
          <p:nvPr userDrawn="1"/>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74" r:id="rId1"/>
    <p:sldLayoutId id="2147483650" r:id="rId2"/>
    <p:sldLayoutId id="2147483677" r:id="rId3"/>
    <p:sldLayoutId id="2147483651" r:id="rId4"/>
    <p:sldLayoutId id="2147483678" r:id="rId5"/>
    <p:sldLayoutId id="2147483652" r:id="rId6"/>
    <p:sldLayoutId id="2147483679" r:id="rId7"/>
    <p:sldLayoutId id="2147483653" r:id="rId8"/>
    <p:sldLayoutId id="2147483680" r:id="rId9"/>
    <p:sldLayoutId id="2147483654" r:id="rId10"/>
    <p:sldLayoutId id="2147483681" r:id="rId11"/>
    <p:sldLayoutId id="2147483685" r:id="rId12"/>
    <p:sldLayoutId id="2147483655" r:id="rId13"/>
    <p:sldLayoutId id="2147483682" r:id="rId14"/>
    <p:sldLayoutId id="2147483656" r:id="rId15"/>
    <p:sldLayoutId id="2147483683" r:id="rId16"/>
    <p:sldLayoutId id="2147483657" r:id="rId17"/>
    <p:sldLayoutId id="2147483684" r:id="rId18"/>
    <p:sldLayoutId id="2147483676" r:id="rId1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61048"/>
            <a:ext cx="7886700" cy="1143000"/>
          </a:xfrm>
        </p:spPr>
        <p:txBody>
          <a:bodyPr anchor="t"/>
          <a:lstStyle/>
          <a:p>
            <a:r>
              <a:rPr lang="en-GB" dirty="0">
                <a:latin typeface="DINOT-Bold"/>
              </a:rPr>
              <a:t>Briefing for board members</a:t>
            </a:r>
            <a:endParaRPr lang="en-GB" sz="2600" dirty="0"/>
          </a:p>
        </p:txBody>
      </p:sp>
      <p:sp>
        <p:nvSpPr>
          <p:cNvPr id="3" name="Title 1"/>
          <p:cNvSpPr txBox="1">
            <a:spLocks/>
          </p:cNvSpPr>
          <p:nvPr/>
        </p:nvSpPr>
        <p:spPr>
          <a:xfrm>
            <a:off x="611560" y="2492896"/>
            <a:ext cx="8352928" cy="1143000"/>
          </a:xfrm>
          <a:prstGeom prst="rect">
            <a:avLst/>
          </a:prstGeom>
        </p:spPr>
        <p:txBody>
          <a:bodyPr/>
          <a:lstStyle>
            <a:lvl1pPr algn="l" defTabSz="914400" rtl="0" eaLnBrk="1" latinLnBrk="0" hangingPunct="1">
              <a:spcBef>
                <a:spcPct val="0"/>
              </a:spcBef>
              <a:buNone/>
              <a:defRPr sz="3200" kern="1200" baseline="0">
                <a:solidFill>
                  <a:schemeClr val="tx1"/>
                </a:solidFill>
                <a:latin typeface="DINOT-Bold" pitchFamily="34" charset="0"/>
                <a:ea typeface="+mj-ea"/>
                <a:cs typeface="DINOT-Bold" pitchFamily="34" charset="0"/>
              </a:defRPr>
            </a:lvl1pPr>
          </a:lstStyle>
          <a:p>
            <a:r>
              <a:rPr lang="en-GB" sz="4800" dirty="0">
                <a:solidFill>
                  <a:srgbClr val="5482AB"/>
                </a:solidFill>
              </a:rPr>
              <a:t>NHS People Plan </a:t>
            </a:r>
            <a:br>
              <a:rPr lang="en-GB" sz="4800" dirty="0">
                <a:solidFill>
                  <a:srgbClr val="007A87"/>
                </a:solidFill>
              </a:rPr>
            </a:br>
            <a:endParaRPr lang="en-GB" sz="4000" dirty="0">
              <a:solidFill>
                <a:srgbClr val="007A87"/>
              </a:solidFill>
            </a:endParaRPr>
          </a:p>
        </p:txBody>
      </p:sp>
      <p:cxnSp>
        <p:nvCxnSpPr>
          <p:cNvPr id="5" name="Straight Connector 4">
            <a:extLst>
              <a:ext uri="{FF2B5EF4-FFF2-40B4-BE49-F238E27FC236}">
                <a16:creationId xmlns:a16="http://schemas.microsoft.com/office/drawing/2014/main" id="{105845D8-6DB7-4CB1-9791-7ED262D73906}"/>
              </a:ext>
            </a:extLst>
          </p:cNvPr>
          <p:cNvCxnSpPr/>
          <p:nvPr/>
        </p:nvCxnSpPr>
        <p:spPr>
          <a:xfrm>
            <a:off x="251520" y="1484784"/>
            <a:ext cx="842493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a:extLst>
              <a:ext uri="{FF2B5EF4-FFF2-40B4-BE49-F238E27FC236}">
                <a16:creationId xmlns:a16="http://schemas.microsoft.com/office/drawing/2014/main" id="{E58D283F-F4F8-492F-ADCD-8E26CE8FEBAF}"/>
              </a:ext>
            </a:extLst>
          </p:cNvPr>
          <p:cNvCxnSpPr/>
          <p:nvPr/>
        </p:nvCxnSpPr>
        <p:spPr>
          <a:xfrm>
            <a:off x="395536" y="5229200"/>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4" name="Rectangle 3">
            <a:extLst>
              <a:ext uri="{FF2B5EF4-FFF2-40B4-BE49-F238E27FC236}">
                <a16:creationId xmlns:a16="http://schemas.microsoft.com/office/drawing/2014/main" id="{02D689E4-4F7F-4EBA-931A-385E11C6D57D}"/>
              </a:ext>
            </a:extLst>
          </p:cNvPr>
          <p:cNvSpPr/>
          <p:nvPr/>
        </p:nvSpPr>
        <p:spPr>
          <a:xfrm>
            <a:off x="646395" y="3244334"/>
            <a:ext cx="3779817" cy="369332"/>
          </a:xfrm>
          <a:prstGeom prst="rect">
            <a:avLst/>
          </a:prstGeom>
        </p:spPr>
        <p:txBody>
          <a:bodyPr wrap="none">
            <a:spAutoFit/>
          </a:bodyPr>
          <a:lstStyle/>
          <a:p>
            <a:r>
              <a:rPr lang="en-GB" b="1" dirty="0">
                <a:solidFill>
                  <a:srgbClr val="426686"/>
                </a:solidFill>
                <a:latin typeface="DINOT" panose="020B0504020101020102" pitchFamily="34" charset="0"/>
                <a:cs typeface="DINOT" panose="020B0504020101020102" pitchFamily="34" charset="0"/>
              </a:rPr>
              <a:t>We are the NHS: action for us all </a:t>
            </a:r>
            <a:endParaRPr lang="en-GB" dirty="0">
              <a:solidFill>
                <a:srgbClr val="426686"/>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507597"/>
            <a:ext cx="8229600" cy="910041"/>
          </a:xfrm>
        </p:spPr>
        <p:txBody>
          <a:bodyPr/>
          <a:lstStyle/>
          <a:p>
            <a:r>
              <a:rPr lang="en-GB" dirty="0">
                <a:solidFill>
                  <a:srgbClr val="5482AB"/>
                </a:solidFill>
              </a:rPr>
              <a:t>Introduction</a:t>
            </a:r>
          </a:p>
        </p:txBody>
      </p:sp>
      <p:sp>
        <p:nvSpPr>
          <p:cNvPr id="4" name="Content Placeholder 2">
            <a:extLst>
              <a:ext uri="{FF2B5EF4-FFF2-40B4-BE49-F238E27FC236}">
                <a16:creationId xmlns:a16="http://schemas.microsoft.com/office/drawing/2014/main" id="{1A19C9FA-C057-4897-85EB-EEBCA11766DF}"/>
              </a:ext>
            </a:extLst>
          </p:cNvPr>
          <p:cNvSpPr>
            <a:spLocks noGrp="1"/>
          </p:cNvSpPr>
          <p:nvPr>
            <p:ph idx="1"/>
          </p:nvPr>
        </p:nvSpPr>
        <p:spPr>
          <a:xfrm>
            <a:off x="251520" y="1417638"/>
            <a:ext cx="8229600" cy="5251722"/>
          </a:xfrm>
        </p:spPr>
        <p:txBody>
          <a:bodyPr anchor="t"/>
          <a:lstStyle/>
          <a:p>
            <a:pPr indent="0">
              <a:buNone/>
            </a:pPr>
            <a:endParaRPr lang="en-GB" dirty="0">
              <a:latin typeface="DINOT" panose="020B0504020101020102" pitchFamily="34" charset="0"/>
              <a:cs typeface="DINOT" panose="020B0504020101020102" pitchFamily="34" charset="0"/>
            </a:endParaRPr>
          </a:p>
          <a:p>
            <a:pPr indent="0">
              <a:buNone/>
            </a:pPr>
            <a:endParaRPr lang="en-GB" dirty="0"/>
          </a:p>
        </p:txBody>
      </p:sp>
      <p:cxnSp>
        <p:nvCxnSpPr>
          <p:cNvPr id="5" name="Straight Connector 4">
            <a:extLst>
              <a:ext uri="{FF2B5EF4-FFF2-40B4-BE49-F238E27FC236}">
                <a16:creationId xmlns:a16="http://schemas.microsoft.com/office/drawing/2014/main" id="{D2C90019-C4CB-4BB1-ADE1-89F8147286FE}"/>
              </a:ext>
            </a:extLst>
          </p:cNvPr>
          <p:cNvCxnSpPr/>
          <p:nvPr/>
        </p:nvCxnSpPr>
        <p:spPr>
          <a:xfrm>
            <a:off x="467544" y="1417638"/>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1970D14B-6709-4C5D-AAB8-F0604559B3AC}"/>
              </a:ext>
            </a:extLst>
          </p:cNvPr>
          <p:cNvSpPr/>
          <p:nvPr/>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TextBox 7">
            <a:extLst>
              <a:ext uri="{FF2B5EF4-FFF2-40B4-BE49-F238E27FC236}">
                <a16:creationId xmlns:a16="http://schemas.microsoft.com/office/drawing/2014/main" id="{82766975-B1E8-4B03-B725-0D0F824EEDA2}"/>
              </a:ext>
            </a:extLst>
          </p:cNvPr>
          <p:cNvSpPr txBox="1"/>
          <p:nvPr/>
        </p:nvSpPr>
        <p:spPr>
          <a:xfrm>
            <a:off x="636245" y="1700808"/>
            <a:ext cx="7941568" cy="5016758"/>
          </a:xfrm>
          <a:prstGeom prst="rect">
            <a:avLst/>
          </a:prstGeom>
          <a:noFill/>
        </p:spPr>
        <p:txBody>
          <a:bodyPr wrap="square">
            <a:spAutoFit/>
          </a:bodyPr>
          <a:lstStyle/>
          <a:p>
            <a:r>
              <a:rPr lang="en-GB" sz="2000" b="1" dirty="0">
                <a:latin typeface="DINOT" panose="020B0504020101020102" pitchFamily="34" charset="0"/>
                <a:cs typeface="DINOT" panose="020B0504020101020102" pitchFamily="34" charset="0"/>
              </a:rPr>
              <a:t>We are the NHS: action for us all </a:t>
            </a:r>
            <a:r>
              <a:rPr lang="en-GB" sz="2000" dirty="0">
                <a:latin typeface="DINOT" panose="020B0504020101020102" pitchFamily="34" charset="0"/>
                <a:cs typeface="DINOT" panose="020B0504020101020102" pitchFamily="34" charset="0"/>
              </a:rPr>
              <a:t>from NHS England and NHS Improvement (NHSEI) and Health Education England (HEE) sets out what our NHS people can expect from their leaders and each other.  </a:t>
            </a:r>
          </a:p>
          <a:p>
            <a:endParaRPr lang="en-GB" sz="2000" dirty="0">
              <a:latin typeface="DINOT" panose="020B0504020101020102" pitchFamily="34" charset="0"/>
              <a:cs typeface="DINOT" panose="020B0504020101020102" pitchFamily="34" charset="0"/>
            </a:endParaRPr>
          </a:p>
          <a:p>
            <a:r>
              <a:rPr lang="en-GB" sz="2000" dirty="0">
                <a:latin typeface="DINOT" panose="020B0504020101020102" pitchFamily="34" charset="0"/>
                <a:cs typeface="DINOT" panose="020B0504020101020102" pitchFamily="34" charset="0"/>
              </a:rPr>
              <a:t>It focuses on how we must look after each other and foster a culture of inclusion and belonging, as well as action to grow and train our workforce, and work together differently to deliver patient care.  </a:t>
            </a:r>
          </a:p>
          <a:p>
            <a:endParaRPr lang="en-GB" sz="2000" dirty="0">
              <a:latin typeface="DINOT" panose="020B0504020101020102" pitchFamily="34" charset="0"/>
              <a:cs typeface="DINOT" panose="020B0504020101020102" pitchFamily="34" charset="0"/>
            </a:endParaRPr>
          </a:p>
          <a:p>
            <a:r>
              <a:rPr lang="en-GB" sz="2000" dirty="0">
                <a:latin typeface="DINOT" panose="020B0504020101020102" pitchFamily="34" charset="0"/>
                <a:cs typeface="DINOT" panose="020B0504020101020102" pitchFamily="34" charset="0"/>
              </a:rPr>
              <a:t>The plan is focused primarily on the immediate term (2020-21) with an intention for the principles to create longer lasting change.</a:t>
            </a:r>
          </a:p>
          <a:p>
            <a:endParaRPr lang="en-GB" sz="2000" dirty="0">
              <a:latin typeface="DINOT" panose="020B0504020101020102" pitchFamily="34" charset="0"/>
              <a:cs typeface="DINOT" panose="020B0504020101020102" pitchFamily="34" charset="0"/>
            </a:endParaRPr>
          </a:p>
          <a:p>
            <a:r>
              <a:rPr lang="en-GB" sz="2000" dirty="0">
                <a:latin typeface="DINOT" panose="020B0504020101020102" pitchFamily="34" charset="0"/>
                <a:cs typeface="DINOT" panose="020B0504020101020102" pitchFamily="34" charset="0"/>
              </a:rPr>
              <a:t>There are funding commitments made within the plan, however some of the workforce growth aspirations outlined in the interim plan and the government’s manifesto, require further discussion and are therefore outside of the scope of this plan. </a:t>
            </a:r>
          </a:p>
          <a:p>
            <a:endParaRPr lang="en-GB" sz="2000" dirty="0">
              <a:latin typeface="DINOT" panose="020B0504020101020102" pitchFamily="34" charset="0"/>
              <a:cs typeface="DINOT" panose="020B0504020101020102"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1176" y="692696"/>
            <a:ext cx="8229600" cy="922114"/>
          </a:xfrm>
        </p:spPr>
        <p:txBody>
          <a:bodyPr/>
          <a:lstStyle/>
          <a:p>
            <a:r>
              <a:rPr lang="en-GB" dirty="0">
                <a:solidFill>
                  <a:srgbClr val="5482AB"/>
                </a:solidFill>
              </a:rPr>
              <a:t>Background</a:t>
            </a:r>
          </a:p>
        </p:txBody>
      </p:sp>
      <p:sp>
        <p:nvSpPr>
          <p:cNvPr id="3" name="Content Placeholder 2"/>
          <p:cNvSpPr>
            <a:spLocks noGrp="1"/>
          </p:cNvSpPr>
          <p:nvPr>
            <p:ph idx="1"/>
          </p:nvPr>
        </p:nvSpPr>
        <p:spPr>
          <a:xfrm>
            <a:off x="271749" y="1822302"/>
            <a:ext cx="8229600" cy="5035698"/>
          </a:xfrm>
        </p:spPr>
        <p:txBody>
          <a:bodyPr/>
          <a:lstStyle/>
          <a:p>
            <a:pPr indent="0"/>
            <a:r>
              <a:rPr lang="en-GB" sz="2000" dirty="0">
                <a:latin typeface="DINOT" panose="020B0504020101020102" pitchFamily="34" charset="0"/>
                <a:cs typeface="DINOT" panose="020B0504020101020102" pitchFamily="34" charset="0"/>
              </a:rPr>
              <a:t>NHS England, NHS Improvement and Health Education England published the Interim People Plan (IPP) in June 2019. </a:t>
            </a:r>
          </a:p>
          <a:p>
            <a:pPr indent="0"/>
            <a:endParaRPr lang="en-GB" sz="2000" dirty="0">
              <a:latin typeface="DINOT" panose="020B0504020101020102" pitchFamily="34" charset="0"/>
              <a:cs typeface="DINOT" panose="020B0504020101020102" pitchFamily="34" charset="0"/>
            </a:endParaRPr>
          </a:p>
          <a:p>
            <a:pPr indent="0"/>
            <a:r>
              <a:rPr lang="en-GB" sz="2000" dirty="0">
                <a:latin typeface="DINOT" panose="020B0504020101020102" pitchFamily="34" charset="0"/>
                <a:cs typeface="DINOT" panose="020B0504020101020102" pitchFamily="34" charset="0"/>
              </a:rPr>
              <a:t>Central themes of this report build on the IPP:</a:t>
            </a:r>
          </a:p>
          <a:p>
            <a:pPr indent="0"/>
            <a:endParaRPr lang="en-GB" sz="1050" dirty="0">
              <a:latin typeface="DINOT" panose="020B0504020101020102" pitchFamily="34" charset="0"/>
              <a:cs typeface="DINOT" panose="020B0504020101020102" pitchFamily="34" charset="0"/>
            </a:endParaRPr>
          </a:p>
          <a:p>
            <a:pPr marL="685800">
              <a:buFont typeface="Arial" panose="020B0604020202020204" pitchFamily="34" charset="0"/>
              <a:buChar char="•"/>
            </a:pPr>
            <a:r>
              <a:rPr lang="en-GB" sz="2000" dirty="0">
                <a:latin typeface="DINOT" panose="020B0504020101020102" pitchFamily="34" charset="0"/>
                <a:cs typeface="DINOT" panose="020B0504020101020102" pitchFamily="34" charset="0"/>
              </a:rPr>
              <a:t>more staff</a:t>
            </a:r>
          </a:p>
          <a:p>
            <a:pPr marL="685800">
              <a:buFont typeface="Arial" panose="020B0604020202020204" pitchFamily="34" charset="0"/>
              <a:buChar char="•"/>
            </a:pPr>
            <a:r>
              <a:rPr lang="en-GB" sz="2000" dirty="0">
                <a:latin typeface="DINOT" panose="020B0504020101020102" pitchFamily="34" charset="0"/>
                <a:cs typeface="DINOT" panose="020B0504020101020102" pitchFamily="34" charset="0"/>
              </a:rPr>
              <a:t>working differently</a:t>
            </a:r>
          </a:p>
          <a:p>
            <a:pPr marL="685800">
              <a:buFont typeface="Arial" panose="020B0604020202020204" pitchFamily="34" charset="0"/>
              <a:buChar char="•"/>
            </a:pPr>
            <a:r>
              <a:rPr lang="en-GB" sz="2000" dirty="0">
                <a:latin typeface="DINOT" panose="020B0504020101020102" pitchFamily="34" charset="0"/>
                <a:cs typeface="DINOT" panose="020B0504020101020102" pitchFamily="34" charset="0"/>
              </a:rPr>
              <a:t>compassionate and inclusive culture.</a:t>
            </a:r>
          </a:p>
          <a:p>
            <a:pPr indent="0"/>
            <a:endParaRPr lang="en-GB" sz="2000" dirty="0">
              <a:latin typeface="DINOT" panose="020B0504020101020102" pitchFamily="34" charset="0"/>
              <a:cs typeface="DINOT" panose="020B0504020101020102" pitchFamily="34" charset="0"/>
            </a:endParaRPr>
          </a:p>
          <a:p>
            <a:r>
              <a:rPr lang="en-GB" sz="2000" dirty="0">
                <a:latin typeface="DINOT" panose="020B0504020101020102" pitchFamily="34" charset="0"/>
                <a:cs typeface="DINOT" panose="020B0504020101020102" pitchFamily="34" charset="0"/>
              </a:rPr>
              <a:t>     It also includes ‘Our People Promise,’ which</a:t>
            </a:r>
            <a:r>
              <a:rPr lang="en-GB" dirty="0">
                <a:latin typeface="DINOT" panose="020B0504020101020102" pitchFamily="34" charset="0"/>
                <a:cs typeface="DINOT" panose="020B0504020101020102" pitchFamily="34" charset="0"/>
              </a:rPr>
              <a:t> </a:t>
            </a:r>
            <a:r>
              <a:rPr lang="en-GB" sz="2000" dirty="0">
                <a:latin typeface="DINOT" panose="020B0504020101020102" pitchFamily="34" charset="0"/>
                <a:cs typeface="DINOT" panose="020B0504020101020102" pitchFamily="34" charset="0"/>
              </a:rPr>
              <a:t>sets out ambitions for what people working in the NHS say about it by 2024. </a:t>
            </a:r>
          </a:p>
          <a:p>
            <a:pPr indent="0"/>
            <a:endParaRPr lang="en-GB" dirty="0"/>
          </a:p>
        </p:txBody>
      </p:sp>
      <p:cxnSp>
        <p:nvCxnSpPr>
          <p:cNvPr id="4" name="Straight Connector 3">
            <a:extLst>
              <a:ext uri="{FF2B5EF4-FFF2-40B4-BE49-F238E27FC236}">
                <a16:creationId xmlns:a16="http://schemas.microsoft.com/office/drawing/2014/main" id="{28293C4D-6829-436C-9BEE-450BB87D4F35}"/>
              </a:ext>
            </a:extLst>
          </p:cNvPr>
          <p:cNvCxnSpPr/>
          <p:nvPr/>
        </p:nvCxnSpPr>
        <p:spPr>
          <a:xfrm>
            <a:off x="241176" y="1378311"/>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CB0AB1F6-1A04-43D6-B6B5-16F290FCF1DF}"/>
              </a:ext>
            </a:extLst>
          </p:cNvPr>
          <p:cNvSpPr/>
          <p:nvPr/>
        </p:nvSpPr>
        <p:spPr>
          <a:xfrm>
            <a:off x="0" y="6163"/>
            <a:ext cx="241176" cy="6857999"/>
          </a:xfrm>
          <a:prstGeom prst="rect">
            <a:avLst/>
          </a:prstGeom>
          <a:solidFill>
            <a:srgbClr val="5482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40AC04D-D094-4D58-BAD7-41045250068B}"/>
              </a:ext>
            </a:extLst>
          </p:cNvPr>
          <p:cNvSpPr>
            <a:spLocks noGrp="1"/>
          </p:cNvSpPr>
          <p:nvPr>
            <p:ph type="title"/>
          </p:nvPr>
        </p:nvSpPr>
        <p:spPr>
          <a:xfrm>
            <a:off x="550915" y="836712"/>
            <a:ext cx="8229600" cy="1143000"/>
          </a:xfrm>
        </p:spPr>
        <p:txBody>
          <a:bodyPr/>
          <a:lstStyle/>
          <a:p>
            <a:r>
              <a:rPr lang="en-GB" dirty="0">
                <a:solidFill>
                  <a:srgbClr val="5482AB"/>
                </a:solidFill>
              </a:rPr>
              <a:t>Commitments</a:t>
            </a:r>
          </a:p>
        </p:txBody>
      </p:sp>
      <p:sp>
        <p:nvSpPr>
          <p:cNvPr id="5" name="Content Placeholder 2">
            <a:extLst>
              <a:ext uri="{FF2B5EF4-FFF2-40B4-BE49-F238E27FC236}">
                <a16:creationId xmlns:a16="http://schemas.microsoft.com/office/drawing/2014/main" id="{C43AB265-3248-438A-885D-AED8627130AA}"/>
              </a:ext>
            </a:extLst>
          </p:cNvPr>
          <p:cNvSpPr>
            <a:spLocks noGrp="1"/>
          </p:cNvSpPr>
          <p:nvPr>
            <p:ph idx="1"/>
          </p:nvPr>
        </p:nvSpPr>
        <p:spPr>
          <a:xfrm>
            <a:off x="251519" y="1700808"/>
            <a:ext cx="8229600" cy="4968552"/>
          </a:xfrm>
        </p:spPr>
        <p:txBody>
          <a:bodyPr anchor="t"/>
          <a:lstStyle/>
          <a:p>
            <a:pPr indent="0">
              <a:buNone/>
            </a:pPr>
            <a:r>
              <a:rPr lang="en-GB" sz="2000" dirty="0">
                <a:latin typeface="DINOT" panose="020B0504020101020102" pitchFamily="34" charset="0"/>
                <a:cs typeface="DINOT" panose="020B0504020101020102" pitchFamily="34" charset="0"/>
              </a:rPr>
              <a:t>The plan sets out practical actions that employers and systems should take, as well as the actions that NHSEI and HEE will take. It focuses on:</a:t>
            </a:r>
          </a:p>
          <a:p>
            <a:pPr indent="0">
              <a:buNone/>
            </a:pPr>
            <a:endParaRPr lang="en-GB" sz="1000" dirty="0">
              <a:solidFill>
                <a:schemeClr val="tx2">
                  <a:lumMod val="75000"/>
                </a:schemeClr>
              </a:solidFill>
              <a:latin typeface="DINOT" panose="020B0504020101020102" pitchFamily="34" charset="0"/>
              <a:cs typeface="DINOT" panose="020B0504020101020102" pitchFamily="34" charset="0"/>
            </a:endParaRPr>
          </a:p>
          <a:p>
            <a:pPr marL="685800">
              <a:buFont typeface="Arial" panose="020B0604020202020204" pitchFamily="34" charset="0"/>
              <a:buChar char="•"/>
            </a:pPr>
            <a:r>
              <a:rPr lang="en-GB" sz="2000" b="1" dirty="0">
                <a:solidFill>
                  <a:schemeClr val="tx2">
                    <a:lumMod val="75000"/>
                  </a:schemeClr>
                </a:solidFill>
                <a:latin typeface="DINOT" panose="020B0504020101020102" pitchFamily="34" charset="0"/>
                <a:cs typeface="DINOT" panose="020B0504020101020102" pitchFamily="34" charset="0"/>
              </a:rPr>
              <a:t>Looking after our people </a:t>
            </a:r>
            <a:r>
              <a:rPr lang="en-GB" sz="2000" dirty="0">
                <a:latin typeface="DINOT" panose="020B0504020101020102" pitchFamily="34" charset="0"/>
                <a:cs typeface="DINOT" panose="020B0504020101020102" pitchFamily="34" charset="0"/>
              </a:rPr>
              <a:t>– with quality health and wellbeing support for everyone.</a:t>
            </a:r>
            <a:br>
              <a:rPr lang="en-GB" sz="2000" dirty="0">
                <a:latin typeface="DINOT" panose="020B0504020101020102" pitchFamily="34" charset="0"/>
                <a:cs typeface="DINOT" panose="020B0504020101020102" pitchFamily="34" charset="0"/>
              </a:rPr>
            </a:br>
            <a:endParaRPr lang="en-GB" sz="2000" b="1" dirty="0">
              <a:solidFill>
                <a:schemeClr val="tx2">
                  <a:lumMod val="75000"/>
                </a:schemeClr>
              </a:solidFill>
              <a:latin typeface="DINOT" panose="020B0504020101020102" pitchFamily="34" charset="0"/>
              <a:cs typeface="DINOT" panose="020B0504020101020102" pitchFamily="34" charset="0"/>
            </a:endParaRPr>
          </a:p>
          <a:p>
            <a:pPr marL="685800">
              <a:buFont typeface="Arial" panose="020B0604020202020204" pitchFamily="34" charset="0"/>
              <a:buChar char="•"/>
            </a:pPr>
            <a:r>
              <a:rPr lang="en-GB" sz="2000" b="1" dirty="0">
                <a:solidFill>
                  <a:schemeClr val="tx2">
                    <a:lumMod val="75000"/>
                  </a:schemeClr>
                </a:solidFill>
                <a:latin typeface="DINOT" panose="020B0504020101020102" pitchFamily="34" charset="0"/>
                <a:cs typeface="DINOT" panose="020B0504020101020102" pitchFamily="34" charset="0"/>
              </a:rPr>
              <a:t>Belonging in the NHS </a:t>
            </a:r>
            <a:r>
              <a:rPr lang="en-GB" sz="2000" dirty="0">
                <a:latin typeface="DINOT" panose="020B0504020101020102" pitchFamily="34" charset="0"/>
                <a:cs typeface="DINOT" panose="020B0504020101020102" pitchFamily="34" charset="0"/>
              </a:rPr>
              <a:t>– with a particular focus on the discrimination that some staff face. </a:t>
            </a:r>
            <a:br>
              <a:rPr lang="en-GB" sz="2000" dirty="0">
                <a:latin typeface="DINOT" panose="020B0504020101020102" pitchFamily="34" charset="0"/>
                <a:cs typeface="DINOT" panose="020B0504020101020102" pitchFamily="34" charset="0"/>
              </a:rPr>
            </a:br>
            <a:endParaRPr lang="en-GB" sz="2000" dirty="0">
              <a:latin typeface="DINOT" panose="020B0504020101020102" pitchFamily="34" charset="0"/>
              <a:cs typeface="DINOT" panose="020B0504020101020102" pitchFamily="34" charset="0"/>
            </a:endParaRPr>
          </a:p>
          <a:p>
            <a:pPr marL="685800">
              <a:buFont typeface="Arial" panose="020B0604020202020204" pitchFamily="34" charset="0"/>
              <a:buChar char="•"/>
            </a:pPr>
            <a:r>
              <a:rPr lang="en-GB" sz="2000" b="1" dirty="0">
                <a:solidFill>
                  <a:schemeClr val="tx2">
                    <a:lumMod val="75000"/>
                  </a:schemeClr>
                </a:solidFill>
                <a:latin typeface="DINOT" panose="020B0504020101020102" pitchFamily="34" charset="0"/>
                <a:cs typeface="DINOT" panose="020B0504020101020102" pitchFamily="34" charset="0"/>
              </a:rPr>
              <a:t>New ways of working </a:t>
            </a:r>
            <a:r>
              <a:rPr lang="en-GB" sz="2000" dirty="0">
                <a:latin typeface="DINOT" panose="020B0504020101020102" pitchFamily="34" charset="0"/>
                <a:cs typeface="DINOT" panose="020B0504020101020102" pitchFamily="34" charset="0"/>
              </a:rPr>
              <a:t>– capturing innovation, much of it led by our NHS people.</a:t>
            </a:r>
            <a:br>
              <a:rPr lang="en-GB" sz="2000" dirty="0">
                <a:latin typeface="DINOT" panose="020B0504020101020102" pitchFamily="34" charset="0"/>
                <a:cs typeface="DINOT" panose="020B0504020101020102" pitchFamily="34" charset="0"/>
              </a:rPr>
            </a:br>
            <a:endParaRPr lang="en-GB" sz="2000" dirty="0">
              <a:latin typeface="DINOT" panose="020B0504020101020102" pitchFamily="34" charset="0"/>
              <a:cs typeface="DINOT" panose="020B0504020101020102" pitchFamily="34" charset="0"/>
            </a:endParaRPr>
          </a:p>
          <a:p>
            <a:pPr marL="685800">
              <a:buFont typeface="Arial" panose="020B0604020202020204" pitchFamily="34" charset="0"/>
              <a:buChar char="•"/>
            </a:pPr>
            <a:r>
              <a:rPr lang="en-GB" sz="2000" b="1" dirty="0">
                <a:solidFill>
                  <a:schemeClr val="tx2">
                    <a:lumMod val="75000"/>
                  </a:schemeClr>
                </a:solidFill>
                <a:latin typeface="DINOT" panose="020B0504020101020102" pitchFamily="34" charset="0"/>
                <a:cs typeface="DINOT" panose="020B0504020101020102" pitchFamily="34" charset="0"/>
              </a:rPr>
              <a:t>Growing for the future </a:t>
            </a:r>
            <a:r>
              <a:rPr lang="en-GB" sz="2000" dirty="0">
                <a:latin typeface="DINOT" panose="020B0504020101020102" pitchFamily="34" charset="0"/>
                <a:cs typeface="DINOT" panose="020B0504020101020102" pitchFamily="34" charset="0"/>
              </a:rPr>
              <a:t>– how we recruit, train and keep our people, and welcome back colleagues who want to return.</a:t>
            </a:r>
          </a:p>
        </p:txBody>
      </p:sp>
      <p:cxnSp>
        <p:nvCxnSpPr>
          <p:cNvPr id="6" name="Straight Connector 5">
            <a:extLst>
              <a:ext uri="{FF2B5EF4-FFF2-40B4-BE49-F238E27FC236}">
                <a16:creationId xmlns:a16="http://schemas.microsoft.com/office/drawing/2014/main" id="{80A82C2B-487B-4AFA-8907-E52918591A0C}"/>
              </a:ext>
            </a:extLst>
          </p:cNvPr>
          <p:cNvCxnSpPr/>
          <p:nvPr/>
        </p:nvCxnSpPr>
        <p:spPr>
          <a:xfrm>
            <a:off x="164196" y="1556792"/>
            <a:ext cx="8424936"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3325" y="974459"/>
            <a:ext cx="8229600" cy="706090"/>
          </a:xfrm>
        </p:spPr>
        <p:txBody>
          <a:bodyPr/>
          <a:lstStyle/>
          <a:p>
            <a:r>
              <a:rPr lang="en-GB" dirty="0">
                <a:solidFill>
                  <a:srgbClr val="5482AB"/>
                </a:solidFill>
              </a:rPr>
              <a:t>Our People Promise</a:t>
            </a:r>
            <a:br>
              <a:rPr lang="en-GB" dirty="0"/>
            </a:br>
            <a:endParaRPr lang="en-GB" dirty="0"/>
          </a:p>
        </p:txBody>
      </p:sp>
      <p:sp>
        <p:nvSpPr>
          <p:cNvPr id="5" name="TextBox 4">
            <a:extLst>
              <a:ext uri="{FF2B5EF4-FFF2-40B4-BE49-F238E27FC236}">
                <a16:creationId xmlns:a16="http://schemas.microsoft.com/office/drawing/2014/main" id="{BE5B0EE5-B27B-45ED-937D-70DB6A3CB1CC}"/>
              </a:ext>
            </a:extLst>
          </p:cNvPr>
          <p:cNvSpPr txBox="1"/>
          <p:nvPr/>
        </p:nvSpPr>
        <p:spPr>
          <a:xfrm>
            <a:off x="485333" y="1680549"/>
            <a:ext cx="8352928" cy="1631216"/>
          </a:xfrm>
          <a:prstGeom prst="rect">
            <a:avLst/>
          </a:prstGeom>
          <a:noFill/>
        </p:spPr>
        <p:txBody>
          <a:bodyPr wrap="square" rtlCol="0">
            <a:spAutoFit/>
          </a:bodyPr>
          <a:lstStyle/>
          <a:p>
            <a:r>
              <a:rPr lang="en-GB" sz="2000" dirty="0">
                <a:latin typeface="DINOT" panose="020B0504020101020102" pitchFamily="34" charset="0"/>
                <a:cs typeface="DINOT" panose="020B0504020101020102" pitchFamily="34" charset="0"/>
              </a:rPr>
              <a:t>Our NHS People Promise is central to the plan both in the next nine months and in the longer term. It has been developed to help embed a consistent and enduring offer to all staff in the NHS. From 2021 the annual NHS Staff Survey will be redesigned to align with Our People Promise.</a:t>
            </a:r>
            <a:br>
              <a:rPr lang="en-GB" sz="2000" dirty="0">
                <a:latin typeface="DINOT" panose="020B0504020101020102" pitchFamily="34" charset="0"/>
                <a:cs typeface="DINOT" panose="020B0504020101020102" pitchFamily="34" charset="0"/>
              </a:rPr>
            </a:br>
            <a:endParaRPr lang="en-GB" sz="2000" dirty="0">
              <a:latin typeface="DINOT" panose="020B0504020101020102" pitchFamily="34" charset="0"/>
              <a:cs typeface="DINOT" panose="020B0504020101020102" pitchFamily="34" charset="0"/>
            </a:endParaRPr>
          </a:p>
        </p:txBody>
      </p:sp>
      <p:cxnSp>
        <p:nvCxnSpPr>
          <p:cNvPr id="6" name="Straight Connector 5">
            <a:extLst>
              <a:ext uri="{FF2B5EF4-FFF2-40B4-BE49-F238E27FC236}">
                <a16:creationId xmlns:a16="http://schemas.microsoft.com/office/drawing/2014/main" id="{2B3607AB-C2D6-4CDD-9422-89E96A483A51}"/>
              </a:ext>
            </a:extLst>
          </p:cNvPr>
          <p:cNvCxnSpPr/>
          <p:nvPr/>
        </p:nvCxnSpPr>
        <p:spPr>
          <a:xfrm>
            <a:off x="217989" y="1556792"/>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Rectangle 2">
            <a:extLst>
              <a:ext uri="{FF2B5EF4-FFF2-40B4-BE49-F238E27FC236}">
                <a16:creationId xmlns:a16="http://schemas.microsoft.com/office/drawing/2014/main" id="{CA6E5093-2519-452A-BE88-8606274FFA1B}"/>
              </a:ext>
            </a:extLst>
          </p:cNvPr>
          <p:cNvSpPr/>
          <p:nvPr/>
        </p:nvSpPr>
        <p:spPr>
          <a:xfrm>
            <a:off x="1641120" y="2996952"/>
            <a:ext cx="6005775" cy="3672408"/>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8F227E6-9E85-4E68-8882-45B3B49D28F1}"/>
              </a:ext>
            </a:extLst>
          </p:cNvPr>
          <p:cNvSpPr>
            <a:spLocks noGrp="1"/>
          </p:cNvSpPr>
          <p:nvPr>
            <p:ph type="title"/>
          </p:nvPr>
        </p:nvSpPr>
        <p:spPr>
          <a:xfrm>
            <a:off x="542499" y="980728"/>
            <a:ext cx="8229600" cy="706090"/>
          </a:xfrm>
        </p:spPr>
        <p:txBody>
          <a:bodyPr/>
          <a:lstStyle/>
          <a:p>
            <a:r>
              <a:rPr lang="en-GB" dirty="0">
                <a:solidFill>
                  <a:srgbClr val="5482AB"/>
                </a:solidFill>
              </a:rPr>
              <a:t>Asks to local employers and systems</a:t>
            </a:r>
            <a:br>
              <a:rPr lang="en-GB" dirty="0"/>
            </a:br>
            <a:endParaRPr lang="en-GB" dirty="0"/>
          </a:p>
        </p:txBody>
      </p:sp>
      <p:cxnSp>
        <p:nvCxnSpPr>
          <p:cNvPr id="6" name="Straight Connector 5">
            <a:extLst>
              <a:ext uri="{FF2B5EF4-FFF2-40B4-BE49-F238E27FC236}">
                <a16:creationId xmlns:a16="http://schemas.microsoft.com/office/drawing/2014/main" id="{1BB0C0D7-8DAF-45EB-8356-500BAAC55555}"/>
              </a:ext>
            </a:extLst>
          </p:cNvPr>
          <p:cNvCxnSpPr/>
          <p:nvPr/>
        </p:nvCxnSpPr>
        <p:spPr>
          <a:xfrm>
            <a:off x="179512" y="1556792"/>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152C6E-B86F-4EE5-BBE2-9D3C784FB985}"/>
              </a:ext>
            </a:extLst>
          </p:cNvPr>
          <p:cNvSpPr txBox="1"/>
          <p:nvPr/>
        </p:nvSpPr>
        <p:spPr>
          <a:xfrm>
            <a:off x="539552" y="1988840"/>
            <a:ext cx="8352928" cy="4093428"/>
          </a:xfrm>
          <a:prstGeom prst="rect">
            <a:avLst/>
          </a:prstGeom>
          <a:noFill/>
        </p:spPr>
        <p:txBody>
          <a:bodyPr wrap="square" rtlCol="0">
            <a:spAutoFit/>
          </a:bodyPr>
          <a:lstStyle/>
          <a:p>
            <a:pPr marL="342900" indent="-342900">
              <a:buFont typeface="Arial" panose="020B0604020202020204" pitchFamily="34" charset="0"/>
              <a:buChar char="•"/>
            </a:pPr>
            <a:r>
              <a:rPr lang="en-GB" sz="2000" dirty="0">
                <a:latin typeface="DINOT" panose="020B0504020101020102" pitchFamily="34" charset="0"/>
                <a:cs typeface="DINOT" panose="020B0504020101020102" pitchFamily="34" charset="0"/>
              </a:rPr>
              <a:t>There are a list of detailed asks of employers and systems within each of the four categories to be delivered during 2020-21. These are captured in a separate table for ease.</a:t>
            </a:r>
            <a:br>
              <a:rPr lang="en-GB" sz="2000" dirty="0">
                <a:latin typeface="DINOT" panose="020B0504020101020102" pitchFamily="34" charset="0"/>
                <a:cs typeface="DINOT" panose="020B0504020101020102" pitchFamily="34" charset="0"/>
              </a:rPr>
            </a:br>
            <a:endParaRPr lang="en-GB" sz="2000" dirty="0">
              <a:latin typeface="DINOT" panose="020B0504020101020102" pitchFamily="34" charset="0"/>
              <a:cs typeface="DINOT" panose="020B0504020101020102" pitchFamily="34" charset="0"/>
            </a:endParaRPr>
          </a:p>
          <a:p>
            <a:pPr marL="342900" indent="-342900">
              <a:buFont typeface="Arial" panose="020B0604020202020204" pitchFamily="34" charset="0"/>
              <a:buChar char="•"/>
            </a:pPr>
            <a:r>
              <a:rPr lang="en-GB" sz="2000" dirty="0">
                <a:latin typeface="DINOT" panose="020B0504020101020102" pitchFamily="34" charset="0"/>
                <a:cs typeface="DINOT" panose="020B0504020101020102" pitchFamily="34" charset="0"/>
              </a:rPr>
              <a:t>Each local system is asked to develop a local People Plan in response to the national plan, to be reviewed by regional and system level People Boards.</a:t>
            </a:r>
          </a:p>
          <a:p>
            <a:pPr marL="342900" indent="-342900">
              <a:buFont typeface="Arial" panose="020B0604020202020204" pitchFamily="34" charset="0"/>
              <a:buChar char="•"/>
            </a:pPr>
            <a:endParaRPr lang="en-GB" sz="2000" dirty="0">
              <a:latin typeface="DINOT" panose="020B0504020101020102" pitchFamily="34" charset="0"/>
              <a:cs typeface="DINOT" panose="020B0504020101020102" pitchFamily="34" charset="0"/>
            </a:endParaRPr>
          </a:p>
          <a:p>
            <a:pPr marL="342900" indent="-342900">
              <a:buFont typeface="Arial" panose="020B0604020202020204" pitchFamily="34" charset="0"/>
              <a:buChar char="•"/>
            </a:pPr>
            <a:r>
              <a:rPr lang="en-GB" sz="2000" dirty="0">
                <a:latin typeface="DINOT" panose="020B0504020101020102" pitchFamily="34" charset="0"/>
                <a:cs typeface="DINOT" panose="020B0504020101020102" pitchFamily="34" charset="0"/>
              </a:rPr>
              <a:t>Employers are encouraged to devise their own local People Plan.</a:t>
            </a:r>
          </a:p>
          <a:p>
            <a:pPr marL="342900" indent="-342900">
              <a:buFont typeface="Arial" panose="020B0604020202020204" pitchFamily="34" charset="0"/>
              <a:buChar char="•"/>
            </a:pPr>
            <a:endParaRPr lang="en-GB" sz="2000" dirty="0">
              <a:latin typeface="DINOT" panose="020B0504020101020102" pitchFamily="34" charset="0"/>
              <a:cs typeface="DINOT" panose="020B0504020101020102" pitchFamily="34" charset="0"/>
            </a:endParaRPr>
          </a:p>
          <a:p>
            <a:pPr marL="342900" indent="-342900">
              <a:buFont typeface="Arial" panose="020B0604020202020204" pitchFamily="34" charset="0"/>
              <a:buChar char="•"/>
            </a:pPr>
            <a:r>
              <a:rPr lang="en-GB" sz="2000" dirty="0">
                <a:latin typeface="DINOT" panose="020B0504020101020102" pitchFamily="34" charset="0"/>
                <a:cs typeface="DINOT" panose="020B0504020101020102" pitchFamily="34" charset="0"/>
              </a:rPr>
              <a:t>Metrics will be developed by September 2020 with the intention to track progress using the NHS Oversight Framework.</a:t>
            </a:r>
          </a:p>
          <a:p>
            <a:endParaRPr lang="en-GB" sz="2000" dirty="0">
              <a:latin typeface="DINOT" panose="020B0504020101020102" pitchFamily="34" charset="0"/>
              <a:cs typeface="DINOT" panose="020B0504020101020102" pitchFamily="34" charset="0"/>
            </a:endParaRPr>
          </a:p>
        </p:txBody>
      </p:sp>
    </p:spTree>
    <p:extLst>
      <p:ext uri="{BB962C8B-B14F-4D97-AF65-F5344CB8AC3E}">
        <p14:creationId xmlns:p14="http://schemas.microsoft.com/office/powerpoint/2010/main" val="311444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8F227E6-9E85-4E68-8882-45B3B49D28F1}"/>
              </a:ext>
            </a:extLst>
          </p:cNvPr>
          <p:cNvSpPr>
            <a:spLocks noGrp="1"/>
          </p:cNvSpPr>
          <p:nvPr>
            <p:ph type="title"/>
          </p:nvPr>
        </p:nvSpPr>
        <p:spPr>
          <a:xfrm>
            <a:off x="542499" y="980728"/>
            <a:ext cx="8229600" cy="706090"/>
          </a:xfrm>
        </p:spPr>
        <p:txBody>
          <a:bodyPr/>
          <a:lstStyle/>
          <a:p>
            <a:r>
              <a:rPr lang="en-GB" dirty="0">
                <a:solidFill>
                  <a:srgbClr val="5482AB"/>
                </a:solidFill>
              </a:rPr>
              <a:t>System working</a:t>
            </a:r>
            <a:br>
              <a:rPr lang="en-GB" dirty="0"/>
            </a:br>
            <a:endParaRPr lang="en-GB" dirty="0"/>
          </a:p>
        </p:txBody>
      </p:sp>
      <p:cxnSp>
        <p:nvCxnSpPr>
          <p:cNvPr id="6" name="Straight Connector 5">
            <a:extLst>
              <a:ext uri="{FF2B5EF4-FFF2-40B4-BE49-F238E27FC236}">
                <a16:creationId xmlns:a16="http://schemas.microsoft.com/office/drawing/2014/main" id="{1BB0C0D7-8DAF-45EB-8356-500BAAC55555}"/>
              </a:ext>
            </a:extLst>
          </p:cNvPr>
          <p:cNvCxnSpPr/>
          <p:nvPr/>
        </p:nvCxnSpPr>
        <p:spPr>
          <a:xfrm>
            <a:off x="179512" y="1556792"/>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B1152C6E-B86F-4EE5-BBE2-9D3C784FB985}"/>
              </a:ext>
            </a:extLst>
          </p:cNvPr>
          <p:cNvSpPr txBox="1"/>
          <p:nvPr/>
        </p:nvSpPr>
        <p:spPr>
          <a:xfrm>
            <a:off x="542499" y="1988840"/>
            <a:ext cx="8352928" cy="3170099"/>
          </a:xfrm>
          <a:prstGeom prst="rect">
            <a:avLst/>
          </a:prstGeom>
          <a:noFill/>
        </p:spPr>
        <p:txBody>
          <a:bodyPr wrap="square" rtlCol="0">
            <a:spAutoFit/>
          </a:bodyPr>
          <a:lstStyle/>
          <a:p>
            <a:r>
              <a:rPr lang="en-GB" sz="2000" dirty="0">
                <a:latin typeface="DINOT" panose="020B0504020101020102" pitchFamily="34" charset="0"/>
                <a:cs typeface="DINOT" panose="020B0504020101020102" pitchFamily="34" charset="0"/>
              </a:rPr>
              <a:t>The interim plan put down a marker that workforce planning needed to sit alongside other areas of competence for the ICS role in delivering the NHS Long Term Plan.  </a:t>
            </a:r>
          </a:p>
          <a:p>
            <a:endParaRPr lang="en-GB" sz="2000" dirty="0">
              <a:latin typeface="DINOT" panose="020B0504020101020102" pitchFamily="34" charset="0"/>
              <a:cs typeface="DINOT" panose="020B0504020101020102" pitchFamily="34" charset="0"/>
            </a:endParaRPr>
          </a:p>
          <a:p>
            <a:r>
              <a:rPr lang="en-GB" sz="2000" dirty="0">
                <a:latin typeface="DINOT" panose="020B0504020101020102" pitchFamily="34" charset="0"/>
                <a:cs typeface="DINOT" panose="020B0504020101020102" pitchFamily="34" charset="0"/>
              </a:rPr>
              <a:t>This plan makes clear the intention to see an increased role for systems to work with its constituent parts, and HEE, to use data to understand workforce and service requirements and support the attraction and deployment of staff within systems.</a:t>
            </a:r>
          </a:p>
          <a:p>
            <a:endParaRPr lang="en-GB" sz="2000" dirty="0">
              <a:latin typeface="DINOT" panose="020B0504020101020102" pitchFamily="34" charset="0"/>
              <a:cs typeface="DINOT" panose="020B0504020101020102" pitchFamily="34" charset="0"/>
            </a:endParaRPr>
          </a:p>
          <a:p>
            <a:endParaRPr lang="en-GB" sz="2000" dirty="0">
              <a:latin typeface="DINOT" panose="020B0504020101020102" pitchFamily="34" charset="0"/>
              <a:cs typeface="DINOT" panose="020B0504020101020102" pitchFamily="34" charset="0"/>
            </a:endParaRPr>
          </a:p>
        </p:txBody>
      </p:sp>
    </p:spTree>
    <p:extLst>
      <p:ext uri="{BB962C8B-B14F-4D97-AF65-F5344CB8AC3E}">
        <p14:creationId xmlns:p14="http://schemas.microsoft.com/office/powerpoint/2010/main" val="177112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23AB0A3A-BFB0-4EC0-822F-8C33CB21607B}"/>
              </a:ext>
            </a:extLst>
          </p:cNvPr>
          <p:cNvSpPr txBox="1">
            <a:spLocks/>
          </p:cNvSpPr>
          <p:nvPr/>
        </p:nvSpPr>
        <p:spPr>
          <a:xfrm>
            <a:off x="457200" y="908720"/>
            <a:ext cx="8229600" cy="706090"/>
          </a:xfrm>
          <a:prstGeom prst="rect">
            <a:avLst/>
          </a:prstGeom>
        </p:spPr>
        <p:txBody>
          <a:bodyPr/>
          <a:lstStyle>
            <a:lvl1pPr algn="l" defTabSz="914400" rtl="0" eaLnBrk="1" latinLnBrk="0" hangingPunct="1">
              <a:spcBef>
                <a:spcPct val="0"/>
              </a:spcBef>
              <a:buNone/>
              <a:defRPr sz="3200" kern="1200" baseline="0">
                <a:solidFill>
                  <a:schemeClr val="tx1"/>
                </a:solidFill>
                <a:latin typeface="DINOT-Bold" pitchFamily="34" charset="0"/>
                <a:ea typeface="+mj-ea"/>
                <a:cs typeface="DINOT-Bold" pitchFamily="34" charset="0"/>
              </a:defRPr>
            </a:lvl1pPr>
          </a:lstStyle>
          <a:p>
            <a:r>
              <a:rPr lang="en-GB" dirty="0">
                <a:solidFill>
                  <a:srgbClr val="5482AB"/>
                </a:solidFill>
              </a:rPr>
              <a:t>What next</a:t>
            </a:r>
            <a:br>
              <a:rPr lang="en-GB" dirty="0"/>
            </a:br>
            <a:endParaRPr lang="en-GB" dirty="0"/>
          </a:p>
        </p:txBody>
      </p:sp>
      <p:cxnSp>
        <p:nvCxnSpPr>
          <p:cNvPr id="7" name="Straight Connector 6">
            <a:extLst>
              <a:ext uri="{FF2B5EF4-FFF2-40B4-BE49-F238E27FC236}">
                <a16:creationId xmlns:a16="http://schemas.microsoft.com/office/drawing/2014/main" id="{4057138A-6795-4A22-98BF-8603ECBA5BC3}"/>
              </a:ext>
            </a:extLst>
          </p:cNvPr>
          <p:cNvCxnSpPr/>
          <p:nvPr/>
        </p:nvCxnSpPr>
        <p:spPr>
          <a:xfrm>
            <a:off x="217989" y="1556792"/>
            <a:ext cx="8424936" cy="0"/>
          </a:xfrm>
          <a:prstGeom prst="line">
            <a:avLst/>
          </a:prstGeom>
        </p:spPr>
        <p:style>
          <a:lnRef idx="1">
            <a:schemeClr val="accent1"/>
          </a:lnRef>
          <a:fillRef idx="0">
            <a:schemeClr val="accent1"/>
          </a:fillRef>
          <a:effectRef idx="0">
            <a:schemeClr val="accent1"/>
          </a:effectRef>
          <a:fontRef idx="minor">
            <a:schemeClr val="tx1"/>
          </a:fontRef>
        </p:style>
      </p:cxnSp>
      <p:sp>
        <p:nvSpPr>
          <p:cNvPr id="5" name="Content Placeholder 2">
            <a:extLst>
              <a:ext uri="{FF2B5EF4-FFF2-40B4-BE49-F238E27FC236}">
                <a16:creationId xmlns:a16="http://schemas.microsoft.com/office/drawing/2014/main" id="{41ADCEAA-0C41-4779-90C3-096F12562DC6}"/>
              </a:ext>
            </a:extLst>
          </p:cNvPr>
          <p:cNvSpPr>
            <a:spLocks noGrp="1"/>
          </p:cNvSpPr>
          <p:nvPr>
            <p:ph idx="1"/>
          </p:nvPr>
        </p:nvSpPr>
        <p:spPr>
          <a:xfrm>
            <a:off x="539552" y="2060848"/>
            <a:ext cx="7344816" cy="4525963"/>
          </a:xfrm>
        </p:spPr>
        <p:txBody>
          <a:bodyPr/>
          <a:lstStyle/>
          <a:p>
            <a:pPr marL="0" lvl="0" indent="0">
              <a:spcBef>
                <a:spcPts val="0"/>
              </a:spcBef>
              <a:spcAft>
                <a:spcPts val="0"/>
              </a:spcAft>
              <a:buNone/>
            </a:pPr>
            <a:r>
              <a:rPr lang="en-GB" sz="2000" dirty="0">
                <a:solidFill>
                  <a:prstClr val="black"/>
                </a:solidFill>
                <a:latin typeface="DINOT" panose="020B0504020101020102" pitchFamily="34" charset="0"/>
                <a:cs typeface="DINOT" panose="020B0504020101020102" pitchFamily="34" charset="0"/>
              </a:rPr>
              <a:t>The plan points to a range of work NHSEI and HEE will be working on over the coming months in each of the categories (as outlined </a:t>
            </a:r>
            <a:r>
              <a:rPr lang="en-GB" sz="2000">
                <a:solidFill>
                  <a:prstClr val="black"/>
                </a:solidFill>
                <a:latin typeface="DINOT" panose="020B0504020101020102" pitchFamily="34" charset="0"/>
                <a:cs typeface="DINOT" panose="020B0504020101020102" pitchFamily="34" charset="0"/>
              </a:rPr>
              <a:t>in the table</a:t>
            </a:r>
            <a:r>
              <a:rPr lang="en-GB" sz="2000" dirty="0">
                <a:solidFill>
                  <a:prstClr val="black"/>
                </a:solidFill>
                <a:latin typeface="DINOT" panose="020B0504020101020102" pitchFamily="34" charset="0"/>
                <a:cs typeface="DINOT" panose="020B0504020101020102" pitchFamily="34" charset="0"/>
              </a:rPr>
              <a:t>).</a:t>
            </a:r>
          </a:p>
          <a:p>
            <a:pPr marL="0" lvl="0" indent="0">
              <a:spcBef>
                <a:spcPts val="0"/>
              </a:spcBef>
              <a:spcAft>
                <a:spcPts val="0"/>
              </a:spcAft>
              <a:buNone/>
            </a:pPr>
            <a:endParaRPr lang="en-GB" sz="2000" dirty="0">
              <a:solidFill>
                <a:prstClr val="black"/>
              </a:solidFill>
              <a:latin typeface="DINOT" panose="020B0504020101020102" pitchFamily="34" charset="0"/>
              <a:cs typeface="DINOT" panose="020B0504020101020102" pitchFamily="34" charset="0"/>
            </a:endParaRPr>
          </a:p>
          <a:p>
            <a:pPr marL="0" lvl="0" indent="0">
              <a:spcBef>
                <a:spcPts val="0"/>
              </a:spcBef>
              <a:spcAft>
                <a:spcPts val="0"/>
              </a:spcAft>
              <a:buNone/>
            </a:pPr>
            <a:r>
              <a:rPr lang="en-GB" sz="2000" dirty="0">
                <a:solidFill>
                  <a:prstClr val="black"/>
                </a:solidFill>
                <a:latin typeface="DINOT" panose="020B0504020101020102" pitchFamily="34" charset="0"/>
                <a:cs typeface="DINOT" panose="020B0504020101020102" pitchFamily="34" charset="0"/>
              </a:rPr>
              <a:t>Review of HR/OD: due to commence immediately.</a:t>
            </a:r>
          </a:p>
          <a:p>
            <a:pPr marL="0" lvl="0" indent="0">
              <a:spcBef>
                <a:spcPts val="0"/>
              </a:spcBef>
              <a:spcAft>
                <a:spcPts val="0"/>
              </a:spcAft>
              <a:buNone/>
            </a:pPr>
            <a:endParaRPr lang="en-GB" sz="2000" dirty="0">
              <a:solidFill>
                <a:prstClr val="black"/>
              </a:solidFill>
              <a:latin typeface="DINOT" panose="020B0504020101020102" pitchFamily="34" charset="0"/>
              <a:cs typeface="DINOT" panose="020B0504020101020102" pitchFamily="34" charset="0"/>
            </a:endParaRPr>
          </a:p>
          <a:p>
            <a:pPr marL="0" lvl="0" indent="0">
              <a:spcBef>
                <a:spcPts val="0"/>
              </a:spcBef>
              <a:spcAft>
                <a:spcPts val="0"/>
              </a:spcAft>
              <a:buNone/>
            </a:pPr>
            <a:r>
              <a:rPr lang="en-GB" sz="2000" dirty="0">
                <a:solidFill>
                  <a:prstClr val="black"/>
                </a:solidFill>
                <a:latin typeface="DINOT" panose="020B0504020101020102" pitchFamily="34" charset="0"/>
                <a:cs typeface="DINOT" panose="020B0504020101020102" pitchFamily="34" charset="0"/>
              </a:rPr>
              <a:t>A second plan is expected later in the year. </a:t>
            </a:r>
          </a:p>
          <a:p>
            <a:pPr marL="0" lvl="0" indent="0">
              <a:spcBef>
                <a:spcPts val="0"/>
              </a:spcBef>
              <a:spcAft>
                <a:spcPts val="0"/>
              </a:spcAft>
              <a:buNone/>
            </a:pPr>
            <a:endParaRPr lang="en-GB" sz="2000" dirty="0">
              <a:solidFill>
                <a:prstClr val="black"/>
              </a:solidFill>
              <a:latin typeface="DINOT" panose="020B0504020101020102" pitchFamily="34" charset="0"/>
              <a:cs typeface="DINOT" panose="020B0504020101020102" pitchFamily="34" charset="0"/>
            </a:endParaRPr>
          </a:p>
        </p:txBody>
      </p:sp>
    </p:spTree>
    <p:extLst>
      <p:ext uri="{BB962C8B-B14F-4D97-AF65-F5344CB8AC3E}">
        <p14:creationId xmlns:p14="http://schemas.microsoft.com/office/powerpoint/2010/main" val="3408359648"/>
      </p:ext>
    </p:extLst>
  </p:cSld>
  <p:clrMapOvr>
    <a:masterClrMapping/>
  </p:clrMapOvr>
</p:sld>
</file>

<file path=ppt/theme/theme1.xml><?xml version="1.0" encoding="utf-8"?>
<a:theme xmlns:a="http://schemas.openxmlformats.org/drawingml/2006/main" name="NHSE POWERPOINT TEMPLATE 16 J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FF2952B1CB8E947935FD43FC8F80D96" ma:contentTypeVersion="10" ma:contentTypeDescription="Create a new document." ma:contentTypeScope="" ma:versionID="a9f5ad2157b61effa8cc8c03d9bd04d3">
  <xsd:schema xmlns:xsd="http://www.w3.org/2001/XMLSchema" xmlns:xs="http://www.w3.org/2001/XMLSchema" xmlns:p="http://schemas.microsoft.com/office/2006/metadata/properties" xmlns:ns2="0fe96f48-742a-4a16-a728-acda9a11fc50" xmlns:ns3="ce67a379-103b-4f60-af89-c4001a27eeae" targetNamespace="http://schemas.microsoft.com/office/2006/metadata/properties" ma:root="true" ma:fieldsID="caf069d3517517f64e625f5b60d1a213" ns2:_="" ns3:_="">
    <xsd:import namespace="0fe96f48-742a-4a16-a728-acda9a11fc50"/>
    <xsd:import namespace="ce67a379-103b-4f60-af89-c4001a27eea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fe96f48-742a-4a16-a728-acda9a11fc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e67a379-103b-4f60-af89-c4001a27eeae"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86CCB72-9955-45F9-A86C-73F9A6A69D4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fe96f48-742a-4a16-a728-acda9a11fc50"/>
    <ds:schemaRef ds:uri="ce67a379-103b-4f60-af89-c4001a27eea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9C50E629-1147-4389-A005-9D15214FD889}">
  <ds:schemaRefs>
    <ds:schemaRef ds:uri="http://purl.org/dc/elements/1.1/"/>
    <ds:schemaRef ds:uri="http://schemas.microsoft.com/office/2006/documentManagement/types"/>
    <ds:schemaRef ds:uri="ce67a379-103b-4f60-af89-c4001a27eeae"/>
    <ds:schemaRef ds:uri="http://purl.org/dc/terms/"/>
    <ds:schemaRef ds:uri="http://schemas.openxmlformats.org/package/2006/metadata/core-properties"/>
    <ds:schemaRef ds:uri="http://purl.org/dc/dcmitype/"/>
    <ds:schemaRef ds:uri="http://schemas.microsoft.com/office/infopath/2007/PartnerControls"/>
    <ds:schemaRef ds:uri="0fe96f48-742a-4a16-a728-acda9a11fc50"/>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D4C5CE08-C567-4F53-844A-A1135E6B70F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NHSE POWERPOINT TEMPLATE 16 Jan</Template>
  <TotalTime>657</TotalTime>
  <Words>626</Words>
  <Application>Microsoft Office PowerPoint</Application>
  <PresentationFormat>On-screen Show (4:3)</PresentationFormat>
  <Paragraphs>47</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DINOT</vt:lpstr>
      <vt:lpstr>DINOT-Bold</vt:lpstr>
      <vt:lpstr>DINOT-Light</vt:lpstr>
      <vt:lpstr>NHSE POWERPOINT TEMPLATE 16 Jan</vt:lpstr>
      <vt:lpstr>Briefing for board members</vt:lpstr>
      <vt:lpstr>Introduction</vt:lpstr>
      <vt:lpstr>Background</vt:lpstr>
      <vt:lpstr>Commitments</vt:lpstr>
      <vt:lpstr>Our People Promise </vt:lpstr>
      <vt:lpstr>Asks to local employers and systems </vt:lpstr>
      <vt:lpstr>System working </vt:lpstr>
      <vt:lpstr>PowerPoint Presentation</vt:lpstr>
    </vt:vector>
  </TitlesOfParts>
  <Company>NHS Confederation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 Powerpoint template</dc:title>
  <dc:creator>sophieas</dc:creator>
  <cp:lastModifiedBy>Danielle Lindley</cp:lastModifiedBy>
  <cp:revision>145</cp:revision>
  <dcterms:created xsi:type="dcterms:W3CDTF">2014-01-24T13:56:18Z</dcterms:created>
  <dcterms:modified xsi:type="dcterms:W3CDTF">2021-05-17T13:19:55Z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0x0101003FF2952B1CB8E947935FD43FC8F80D96</vt:lpwstr>
  </property>
</Properties>
</file>