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81" r:id="rId5"/>
  </p:sldMasterIdLst>
  <p:notesMasterIdLst>
    <p:notesMasterId r:id="rId23"/>
  </p:notesMasterIdLst>
  <p:handoutMasterIdLst>
    <p:handoutMasterId r:id="rId24"/>
  </p:handoutMasterIdLst>
  <p:sldIdLst>
    <p:sldId id="649" r:id="rId6"/>
    <p:sldId id="871" r:id="rId7"/>
    <p:sldId id="854" r:id="rId8"/>
    <p:sldId id="846" r:id="rId9"/>
    <p:sldId id="856" r:id="rId10"/>
    <p:sldId id="858" r:id="rId11"/>
    <p:sldId id="860" r:id="rId12"/>
    <p:sldId id="876" r:id="rId13"/>
    <p:sldId id="862" r:id="rId14"/>
    <p:sldId id="864" r:id="rId15"/>
    <p:sldId id="866" r:id="rId16"/>
    <p:sldId id="875" r:id="rId17"/>
    <p:sldId id="868" r:id="rId18"/>
    <p:sldId id="872" r:id="rId19"/>
    <p:sldId id="873" r:id="rId20"/>
    <p:sldId id="877" r:id="rId21"/>
    <p:sldId id="874" r:id="rId22"/>
  </p:sldIdLst>
  <p:sldSz cx="12192000" cy="6858000"/>
  <p:notesSz cx="6797675" cy="98567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6C807DBC-8C92-7C42-84D5-1C59FCFB9E44}">
          <p14:sldIdLst>
            <p14:sldId id="649"/>
            <p14:sldId id="871"/>
            <p14:sldId id="854"/>
            <p14:sldId id="846"/>
            <p14:sldId id="856"/>
            <p14:sldId id="858"/>
            <p14:sldId id="860"/>
            <p14:sldId id="876"/>
            <p14:sldId id="862"/>
            <p14:sldId id="864"/>
            <p14:sldId id="866"/>
            <p14:sldId id="875"/>
            <p14:sldId id="868"/>
            <p14:sldId id="872"/>
            <p14:sldId id="873"/>
            <p14:sldId id="877"/>
            <p14:sldId id="874"/>
          </p14:sldIdLst>
        </p14:section>
      </p14:sectionLst>
    </p:ext>
    <p:ext uri="{EFAFB233-063F-42B5-8137-9DF3F51BA10A}">
      <p15:sldGuideLst xmlns:p15="http://schemas.microsoft.com/office/powerpoint/2012/main">
        <p15:guide id="1" orient="horz" pos="777" userDrawn="1">
          <p15:clr>
            <a:srgbClr val="A4A3A4"/>
          </p15:clr>
        </p15:guide>
        <p15:guide id="3" pos="234" userDrawn="1">
          <p15:clr>
            <a:srgbClr val="A4A3A4"/>
          </p15:clr>
        </p15:guide>
        <p15:guide id="4" orient="horz" pos="935" userDrawn="1">
          <p15:clr>
            <a:srgbClr val="A4A3A4"/>
          </p15:clr>
        </p15:guide>
        <p15:guide id="5" pos="272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by Irving" initials="TI" lastIdx="57" clrIdx="0">
    <p:extLst>
      <p:ext uri="{19B8F6BF-5375-455C-9EA6-DF929625EA0E}">
        <p15:presenceInfo xmlns:p15="http://schemas.microsoft.com/office/powerpoint/2012/main" userId="Toby Irving" providerId="None"/>
      </p:ext>
    </p:extLst>
  </p:cmAuthor>
  <p:cmAuthor id="2" name="Oliver Bailey" initials="OB" lastIdx="1" clrIdx="1">
    <p:extLst>
      <p:ext uri="{19B8F6BF-5375-455C-9EA6-DF929625EA0E}">
        <p15:presenceInfo xmlns:p15="http://schemas.microsoft.com/office/powerpoint/2012/main" userId="Oliver Bail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003087"/>
    <a:srgbClr val="FFFFFF"/>
    <a:srgbClr val="ACC7F2"/>
    <a:srgbClr val="F7F7F7"/>
    <a:srgbClr val="595959"/>
    <a:srgbClr val="859098"/>
    <a:srgbClr val="9FCEFC"/>
    <a:srgbClr val="9ECEFC"/>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14" autoAdjust="0"/>
    <p:restoredTop sz="93405" autoAdjust="0"/>
  </p:normalViewPr>
  <p:slideViewPr>
    <p:cSldViewPr snapToGrid="0">
      <p:cViewPr varScale="1">
        <p:scale>
          <a:sx n="65" d="100"/>
          <a:sy n="65" d="100"/>
        </p:scale>
        <p:origin x="1284" y="72"/>
      </p:cViewPr>
      <p:guideLst>
        <p:guide orient="horz" pos="777"/>
        <p:guide pos="234"/>
        <p:guide orient="horz" pos="935"/>
        <p:guide pos="272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21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2125"/>
          </a:xfrm>
          <a:prstGeom prst="rect">
            <a:avLst/>
          </a:prstGeom>
        </p:spPr>
        <p:txBody>
          <a:bodyPr vert="horz" lIns="91440" tIns="45720" rIns="91440" bIns="45720" rtlCol="0"/>
          <a:lstStyle>
            <a:lvl1pPr algn="r">
              <a:defRPr sz="1200"/>
            </a:lvl1pPr>
          </a:lstStyle>
          <a:p>
            <a:fld id="{A291D71F-2657-BF40-9BA8-1341E8D62F20}" type="datetime1">
              <a:rPr lang="en-GB" smtClean="0"/>
              <a:t>18/03/2022</a:t>
            </a:fld>
            <a:endParaRPr lang="en-US"/>
          </a:p>
        </p:txBody>
      </p:sp>
      <p:sp>
        <p:nvSpPr>
          <p:cNvPr id="4" name="Footer Placeholder 3"/>
          <p:cNvSpPr>
            <a:spLocks noGrp="1"/>
          </p:cNvSpPr>
          <p:nvPr>
            <p:ph type="ftr" sz="quarter" idx="2"/>
          </p:nvPr>
        </p:nvSpPr>
        <p:spPr>
          <a:xfrm>
            <a:off x="0" y="9361488"/>
            <a:ext cx="2946400"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361488"/>
            <a:ext cx="2946400" cy="493712"/>
          </a:xfrm>
          <a:prstGeom prst="rect">
            <a:avLst/>
          </a:prstGeom>
        </p:spPr>
        <p:txBody>
          <a:bodyPr vert="horz" lIns="91440" tIns="45720" rIns="91440" bIns="45720" rtlCol="0" anchor="b"/>
          <a:lstStyle>
            <a:lvl1pPr algn="r">
              <a:defRPr sz="1200"/>
            </a:lvl1pPr>
          </a:lstStyle>
          <a:p>
            <a:fld id="{4F5EE869-81EB-AC4C-B612-80DE4181CDD1}" type="slidenum">
              <a:rPr lang="en-US" smtClean="0"/>
              <a:t>‹#›</a:t>
            </a:fld>
            <a:endParaRPr lang="en-US"/>
          </a:p>
        </p:txBody>
      </p:sp>
    </p:spTree>
    <p:extLst>
      <p:ext uri="{BB962C8B-B14F-4D97-AF65-F5344CB8AC3E}">
        <p14:creationId xmlns:p14="http://schemas.microsoft.com/office/powerpoint/2010/main" val="32424458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21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2125"/>
          </a:xfrm>
          <a:prstGeom prst="rect">
            <a:avLst/>
          </a:prstGeom>
        </p:spPr>
        <p:txBody>
          <a:bodyPr vert="horz" lIns="91440" tIns="45720" rIns="91440" bIns="45720" rtlCol="0"/>
          <a:lstStyle>
            <a:lvl1pPr algn="r">
              <a:defRPr sz="1200"/>
            </a:lvl1pPr>
          </a:lstStyle>
          <a:p>
            <a:fld id="{937A70F4-2FAD-3E41-BF6C-C5B1EEDE06E7}" type="datetime1">
              <a:rPr lang="en-GB" smtClean="0"/>
              <a:t>18/03/2022</a:t>
            </a:fld>
            <a:endParaRPr lang="en-US"/>
          </a:p>
        </p:txBody>
      </p:sp>
      <p:sp>
        <p:nvSpPr>
          <p:cNvPr id="4" name="Slide Image Placeholder 3"/>
          <p:cNvSpPr>
            <a:spLocks noGrp="1" noRot="1" noChangeAspect="1"/>
          </p:cNvSpPr>
          <p:nvPr>
            <p:ph type="sldImg" idx="2"/>
          </p:nvPr>
        </p:nvSpPr>
        <p:spPr>
          <a:xfrm>
            <a:off x="114300" y="739775"/>
            <a:ext cx="6569075" cy="3695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681538"/>
            <a:ext cx="5438775" cy="443547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361488"/>
            <a:ext cx="2946400"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361488"/>
            <a:ext cx="2946400" cy="493712"/>
          </a:xfrm>
          <a:prstGeom prst="rect">
            <a:avLst/>
          </a:prstGeom>
        </p:spPr>
        <p:txBody>
          <a:bodyPr vert="horz" lIns="91440" tIns="45720" rIns="91440" bIns="45720" rtlCol="0" anchor="b"/>
          <a:lstStyle>
            <a:lvl1pPr algn="r">
              <a:defRPr sz="1200"/>
            </a:lvl1pPr>
          </a:lstStyle>
          <a:p>
            <a:fld id="{4957A7B8-EAD2-9846-9761-91C91B5D58B6}" type="slidenum">
              <a:rPr lang="en-US" smtClean="0"/>
              <a:t>‹#›</a:t>
            </a:fld>
            <a:endParaRPr lang="en-US"/>
          </a:p>
        </p:txBody>
      </p:sp>
    </p:spTree>
    <p:extLst>
      <p:ext uri="{BB962C8B-B14F-4D97-AF65-F5344CB8AC3E}">
        <p14:creationId xmlns:p14="http://schemas.microsoft.com/office/powerpoint/2010/main" val="10462408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2</a:t>
            </a:fld>
            <a:endParaRPr lang="en-US" dirty="0"/>
          </a:p>
        </p:txBody>
      </p:sp>
    </p:spTree>
    <p:extLst>
      <p:ext uri="{BB962C8B-B14F-4D97-AF65-F5344CB8AC3E}">
        <p14:creationId xmlns:p14="http://schemas.microsoft.com/office/powerpoint/2010/main" val="358800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12</a:t>
            </a:fld>
            <a:endParaRPr lang="en-US" dirty="0"/>
          </a:p>
        </p:txBody>
      </p:sp>
    </p:spTree>
    <p:extLst>
      <p:ext uri="{BB962C8B-B14F-4D97-AF65-F5344CB8AC3E}">
        <p14:creationId xmlns:p14="http://schemas.microsoft.com/office/powerpoint/2010/main" val="2422154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13</a:t>
            </a:fld>
            <a:endParaRPr lang="en-US" dirty="0"/>
          </a:p>
        </p:txBody>
      </p:sp>
    </p:spTree>
    <p:extLst>
      <p:ext uri="{BB962C8B-B14F-4D97-AF65-F5344CB8AC3E}">
        <p14:creationId xmlns:p14="http://schemas.microsoft.com/office/powerpoint/2010/main" val="4291221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15</a:t>
            </a:fld>
            <a:endParaRPr lang="en-US" dirty="0"/>
          </a:p>
        </p:txBody>
      </p:sp>
    </p:spTree>
    <p:extLst>
      <p:ext uri="{BB962C8B-B14F-4D97-AF65-F5344CB8AC3E}">
        <p14:creationId xmlns:p14="http://schemas.microsoft.com/office/powerpoint/2010/main" val="4135057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16</a:t>
            </a:fld>
            <a:endParaRPr lang="en-US" dirty="0"/>
          </a:p>
        </p:txBody>
      </p:sp>
    </p:spTree>
    <p:extLst>
      <p:ext uri="{BB962C8B-B14F-4D97-AF65-F5344CB8AC3E}">
        <p14:creationId xmlns:p14="http://schemas.microsoft.com/office/powerpoint/2010/main" val="1218803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17</a:t>
            </a:fld>
            <a:endParaRPr lang="en-US" dirty="0"/>
          </a:p>
        </p:txBody>
      </p:sp>
    </p:spTree>
    <p:extLst>
      <p:ext uri="{BB962C8B-B14F-4D97-AF65-F5344CB8AC3E}">
        <p14:creationId xmlns:p14="http://schemas.microsoft.com/office/powerpoint/2010/main" val="3397991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3</a:t>
            </a:fld>
            <a:endParaRPr lang="en-US" dirty="0"/>
          </a:p>
        </p:txBody>
      </p:sp>
    </p:spTree>
    <p:extLst>
      <p:ext uri="{BB962C8B-B14F-4D97-AF65-F5344CB8AC3E}">
        <p14:creationId xmlns:p14="http://schemas.microsoft.com/office/powerpoint/2010/main" val="1393486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5</a:t>
            </a:fld>
            <a:endParaRPr lang="en-US" dirty="0"/>
          </a:p>
        </p:txBody>
      </p:sp>
    </p:spTree>
    <p:extLst>
      <p:ext uri="{BB962C8B-B14F-4D97-AF65-F5344CB8AC3E}">
        <p14:creationId xmlns:p14="http://schemas.microsoft.com/office/powerpoint/2010/main" val="3061052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6</a:t>
            </a:fld>
            <a:endParaRPr lang="en-US" dirty="0"/>
          </a:p>
        </p:txBody>
      </p:sp>
    </p:spTree>
    <p:extLst>
      <p:ext uri="{BB962C8B-B14F-4D97-AF65-F5344CB8AC3E}">
        <p14:creationId xmlns:p14="http://schemas.microsoft.com/office/powerpoint/2010/main" val="369521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7</a:t>
            </a:fld>
            <a:endParaRPr lang="en-US" dirty="0"/>
          </a:p>
        </p:txBody>
      </p:sp>
    </p:spTree>
    <p:extLst>
      <p:ext uri="{BB962C8B-B14F-4D97-AF65-F5344CB8AC3E}">
        <p14:creationId xmlns:p14="http://schemas.microsoft.com/office/powerpoint/2010/main" val="413010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8</a:t>
            </a:fld>
            <a:endParaRPr lang="en-US" dirty="0"/>
          </a:p>
        </p:txBody>
      </p:sp>
    </p:spTree>
    <p:extLst>
      <p:ext uri="{BB962C8B-B14F-4D97-AF65-F5344CB8AC3E}">
        <p14:creationId xmlns:p14="http://schemas.microsoft.com/office/powerpoint/2010/main" val="1969296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9</a:t>
            </a:fld>
            <a:endParaRPr lang="en-US" dirty="0"/>
          </a:p>
        </p:txBody>
      </p:sp>
    </p:spTree>
    <p:extLst>
      <p:ext uri="{BB962C8B-B14F-4D97-AF65-F5344CB8AC3E}">
        <p14:creationId xmlns:p14="http://schemas.microsoft.com/office/powerpoint/2010/main" val="3654278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10</a:t>
            </a:fld>
            <a:endParaRPr lang="en-US" dirty="0"/>
          </a:p>
        </p:txBody>
      </p:sp>
    </p:spTree>
    <p:extLst>
      <p:ext uri="{BB962C8B-B14F-4D97-AF65-F5344CB8AC3E}">
        <p14:creationId xmlns:p14="http://schemas.microsoft.com/office/powerpoint/2010/main" val="2718029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20207" indent="-520207">
              <a:buFont typeface="Arial" panose="020B0604020202020204" pitchFamily="34" charset="0"/>
              <a:buChar char="•"/>
            </a:pP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11</a:t>
            </a:fld>
            <a:endParaRPr lang="en-US" dirty="0"/>
          </a:p>
        </p:txBody>
      </p:sp>
    </p:spTree>
    <p:extLst>
      <p:ext uri="{BB962C8B-B14F-4D97-AF65-F5344CB8AC3E}">
        <p14:creationId xmlns:p14="http://schemas.microsoft.com/office/powerpoint/2010/main" val="31752194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1A95B57-D074-4F4A-BA36-BDBEDD3B57CE}"/>
              </a:ext>
            </a:extLst>
          </p:cNvPr>
          <p:cNvPicPr>
            <a:picLocks noChangeAspect="1"/>
          </p:cNvPicPr>
          <p:nvPr userDrawn="1"/>
        </p:nvPicPr>
        <p:blipFill rotWithShape="1">
          <a:blip r:embed="rId2">
            <a:alphaModFix amt="50000"/>
          </a:blip>
          <a:srcRect l="8282" r="12134" b="25000"/>
          <a:stretch/>
        </p:blipFill>
        <p:spPr>
          <a:xfrm>
            <a:off x="0" y="-26633"/>
            <a:ext cx="12192000" cy="6884633"/>
          </a:xfrm>
          <a:prstGeom prst="rect">
            <a:avLst/>
          </a:prstGeom>
        </p:spPr>
      </p:pic>
      <p:sp>
        <p:nvSpPr>
          <p:cNvPr id="2" name="Title 1"/>
          <p:cNvSpPr>
            <a:spLocks noGrp="1"/>
          </p:cNvSpPr>
          <p:nvPr>
            <p:ph type="title"/>
          </p:nvPr>
        </p:nvSpPr>
        <p:spPr>
          <a:xfrm>
            <a:off x="633101" y="1402939"/>
            <a:ext cx="11048232" cy="3622520"/>
          </a:xfrm>
        </p:spPr>
        <p:txBody>
          <a:bodyPr anchor="t">
            <a:noAutofit/>
          </a:bodyPr>
          <a:lstStyle>
            <a:lvl1pPr>
              <a:defRPr sz="8000"/>
            </a:lvl1pPr>
          </a:lstStyle>
          <a:p>
            <a:r>
              <a:rPr lang="en-GB"/>
              <a:t>Click to edit Master title style</a:t>
            </a:r>
            <a:endParaRPr lang="en-US"/>
          </a:p>
        </p:txBody>
      </p:sp>
      <p:sp>
        <p:nvSpPr>
          <p:cNvPr id="20" name="Content Placeholder 19"/>
          <p:cNvSpPr>
            <a:spLocks noGrp="1"/>
          </p:cNvSpPr>
          <p:nvPr>
            <p:ph sz="quarter" idx="10" hasCustomPrompt="1"/>
          </p:nvPr>
        </p:nvSpPr>
        <p:spPr>
          <a:xfrm>
            <a:off x="609600" y="5025460"/>
            <a:ext cx="9082693" cy="959925"/>
          </a:xfrm>
        </p:spPr>
        <p:txBody>
          <a:bodyPr anchor="b">
            <a:noAutofit/>
          </a:bodyPr>
          <a:lstStyle>
            <a:lvl1pPr marL="0" indent="0">
              <a:buFontTx/>
              <a:buNone/>
              <a:defRPr sz="2800">
                <a:solidFill>
                  <a:srgbClr val="00ADC6"/>
                </a:solidFill>
              </a:defRPr>
            </a:lvl1pPr>
          </a:lstStyle>
          <a:p>
            <a:pPr lvl="0"/>
            <a:r>
              <a:rPr lang="en-US"/>
              <a:t>Sub heading</a:t>
            </a:r>
          </a:p>
        </p:txBody>
      </p:sp>
      <p:sp>
        <p:nvSpPr>
          <p:cNvPr id="7" name="Content Placeholder 19"/>
          <p:cNvSpPr>
            <a:spLocks noGrp="1"/>
          </p:cNvSpPr>
          <p:nvPr>
            <p:ph sz="quarter" idx="11" hasCustomPrompt="1"/>
          </p:nvPr>
        </p:nvSpPr>
        <p:spPr>
          <a:xfrm>
            <a:off x="609601" y="5985384"/>
            <a:ext cx="5813287" cy="361031"/>
          </a:xfrm>
        </p:spPr>
        <p:txBody>
          <a:bodyPr anchor="b">
            <a:noAutofit/>
          </a:bodyPr>
          <a:lstStyle>
            <a:lvl1pPr marL="0" indent="0">
              <a:buFontTx/>
              <a:buNone/>
              <a:defRPr sz="1600">
                <a:solidFill>
                  <a:srgbClr val="00ADC6"/>
                </a:solidFill>
              </a:defRPr>
            </a:lvl1pPr>
          </a:lstStyle>
          <a:p>
            <a:pPr lvl="0"/>
            <a:r>
              <a:rPr lang="en-US"/>
              <a:t>Insert date</a:t>
            </a:r>
          </a:p>
        </p:txBody>
      </p:sp>
      <p:pic>
        <p:nvPicPr>
          <p:cNvPr id="11" name="Picture 10">
            <a:extLst>
              <a:ext uri="{FF2B5EF4-FFF2-40B4-BE49-F238E27FC236}">
                <a16:creationId xmlns:a16="http://schemas.microsoft.com/office/drawing/2014/main" id="{86A7AA93-A522-40C9-AF01-757F1A7E1362}"/>
              </a:ext>
            </a:extLst>
          </p:cNvPr>
          <p:cNvPicPr>
            <a:picLocks noChangeAspect="1"/>
          </p:cNvPicPr>
          <p:nvPr userDrawn="1"/>
        </p:nvPicPr>
        <p:blipFill>
          <a:blip r:embed="rId3"/>
          <a:stretch>
            <a:fillRect/>
          </a:stretch>
        </p:blipFill>
        <p:spPr>
          <a:xfrm>
            <a:off x="10546863" y="309450"/>
            <a:ext cx="1316440" cy="535501"/>
          </a:xfrm>
          <a:prstGeom prst="rect">
            <a:avLst/>
          </a:prstGeom>
        </p:spPr>
      </p:pic>
      <p:pic>
        <p:nvPicPr>
          <p:cNvPr id="12" name="Picture 11">
            <a:extLst>
              <a:ext uri="{FF2B5EF4-FFF2-40B4-BE49-F238E27FC236}">
                <a16:creationId xmlns:a16="http://schemas.microsoft.com/office/drawing/2014/main" id="{47699696-424A-4B61-9CA7-A66688EBD0A7}"/>
              </a:ext>
            </a:extLst>
          </p:cNvPr>
          <p:cNvPicPr>
            <a:picLocks noChangeAspect="1"/>
          </p:cNvPicPr>
          <p:nvPr userDrawn="1"/>
        </p:nvPicPr>
        <p:blipFill>
          <a:blip r:embed="rId4"/>
          <a:stretch>
            <a:fillRect/>
          </a:stretch>
        </p:blipFill>
        <p:spPr>
          <a:xfrm>
            <a:off x="296048" y="5929140"/>
            <a:ext cx="885712" cy="792337"/>
          </a:xfrm>
          <a:prstGeom prst="rect">
            <a:avLst/>
          </a:prstGeom>
        </p:spPr>
      </p:pic>
    </p:spTree>
    <p:extLst>
      <p:ext uri="{BB962C8B-B14F-4D97-AF65-F5344CB8AC3E}">
        <p14:creationId xmlns:p14="http://schemas.microsoft.com/office/powerpoint/2010/main" val="2333385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pic>
        <p:nvPicPr>
          <p:cNvPr id="5" name="Picture 4" descr="logo-a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71688" y="279908"/>
            <a:ext cx="1089152" cy="509016"/>
          </a:xfrm>
          <a:prstGeom prst="rect">
            <a:avLst/>
          </a:prstGeom>
        </p:spPr>
      </p:pic>
      <p:sp>
        <p:nvSpPr>
          <p:cNvPr id="9" name="Rectangle 8"/>
          <p:cNvSpPr/>
          <p:nvPr userDrawn="1"/>
        </p:nvSpPr>
        <p:spPr>
          <a:xfrm>
            <a:off x="0" y="0"/>
            <a:ext cx="12192000" cy="6858000"/>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Content Placeholder 19"/>
          <p:cNvSpPr>
            <a:spLocks noGrp="1"/>
          </p:cNvSpPr>
          <p:nvPr>
            <p:ph sz="quarter" idx="10" hasCustomPrompt="1"/>
          </p:nvPr>
        </p:nvSpPr>
        <p:spPr>
          <a:xfrm>
            <a:off x="609600" y="5025460"/>
            <a:ext cx="9082693" cy="959925"/>
          </a:xfrm>
        </p:spPr>
        <p:txBody>
          <a:bodyPr anchor="b">
            <a:noAutofit/>
          </a:bodyPr>
          <a:lstStyle>
            <a:lvl1pPr marL="0" indent="0">
              <a:buFontTx/>
              <a:buNone/>
              <a:defRPr sz="2800">
                <a:solidFill>
                  <a:schemeClr val="bg1"/>
                </a:solidFill>
              </a:defRPr>
            </a:lvl1pPr>
          </a:lstStyle>
          <a:p>
            <a:pPr lvl="0"/>
            <a:r>
              <a:rPr lang="en-US"/>
              <a:t>Sub heading</a:t>
            </a:r>
          </a:p>
        </p:txBody>
      </p:sp>
      <p:sp>
        <p:nvSpPr>
          <p:cNvPr id="18" name="Title 1"/>
          <p:cNvSpPr>
            <a:spLocks noGrp="1"/>
          </p:cNvSpPr>
          <p:nvPr>
            <p:ph type="title"/>
          </p:nvPr>
        </p:nvSpPr>
        <p:spPr>
          <a:xfrm>
            <a:off x="633101" y="1402939"/>
            <a:ext cx="11048232" cy="3622520"/>
          </a:xfrm>
        </p:spPr>
        <p:txBody>
          <a:bodyPr anchor="t">
            <a:noAutofit/>
          </a:bodyPr>
          <a:lstStyle>
            <a:lvl1pPr>
              <a:defRPr sz="8000">
                <a:solidFill>
                  <a:schemeClr val="bg1"/>
                </a:solidFill>
              </a:defRPr>
            </a:lvl1pPr>
          </a:lstStyle>
          <a:p>
            <a:r>
              <a:rPr lang="en-GB"/>
              <a:t>Click to edit Master title style</a:t>
            </a:r>
            <a:endParaRPr lang="en-US"/>
          </a:p>
        </p:txBody>
      </p:sp>
      <p:sp>
        <p:nvSpPr>
          <p:cNvPr id="19" name="Date Placeholder 3"/>
          <p:cNvSpPr txBox="1">
            <a:spLocks/>
          </p:cNvSpPr>
          <p:nvPr userDrawn="1"/>
        </p:nvSpPr>
        <p:spPr>
          <a:xfrm>
            <a:off x="609600" y="5985385"/>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600" b="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600">
              <a:solidFill>
                <a:schemeClr val="bg1"/>
              </a:solidFill>
            </a:endParaRPr>
          </a:p>
        </p:txBody>
      </p:sp>
      <p:sp>
        <p:nvSpPr>
          <p:cNvPr id="10" name="Content Placeholder 19"/>
          <p:cNvSpPr>
            <a:spLocks noGrp="1"/>
          </p:cNvSpPr>
          <p:nvPr>
            <p:ph sz="quarter" idx="11" hasCustomPrompt="1"/>
          </p:nvPr>
        </p:nvSpPr>
        <p:spPr>
          <a:xfrm>
            <a:off x="609601" y="5985384"/>
            <a:ext cx="5813287" cy="361031"/>
          </a:xfrm>
        </p:spPr>
        <p:txBody>
          <a:bodyPr anchor="b">
            <a:noAutofit/>
          </a:bodyPr>
          <a:lstStyle>
            <a:lvl1pPr marL="0" indent="0">
              <a:buFontTx/>
              <a:buNone/>
              <a:defRPr sz="1600">
                <a:solidFill>
                  <a:schemeClr val="bg1"/>
                </a:solidFill>
              </a:defRPr>
            </a:lvl1pPr>
          </a:lstStyle>
          <a:p>
            <a:pPr lvl="0"/>
            <a:r>
              <a:rPr lang="en-US"/>
              <a:t>Insert date</a:t>
            </a:r>
          </a:p>
        </p:txBody>
      </p:sp>
      <p:pic>
        <p:nvPicPr>
          <p:cNvPr id="12" name="Picture 11">
            <a:extLst>
              <a:ext uri="{FF2B5EF4-FFF2-40B4-BE49-F238E27FC236}">
                <a16:creationId xmlns:a16="http://schemas.microsoft.com/office/drawing/2014/main" id="{60C6B433-5EFB-4A7F-B864-1F730ACBE675}"/>
              </a:ext>
            </a:extLst>
          </p:cNvPr>
          <p:cNvPicPr>
            <a:picLocks noChangeAspect="1"/>
          </p:cNvPicPr>
          <p:nvPr userDrawn="1"/>
        </p:nvPicPr>
        <p:blipFill>
          <a:blip r:embed="rId3"/>
          <a:stretch>
            <a:fillRect/>
          </a:stretch>
        </p:blipFill>
        <p:spPr>
          <a:xfrm>
            <a:off x="10521387" y="293328"/>
            <a:ext cx="1339453" cy="548957"/>
          </a:xfrm>
          <a:prstGeom prst="rect">
            <a:avLst/>
          </a:prstGeom>
        </p:spPr>
      </p:pic>
    </p:spTree>
    <p:extLst>
      <p:ext uri="{BB962C8B-B14F-4D97-AF65-F5344CB8AC3E}">
        <p14:creationId xmlns:p14="http://schemas.microsoft.com/office/powerpoint/2010/main" val="2836491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Content Placeholder 19"/>
          <p:cNvSpPr>
            <a:spLocks noGrp="1"/>
          </p:cNvSpPr>
          <p:nvPr>
            <p:ph sz="quarter" idx="10" hasCustomPrompt="1"/>
          </p:nvPr>
        </p:nvSpPr>
        <p:spPr>
          <a:xfrm>
            <a:off x="812800" y="4413337"/>
            <a:ext cx="9082693" cy="514019"/>
          </a:xfrm>
        </p:spPr>
        <p:txBody>
          <a:bodyPr>
            <a:normAutofit/>
          </a:bodyPr>
          <a:lstStyle>
            <a:lvl1pPr marL="0" indent="0">
              <a:buFontTx/>
              <a:buNone/>
              <a:defRPr sz="1800">
                <a:solidFill>
                  <a:schemeClr val="bg1"/>
                </a:solidFill>
              </a:defRPr>
            </a:lvl1pPr>
          </a:lstStyle>
          <a:p>
            <a:pPr lvl="0"/>
            <a:r>
              <a:rPr lang="en-US"/>
              <a:t>Name Surname</a:t>
            </a:r>
          </a:p>
        </p:txBody>
      </p:sp>
      <p:sp>
        <p:nvSpPr>
          <p:cNvPr id="12" name="Content Placeholder 19"/>
          <p:cNvSpPr>
            <a:spLocks noGrp="1"/>
          </p:cNvSpPr>
          <p:nvPr>
            <p:ph sz="quarter" idx="11" hasCustomPrompt="1"/>
          </p:nvPr>
        </p:nvSpPr>
        <p:spPr>
          <a:xfrm>
            <a:off x="812800" y="1837998"/>
            <a:ext cx="9481749" cy="2446873"/>
          </a:xfrm>
        </p:spPr>
        <p:txBody>
          <a:bodyPr>
            <a:normAutofit/>
          </a:bodyPr>
          <a:lstStyle>
            <a:lvl1pPr marL="0" indent="0">
              <a:buFontTx/>
              <a:buNone/>
              <a:defRPr sz="3600">
                <a:solidFill>
                  <a:schemeClr val="bg1"/>
                </a:solidFill>
                <a:latin typeface="Arial"/>
                <a:cs typeface="Arial"/>
              </a:defRPr>
            </a:lvl1pPr>
          </a:lstStyle>
          <a:p>
            <a:r>
              <a:rPr lang="en-GB" sz="3600" b="0">
                <a:solidFill>
                  <a:schemeClr val="bg1"/>
                </a:solidFill>
                <a:latin typeface="+mn-lt"/>
                <a:cs typeface="Arial"/>
              </a:rPr>
              <a:t>“You can use this slide to pull out a quote. Use point size 36.”</a:t>
            </a:r>
            <a:endParaRPr lang="en-US" sz="3600" b="0">
              <a:solidFill>
                <a:schemeClr val="bg1"/>
              </a:solidFill>
            </a:endParaRPr>
          </a:p>
        </p:txBody>
      </p:sp>
    </p:spTree>
    <p:extLst>
      <p:ext uri="{BB962C8B-B14F-4D97-AF65-F5344CB8AC3E}">
        <p14:creationId xmlns:p14="http://schemas.microsoft.com/office/powerpoint/2010/main" val="3579552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Title 1"/>
          <p:cNvSpPr>
            <a:spLocks noGrp="1"/>
          </p:cNvSpPr>
          <p:nvPr>
            <p:ph type="title"/>
          </p:nvPr>
        </p:nvSpPr>
        <p:spPr>
          <a:xfrm>
            <a:off x="609602" y="749913"/>
            <a:ext cx="9809087" cy="667725"/>
          </a:xfrm>
        </p:spPr>
        <p:txBody>
          <a:bodyPr/>
          <a:lstStyle/>
          <a:p>
            <a:r>
              <a:rPr lang="en-GB"/>
              <a:t>Click to edit Master title style</a:t>
            </a:r>
            <a:endParaRPr lang="en-US"/>
          </a:p>
        </p:txBody>
      </p:sp>
    </p:spTree>
    <p:extLst>
      <p:ext uri="{BB962C8B-B14F-4D97-AF65-F5344CB8AC3E}">
        <p14:creationId xmlns:p14="http://schemas.microsoft.com/office/powerpoint/2010/main" val="1577180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no arrow)">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67DE7D0A-5CC0-CD4F-AD63-02ED5F8284D6}" type="slidenum">
              <a:rPr lang="en-US" smtClean="0"/>
              <a:pPr/>
              <a:t>‹#›</a:t>
            </a:fld>
            <a:endParaRPr lang="en-US"/>
          </a:p>
        </p:txBody>
      </p:sp>
      <p:sp>
        <p:nvSpPr>
          <p:cNvPr id="4" name="Content Placeholder 2"/>
          <p:cNvSpPr>
            <a:spLocks noGrp="1"/>
          </p:cNvSpPr>
          <p:nvPr>
            <p:ph idx="1"/>
          </p:nvPr>
        </p:nvSpPr>
        <p:spPr>
          <a:xfrm>
            <a:off x="609601" y="1680295"/>
            <a:ext cx="10455609" cy="39507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9936163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4" name="Rectangle 3"/>
          <p:cNvSpPr/>
          <p:nvPr userDrawn="1"/>
        </p:nvSpPr>
        <p:spPr>
          <a:xfrm>
            <a:off x="0" y="0"/>
            <a:ext cx="12192000" cy="585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5" name="Rectangle 4"/>
          <p:cNvSpPr/>
          <p:nvPr userDrawn="1"/>
        </p:nvSpPr>
        <p:spPr>
          <a:xfrm>
            <a:off x="0" y="5808000"/>
            <a:ext cx="12192000" cy="105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9" name="Text Placeholder 5"/>
          <p:cNvSpPr>
            <a:spLocks noGrp="1"/>
          </p:cNvSpPr>
          <p:nvPr>
            <p:ph type="body" sz="quarter" idx="12" hasCustomPrompt="1"/>
          </p:nvPr>
        </p:nvSpPr>
        <p:spPr>
          <a:xfrm>
            <a:off x="960000" y="2304000"/>
            <a:ext cx="8880416" cy="644744"/>
          </a:xfrm>
        </p:spPr>
        <p:txBody>
          <a:bodyPr lIns="0" tIns="0" rIns="0" bIns="0">
            <a:normAutofit/>
          </a:bodyPr>
          <a:lstStyle>
            <a:lvl1pPr marL="0" indent="0">
              <a:spcBef>
                <a:spcPts val="0"/>
              </a:spcBef>
              <a:buNone/>
              <a:defRPr sz="4000" b="1" spc="-53" baseline="0">
                <a:solidFill>
                  <a:schemeClr val="bg1"/>
                </a:solidFill>
                <a:latin typeface="Arial" panose="020B0604020202020204" pitchFamily="34" charset="0"/>
              </a:defRPr>
            </a:lvl1pPr>
          </a:lstStyle>
          <a:p>
            <a:pPr lvl="0"/>
            <a:r>
              <a:rPr lang="en-US"/>
              <a:t>Title heading in 30pt Arial Bold</a:t>
            </a:r>
            <a:endParaRPr lang="en-GB"/>
          </a:p>
        </p:txBody>
      </p:sp>
      <p:sp>
        <p:nvSpPr>
          <p:cNvPr id="10" name="Text Placeholder 9"/>
          <p:cNvSpPr>
            <a:spLocks noGrp="1"/>
          </p:cNvSpPr>
          <p:nvPr>
            <p:ph type="body" sz="quarter" idx="13" hasCustomPrompt="1"/>
          </p:nvPr>
        </p:nvSpPr>
        <p:spPr>
          <a:xfrm>
            <a:off x="960000" y="3024001"/>
            <a:ext cx="8880416" cy="592737"/>
          </a:xfrm>
        </p:spPr>
        <p:txBody>
          <a:bodyPr lIns="0" tIns="0" rIns="0" bIns="0">
            <a:normAutofit/>
          </a:bodyPr>
          <a:lstStyle>
            <a:lvl1pPr marL="0" indent="0">
              <a:buNone/>
              <a:defRPr sz="2800" b="1">
                <a:solidFill>
                  <a:srgbClr val="FAE100"/>
                </a:solidFill>
              </a:defRPr>
            </a:lvl1pPr>
          </a:lstStyle>
          <a:p>
            <a:r>
              <a:rPr lang="en-US"/>
              <a:t>Subheading in 21pt Arial Bold</a:t>
            </a:r>
            <a:endParaRPr lang="en-GB"/>
          </a:p>
        </p:txBody>
      </p:sp>
      <p:sp>
        <p:nvSpPr>
          <p:cNvPr id="11" name="Text Placeholder 13"/>
          <p:cNvSpPr>
            <a:spLocks noGrp="1"/>
          </p:cNvSpPr>
          <p:nvPr>
            <p:ph type="body" sz="quarter" idx="14" hasCustomPrompt="1"/>
          </p:nvPr>
        </p:nvSpPr>
        <p:spPr>
          <a:xfrm>
            <a:off x="6192011" y="5952000"/>
            <a:ext cx="5232011" cy="720000"/>
          </a:xfrm>
        </p:spPr>
        <p:txBody>
          <a:bodyPr lIns="0" tIns="0" rIns="0" bIns="0">
            <a:normAutofit/>
          </a:bodyPr>
          <a:lstStyle>
            <a:lvl1pPr marL="0" indent="0" algn="r">
              <a:buNone/>
              <a:defRPr sz="2000" b="1" baseline="0">
                <a:solidFill>
                  <a:schemeClr val="accent6"/>
                </a:solidFill>
              </a:defRPr>
            </a:lvl1pPr>
          </a:lstStyle>
          <a:p>
            <a:pPr lvl="0"/>
            <a:r>
              <a:rPr lang="en-US"/>
              <a:t>Presented by… in 15pt Arial Bold</a:t>
            </a:r>
            <a:endParaRPr lang="en-GB"/>
          </a:p>
        </p:txBody>
      </p:sp>
      <p:pic>
        <p:nvPicPr>
          <p:cNvPr id="13" name="Picture 2" descr="C:\Users\DShaplan\AppData\Local\Temp\Rar$DIa0.409\NHS 10mm - RGB Blue on whit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33074" y="505736"/>
            <a:ext cx="1578631" cy="6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9429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1248000"/>
            <a:ext cx="12192000" cy="561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 name="Title 1"/>
          <p:cNvSpPr>
            <a:spLocks noGrp="1"/>
          </p:cNvSpPr>
          <p:nvPr>
            <p:ph type="title" hasCustomPrompt="1"/>
          </p:nvPr>
        </p:nvSpPr>
        <p:spPr>
          <a:xfrm>
            <a:off x="960000" y="480000"/>
            <a:ext cx="10176000" cy="706091"/>
          </a:xfrm>
        </p:spPr>
        <p:txBody>
          <a:bodyPr lIns="0" tIns="0" rIns="0" bIns="0" anchor="t">
            <a:normAutofit/>
          </a:bodyPr>
          <a:lstStyle>
            <a:lvl1pPr>
              <a:defRPr sz="4000" b="1" spc="-53" baseline="0">
                <a:solidFill>
                  <a:schemeClr val="accent1"/>
                </a:solidFill>
              </a:defRPr>
            </a:lvl1pPr>
          </a:lstStyle>
          <a:p>
            <a:r>
              <a:rPr lang="en-US"/>
              <a:t>Main Heading</a:t>
            </a:r>
            <a:endParaRPr lang="en-GB"/>
          </a:p>
        </p:txBody>
      </p:sp>
      <p:sp>
        <p:nvSpPr>
          <p:cNvPr id="3" name="Content Placeholder 2"/>
          <p:cNvSpPr>
            <a:spLocks noGrp="1"/>
          </p:cNvSpPr>
          <p:nvPr>
            <p:ph idx="1"/>
          </p:nvPr>
        </p:nvSpPr>
        <p:spPr>
          <a:xfrm>
            <a:off x="960000" y="1440000"/>
            <a:ext cx="10272000" cy="4581288"/>
          </a:xfrm>
        </p:spPr>
        <p:txBody>
          <a:bodyPr lIns="0" tIns="0" rIns="0" bIns="0"/>
          <a:lstStyle>
            <a:lvl1pPr>
              <a:defRPr sz="3200">
                <a:solidFill>
                  <a:schemeClr val="bg1"/>
                </a:solidFill>
              </a:defRPr>
            </a:lvl1pPr>
            <a:lvl2pPr>
              <a:defRPr sz="2800">
                <a:solidFill>
                  <a:schemeClr val="bg1"/>
                </a:solidFill>
              </a:defRPr>
            </a:lvl2pPr>
            <a:lvl3pPr marL="1523962" indent="-304792">
              <a:buFont typeface="Wingdings" panose="05000000000000000000" pitchFamily="2" charset="2"/>
              <a:buChar char="§"/>
              <a:defRPr sz="2400">
                <a:solidFill>
                  <a:schemeClr val="bg1"/>
                </a:solidFill>
              </a:defRPr>
            </a:lvl3pPr>
            <a:lvl4pPr>
              <a:defRPr sz="2800"/>
            </a:lvl4pPr>
            <a:lvl5pPr>
              <a:defRPr sz="2333"/>
            </a:lvl5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sz="quarter" idx="12"/>
          </p:nvPr>
        </p:nvSpPr>
        <p:spPr>
          <a:xfrm>
            <a:off x="8400256" y="6309320"/>
            <a:ext cx="2844800" cy="365125"/>
          </a:xfrm>
        </p:spPr>
        <p:txBody>
          <a:bodyPr/>
          <a:lstStyle>
            <a:lvl1pPr>
              <a:defRPr sz="1333">
                <a:solidFill>
                  <a:schemeClr val="bg1"/>
                </a:solidFill>
              </a:defRPr>
            </a:lvl1pPr>
          </a:lstStyle>
          <a:p>
            <a:fld id="{280AA684-6FB9-400F-B313-F111F0F48737}" type="slidenum">
              <a:rPr lang="en-GB" smtClean="0"/>
              <a:pPr/>
              <a:t>‹#›</a:t>
            </a:fld>
            <a:endParaRPr lang="en-GB"/>
          </a:p>
        </p:txBody>
      </p:sp>
    </p:spTree>
    <p:extLst>
      <p:ext uri="{BB962C8B-B14F-4D97-AF65-F5344CB8AC3E}">
        <p14:creationId xmlns:p14="http://schemas.microsoft.com/office/powerpoint/2010/main" val="1072960680"/>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Rectangle 9"/>
          <p:cNvSpPr/>
          <p:nvPr userDrawn="1"/>
        </p:nvSpPr>
        <p:spPr>
          <a:xfrm>
            <a:off x="0" y="0"/>
            <a:ext cx="12192000" cy="688538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7" name="Rectangle 6"/>
          <p:cNvSpPr/>
          <p:nvPr userDrawn="1"/>
        </p:nvSpPr>
        <p:spPr>
          <a:xfrm>
            <a:off x="0" y="5253203"/>
            <a:ext cx="12192000" cy="172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 name="Title 1"/>
          <p:cNvSpPr>
            <a:spLocks noGrp="1"/>
          </p:cNvSpPr>
          <p:nvPr>
            <p:ph type="title" hasCustomPrompt="1"/>
          </p:nvPr>
        </p:nvSpPr>
        <p:spPr>
          <a:xfrm>
            <a:off x="960000" y="932925"/>
            <a:ext cx="9072437" cy="1200091"/>
          </a:xfrm>
        </p:spPr>
        <p:txBody>
          <a:bodyPr lIns="0" tIns="0" rIns="0" bIns="0" anchor="t">
            <a:normAutofit/>
          </a:bodyPr>
          <a:lstStyle>
            <a:lvl1pPr>
              <a:defRPr sz="4000" b="1">
                <a:solidFill>
                  <a:schemeClr val="accent1"/>
                </a:solidFill>
              </a:defRPr>
            </a:lvl1pPr>
          </a:lstStyle>
          <a:p>
            <a:r>
              <a:rPr lang="en-US"/>
              <a:t>Main Heading</a:t>
            </a:r>
            <a:endParaRPr lang="en-GB"/>
          </a:p>
        </p:txBody>
      </p:sp>
      <p:sp>
        <p:nvSpPr>
          <p:cNvPr id="11" name="Content Placeholder 2"/>
          <p:cNvSpPr>
            <a:spLocks noGrp="1"/>
          </p:cNvSpPr>
          <p:nvPr>
            <p:ph idx="1"/>
          </p:nvPr>
        </p:nvSpPr>
        <p:spPr>
          <a:xfrm>
            <a:off x="911424" y="5829267"/>
            <a:ext cx="10670976" cy="880884"/>
          </a:xfrm>
        </p:spPr>
        <p:txBody>
          <a:bodyPr lIns="0" tIns="0" rIns="0" bIns="0">
            <a:normAutofit/>
          </a:bodyPr>
          <a:lstStyle>
            <a:lvl1pPr marL="0" indent="0">
              <a:buNone/>
              <a:defRPr sz="2800" b="1">
                <a:solidFill>
                  <a:schemeClr val="bg1"/>
                </a:solidFill>
              </a:defRPr>
            </a:lvl1pPr>
            <a:lvl2pPr>
              <a:defRPr sz="3467">
                <a:solidFill>
                  <a:schemeClr val="bg1"/>
                </a:solidFill>
              </a:defRPr>
            </a:lvl2pPr>
            <a:lvl3pPr marL="1523962" indent="-304792">
              <a:buFont typeface="Wingdings" panose="05000000000000000000" pitchFamily="2" charset="2"/>
              <a:buChar char="§"/>
              <a:defRPr sz="2933">
                <a:solidFill>
                  <a:schemeClr val="bg1"/>
                </a:solidFill>
              </a:defRPr>
            </a:lvl3pPr>
            <a:lvl4pPr>
              <a:defRPr sz="2800"/>
            </a:lvl4pPr>
            <a:lvl5pPr>
              <a:defRPr sz="2333"/>
            </a:lvl5pPr>
          </a:lstStyle>
          <a:p>
            <a:pPr lvl="0"/>
            <a:r>
              <a:rPr lang="en-US"/>
              <a:t>Click to edit Master text styles</a:t>
            </a:r>
          </a:p>
        </p:txBody>
      </p:sp>
      <p:sp>
        <p:nvSpPr>
          <p:cNvPr id="6" name="Slide Number Placeholder 5"/>
          <p:cNvSpPr>
            <a:spLocks noGrp="1"/>
          </p:cNvSpPr>
          <p:nvPr>
            <p:ph type="sldNum" sz="quarter" idx="12"/>
          </p:nvPr>
        </p:nvSpPr>
        <p:spPr>
          <a:xfrm>
            <a:off x="8400256" y="6309320"/>
            <a:ext cx="2844800" cy="365125"/>
          </a:xfrm>
        </p:spPr>
        <p:txBody>
          <a:bodyPr/>
          <a:lstStyle>
            <a:lvl1pPr>
              <a:defRPr sz="1333">
                <a:solidFill>
                  <a:schemeClr val="bg1"/>
                </a:solidFill>
              </a:defRPr>
            </a:lvl1pPr>
          </a:lstStyle>
          <a:p>
            <a:fld id="{4F2E129E-16B7-480B-972E-C025DBFD1D53}" type="slidenum">
              <a:rPr lang="en-GB" smtClean="0"/>
              <a:pPr/>
              <a:t>‹#›</a:t>
            </a:fld>
            <a:endParaRPr lang="en-GB"/>
          </a:p>
        </p:txBody>
      </p:sp>
    </p:spTree>
    <p:extLst>
      <p:ext uri="{BB962C8B-B14F-4D97-AF65-F5344CB8AC3E}">
        <p14:creationId xmlns:p14="http://schemas.microsoft.com/office/powerpoint/2010/main" val="1872028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Rectangle 8"/>
          <p:cNvSpPr/>
          <p:nvPr userDrawn="1"/>
        </p:nvSpPr>
        <p:spPr>
          <a:xfrm>
            <a:off x="0" y="0"/>
            <a:ext cx="12192000" cy="585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13" name="Rectangle 12"/>
          <p:cNvSpPr/>
          <p:nvPr userDrawn="1"/>
        </p:nvSpPr>
        <p:spPr>
          <a:xfrm>
            <a:off x="0" y="5808000"/>
            <a:ext cx="12192000" cy="1056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5" name="TextBox 4"/>
          <p:cNvSpPr txBox="1"/>
          <p:nvPr userDrawn="1"/>
        </p:nvSpPr>
        <p:spPr>
          <a:xfrm>
            <a:off x="1007435" y="1864313"/>
            <a:ext cx="8064896" cy="707886"/>
          </a:xfrm>
          <a:prstGeom prst="rect">
            <a:avLst/>
          </a:prstGeom>
          <a:noFill/>
        </p:spPr>
        <p:txBody>
          <a:bodyPr wrap="square" rtlCol="0">
            <a:spAutoFit/>
          </a:bodyPr>
          <a:lstStyle/>
          <a:p>
            <a:pPr>
              <a:lnSpc>
                <a:spcPts val="4800"/>
              </a:lnSpc>
            </a:pPr>
            <a:r>
              <a:rPr lang="en-GB" sz="4000" b="1" kern="1200">
                <a:solidFill>
                  <a:srgbClr val="FAE100"/>
                </a:solidFill>
                <a:effectLst/>
                <a:latin typeface="+mn-lt"/>
                <a:ea typeface="+mn-ea"/>
                <a:cs typeface="+mn-cs"/>
              </a:rPr>
              <a:t>Questions</a:t>
            </a:r>
          </a:p>
        </p:txBody>
      </p:sp>
      <p:pic>
        <p:nvPicPr>
          <p:cNvPr id="2050" name="Picture 2" descr="C:\Users\DShaplan\AppData\Local\Temp\Rar$DIa0.409\NHS 10mm - RGB Blue on whit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33074" y="505736"/>
            <a:ext cx="1578631" cy="6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12578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1" y="1680295"/>
            <a:ext cx="10455609" cy="395073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1"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latin typeface="Arial"/>
                <a:cs typeface="Arial"/>
              </a:defRPr>
            </a:lvl1pPr>
          </a:lstStyle>
          <a:p>
            <a:fld id="{61E112CC-F5C7-5E43-8EAA-F554FEB5E453}" type="slidenum">
              <a:rPr lang="en-US" smtClean="0"/>
              <a:pPr/>
              <a:t>‹#›</a:t>
            </a:fld>
            <a:endParaRPr lang="en-US"/>
          </a:p>
        </p:txBody>
      </p:sp>
      <p:sp>
        <p:nvSpPr>
          <p:cNvPr id="26" name="Title Placeholder 1"/>
          <p:cNvSpPr>
            <a:spLocks noGrp="1"/>
          </p:cNvSpPr>
          <p:nvPr>
            <p:ph type="title"/>
          </p:nvPr>
        </p:nvSpPr>
        <p:spPr>
          <a:xfrm>
            <a:off x="609602" y="749913"/>
            <a:ext cx="9835239" cy="667725"/>
          </a:xfrm>
          <a:prstGeom prst="rect">
            <a:avLst/>
          </a:prstGeom>
        </p:spPr>
        <p:txBody>
          <a:bodyPr vert="horz" lIns="91440" tIns="45720" rIns="91440" bIns="45720" rtlCol="0" anchor="ctr">
            <a:normAutofit/>
          </a:bodyPr>
          <a:lstStyle/>
          <a:p>
            <a:r>
              <a:rPr lang="en-GB" sz="3600" b="1">
                <a:solidFill>
                  <a:schemeClr val="tx2"/>
                </a:solidFill>
                <a:latin typeface="+mj-lt"/>
                <a:cs typeface="Arial"/>
              </a:rPr>
              <a:t>Click</a:t>
            </a:r>
            <a:r>
              <a:rPr lang="en-GB" sz="3600" b="1" baseline="0">
                <a:solidFill>
                  <a:schemeClr val="tx2"/>
                </a:solidFill>
                <a:latin typeface="+mj-lt"/>
                <a:cs typeface="Arial"/>
              </a:rPr>
              <a:t> to edit the master title style</a:t>
            </a:r>
            <a:endParaRPr lang="en-GB" sz="3600" b="1">
              <a:solidFill>
                <a:schemeClr val="tx2"/>
              </a:solidFill>
              <a:latin typeface="+mj-lt"/>
              <a:cs typeface="Arial"/>
            </a:endParaRPr>
          </a:p>
        </p:txBody>
      </p:sp>
      <p:pic>
        <p:nvPicPr>
          <p:cNvPr id="7" name="Picture 6">
            <a:extLst>
              <a:ext uri="{FF2B5EF4-FFF2-40B4-BE49-F238E27FC236}">
                <a16:creationId xmlns:a16="http://schemas.microsoft.com/office/drawing/2014/main" id="{A4384575-928F-4722-B251-DC92DD843798}"/>
              </a:ext>
            </a:extLst>
          </p:cNvPr>
          <p:cNvPicPr>
            <a:picLocks noChangeAspect="1"/>
          </p:cNvPicPr>
          <p:nvPr userDrawn="1"/>
        </p:nvPicPr>
        <p:blipFill>
          <a:blip r:embed="rId7"/>
          <a:stretch>
            <a:fillRect/>
          </a:stretch>
        </p:blipFill>
        <p:spPr>
          <a:xfrm>
            <a:off x="10546863" y="309450"/>
            <a:ext cx="1316440" cy="535501"/>
          </a:xfrm>
          <a:prstGeom prst="rect">
            <a:avLst/>
          </a:prstGeom>
        </p:spPr>
      </p:pic>
    </p:spTree>
    <p:extLst>
      <p:ext uri="{BB962C8B-B14F-4D97-AF65-F5344CB8AC3E}">
        <p14:creationId xmlns:p14="http://schemas.microsoft.com/office/powerpoint/2010/main" val="2531189095"/>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80" r:id="rId3"/>
    <p:sldLayoutId id="2147483650" r:id="rId4"/>
    <p:sldLayoutId id="2147483678" r:id="rId5"/>
  </p:sldLayoutIdLst>
  <p:hf hdr="0" ftr="0" dt="0"/>
  <p:txStyles>
    <p:title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p:titleStyle>
    <p:body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91F9D6EA-53C1-4056-A5B8-5AF66D913895}" type="datetime1">
              <a:rPr lang="en-GB" smtClean="0"/>
              <a:t>18/03/2022</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r>
              <a:rPr lang="en-GB"/>
              <a:t>Click to edit master footer style</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4F2E129E-16B7-480B-972E-C025DBFD1D53}" type="slidenum">
              <a:rPr lang="en-GB" smtClean="0"/>
              <a:t>‹#›</a:t>
            </a:fld>
            <a:endParaRPr lang="en-GB"/>
          </a:p>
        </p:txBody>
      </p:sp>
    </p:spTree>
    <p:extLst>
      <p:ext uri="{BB962C8B-B14F-4D97-AF65-F5344CB8AC3E}">
        <p14:creationId xmlns:p14="http://schemas.microsoft.com/office/powerpoint/2010/main" val="374842686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Lst>
  <p:hf sldNum="0" hdr="0" dt="0"/>
  <p:txStyles>
    <p:titleStyle>
      <a:lvl1pPr algn="l" defTabSz="1219170" rtl="0" eaLnBrk="1" latinLnBrk="0" hangingPunct="1">
        <a:spcBef>
          <a:spcPct val="0"/>
        </a:spcBef>
        <a:buNone/>
        <a:defRPr sz="4400" kern="1200">
          <a:solidFill>
            <a:schemeClr val="accent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000" kern="1200">
          <a:solidFill>
            <a:schemeClr val="accent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467" kern="1200">
          <a:solidFill>
            <a:schemeClr val="accent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2933" kern="1200">
          <a:solidFill>
            <a:schemeClr val="accent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accent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accent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england.nhs.uk/publication/nhs-health-and-wellbeing-framework/"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8.jpg"/><Relationship Id="rId5" Type="http://schemas.openxmlformats.org/officeDocument/2006/relationships/hyperlink" Target="https://www.nhsemployers.org/articles/supporting-our-most-vulnerable-people" TargetMode="External"/><Relationship Id="rId4" Type="http://schemas.openxmlformats.org/officeDocument/2006/relationships/hyperlink" Target="https://future.nhs.uk/NationalEDITeam/view?objectId=33215600"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www.nhsemployers.org/articles/supporting-disabled-staff-workplace" TargetMode="External"/><Relationship Id="rId3" Type="http://schemas.openxmlformats.org/officeDocument/2006/relationships/hyperlink" Target="http://www.nhsemployers.org/articles/shielding-home-working-and-new-ways-working" TargetMode="External"/><Relationship Id="rId7" Type="http://schemas.openxmlformats.org/officeDocument/2006/relationships/hyperlink" Target="http://www.england.nhs.uk/supporting-our-nhs-people/how-to-guides/supporting-our-working-carers/#find-out-how-these-resources-have-already-helped-colleagues-in-the-nhs-by-reading-our-case-studies"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hyperlink" Target="https://www.nhsemployers.org/articles/supporting-staff-caring-responsibilities" TargetMode="External"/><Relationship Id="rId5" Type="http://schemas.openxmlformats.org/officeDocument/2006/relationships/hyperlink" Target="https://www.england.nhs.uk/supporting-our-nhs-people/how-to-guides/supporting-our-working-carers/#find-out-how-these-resources-have-already-helped-colleagues-in-the-nhs-by-reading-our-case-studies" TargetMode="External"/><Relationship Id="rId4" Type="http://schemas.openxmlformats.org/officeDocument/2006/relationships/hyperlink" Target="https://www.nhsemployers.org/articles/empowering-disabled-staff-through-flexible-working" TargetMode="External"/><Relationship Id="rId9" Type="http://schemas.openxmlformats.org/officeDocument/2006/relationships/image" Target="../media/image8.jpg"/></Relationships>
</file>

<file path=ppt/slides/_rels/slide17.xml.rels><?xml version="1.0" encoding="UTF-8" standalone="yes"?>
<Relationships xmlns="http://schemas.openxmlformats.org/package/2006/relationships"><Relationship Id="rId3" Type="http://schemas.openxmlformats.org/officeDocument/2006/relationships/hyperlink" Target="http://www.imperial.ac.uk/equality/support-for-staff/training/personal-development/calibre/"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A6EBB8-CDB1-4364-831F-FF106F22B4E3}"/>
              </a:ext>
            </a:extLst>
          </p:cNvPr>
          <p:cNvSpPr>
            <a:spLocks noGrp="1"/>
          </p:cNvSpPr>
          <p:nvPr>
            <p:ph type="title"/>
          </p:nvPr>
        </p:nvSpPr>
        <p:spPr>
          <a:xfrm>
            <a:off x="914401" y="2018610"/>
            <a:ext cx="10023622" cy="2374613"/>
          </a:xfrm>
        </p:spPr>
        <p:txBody>
          <a:bodyPr/>
          <a:lstStyle/>
          <a:p>
            <a:pPr algn="ctr"/>
            <a:r>
              <a:rPr lang="en-GB" sz="5400" dirty="0"/>
              <a:t>NHS Disabled staff experiences during </a:t>
            </a:r>
            <a:br>
              <a:rPr lang="en-GB" sz="5400" dirty="0"/>
            </a:br>
            <a:r>
              <a:rPr lang="en-GB" sz="5400" dirty="0"/>
              <a:t>COVID-19 report </a:t>
            </a:r>
            <a:br>
              <a:rPr lang="en-GB" sz="5400" dirty="0"/>
            </a:br>
            <a:br>
              <a:rPr lang="en-GB" sz="5400" dirty="0"/>
            </a:br>
            <a:r>
              <a:rPr lang="en-GB" sz="2800" dirty="0"/>
              <a:t>Summary of findings and recommendations</a:t>
            </a:r>
            <a:br>
              <a:rPr lang="en-GB" sz="2400" dirty="0"/>
            </a:br>
            <a:br>
              <a:rPr lang="en-GB" dirty="0"/>
            </a:br>
            <a:br>
              <a:rPr lang="en-GB" sz="3600" dirty="0"/>
            </a:br>
            <a:br>
              <a:rPr lang="en-GB" sz="3600" dirty="0"/>
            </a:br>
            <a:endParaRPr lang="en-GB" sz="5400" dirty="0"/>
          </a:p>
        </p:txBody>
      </p:sp>
      <p:pic>
        <p:nvPicPr>
          <p:cNvPr id="5" name="Picture 4" descr="Text&#10;&#10;Description automatically generated">
            <a:extLst>
              <a:ext uri="{FF2B5EF4-FFF2-40B4-BE49-F238E27FC236}">
                <a16:creationId xmlns:a16="http://schemas.microsoft.com/office/drawing/2014/main" id="{F5B9314A-E7D3-4C8F-9A1B-C571FEA13F82}"/>
              </a:ext>
            </a:extLst>
          </p:cNvPr>
          <p:cNvPicPr>
            <a:picLocks noChangeAspect="1"/>
          </p:cNvPicPr>
          <p:nvPr/>
        </p:nvPicPr>
        <p:blipFill>
          <a:blip r:embed="rId2"/>
          <a:stretch>
            <a:fillRect/>
          </a:stretch>
        </p:blipFill>
        <p:spPr>
          <a:xfrm>
            <a:off x="369467" y="249079"/>
            <a:ext cx="3522360" cy="962159"/>
          </a:xfrm>
          <a:prstGeom prst="rect">
            <a:avLst/>
          </a:prstGeom>
        </p:spPr>
      </p:pic>
    </p:spTree>
    <p:extLst>
      <p:ext uri="{BB962C8B-B14F-4D97-AF65-F5344CB8AC3E}">
        <p14:creationId xmlns:p14="http://schemas.microsoft.com/office/powerpoint/2010/main" val="1588337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874" y="1889422"/>
            <a:ext cx="10587667" cy="2747234"/>
          </a:xfrm>
        </p:spPr>
        <p:txBody>
          <a:bodyPr>
            <a:normAutofit/>
          </a:bodyPr>
          <a:lstStyle/>
          <a:p>
            <a:pPr marL="0" indent="0">
              <a:lnSpc>
                <a:spcPct val="150000"/>
              </a:lnSpc>
              <a:spcBef>
                <a:spcPts val="600"/>
              </a:spcBef>
              <a:buNone/>
            </a:pPr>
            <a:r>
              <a:rPr lang="en-GB" sz="2000" b="1" dirty="0">
                <a:cs typeface="Arial" panose="020B0604020202020204" pitchFamily="34" charset="0"/>
              </a:rPr>
              <a:t>Key findings</a:t>
            </a:r>
          </a:p>
          <a:p>
            <a:pPr>
              <a:spcBef>
                <a:spcPts val="0"/>
              </a:spcBef>
            </a:pPr>
            <a:r>
              <a:rPr lang="en-GB" sz="1800" dirty="0">
                <a:cs typeface="Arial" panose="020B0604020202020204" pitchFamily="34" charset="0"/>
              </a:rPr>
              <a:t>2,409 respondents answered the question about their current working arrangements.</a:t>
            </a:r>
          </a:p>
          <a:p>
            <a:pPr>
              <a:spcBef>
                <a:spcPts val="0"/>
              </a:spcBef>
            </a:pPr>
            <a:r>
              <a:rPr lang="en-GB" sz="1800" dirty="0">
                <a:cs typeface="Arial" panose="020B0604020202020204" pitchFamily="34" charset="0"/>
              </a:rPr>
              <a:t>Of these, the majority (59%; 1,425) were continuing to work in the same role and same workplace as prior to COVID-19. 22% (527) had other working arrangements.</a:t>
            </a:r>
          </a:p>
          <a:p>
            <a:pPr>
              <a:spcBef>
                <a:spcPts val="0"/>
              </a:spcBef>
            </a:pPr>
            <a:r>
              <a:rPr lang="en-GB" sz="1800" dirty="0">
                <a:cs typeface="Arial" panose="020B0604020202020204" pitchFamily="34" charset="0"/>
              </a:rPr>
              <a:t>6% of Disabled staff (160) were redeployed to a new role, of which half were redeployed to a new role and a new workplace. </a:t>
            </a:r>
          </a:p>
          <a:p>
            <a:pPr marL="0" indent="0">
              <a:spcBef>
                <a:spcPts val="0"/>
              </a:spcBef>
              <a:buNone/>
            </a:pPr>
            <a:endParaRPr lang="en-GB" sz="1800" dirty="0">
              <a:cs typeface="Arial" panose="020B0604020202020204" pitchFamily="34" charset="0"/>
            </a:endParaRPr>
          </a:p>
          <a:p>
            <a:pPr marL="0" indent="0">
              <a:spcBef>
                <a:spcPts val="0"/>
              </a:spcBef>
              <a:buNone/>
            </a:pPr>
            <a:endParaRPr lang="en-GB" sz="1800" dirty="0">
              <a:cs typeface="Arial" panose="020B0604020202020204" pitchFamily="34" charset="0"/>
            </a:endParaRPr>
          </a:p>
          <a:p>
            <a:pPr lvl="1"/>
            <a:endParaRPr lang="en-GB" sz="2000" dirty="0"/>
          </a:p>
          <a:p>
            <a:pPr lvl="1"/>
            <a:endParaRPr lang="en-GB" sz="2000" dirty="0"/>
          </a:p>
          <a:p>
            <a:endParaRPr lang="en-GB" sz="2000" dirty="0"/>
          </a:p>
          <a:p>
            <a:pPr lvl="1"/>
            <a:endParaRPr lang="en-GB" sz="2000" dirty="0"/>
          </a:p>
        </p:txBody>
      </p:sp>
      <p:sp>
        <p:nvSpPr>
          <p:cNvPr id="3" name="Title 2"/>
          <p:cNvSpPr>
            <a:spLocks noGrp="1"/>
          </p:cNvSpPr>
          <p:nvPr>
            <p:ph type="title"/>
          </p:nvPr>
        </p:nvSpPr>
        <p:spPr>
          <a:xfrm>
            <a:off x="452176" y="1055045"/>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Redeployment</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7A5572FB-FED0-40E1-986B-87E9881B0842}"/>
              </a:ext>
            </a:extLst>
          </p:cNvPr>
          <p:cNvPicPr>
            <a:picLocks noChangeAspect="1"/>
          </p:cNvPicPr>
          <p:nvPr/>
        </p:nvPicPr>
        <p:blipFill>
          <a:blip r:embed="rId3"/>
          <a:stretch>
            <a:fillRect/>
          </a:stretch>
        </p:blipFill>
        <p:spPr>
          <a:xfrm>
            <a:off x="380270" y="246944"/>
            <a:ext cx="2958370" cy="808101"/>
          </a:xfrm>
          <a:prstGeom prst="rect">
            <a:avLst/>
          </a:prstGeom>
        </p:spPr>
      </p:pic>
      <p:sp>
        <p:nvSpPr>
          <p:cNvPr id="7" name="Content Placeholder 1">
            <a:extLst>
              <a:ext uri="{FF2B5EF4-FFF2-40B4-BE49-F238E27FC236}">
                <a16:creationId xmlns:a16="http://schemas.microsoft.com/office/drawing/2014/main" id="{F87782AE-3930-4A10-B380-BC551B1F2DED}"/>
              </a:ext>
            </a:extLst>
          </p:cNvPr>
          <p:cNvSpPr txBox="1">
            <a:spLocks/>
          </p:cNvSpPr>
          <p:nvPr/>
        </p:nvSpPr>
        <p:spPr>
          <a:xfrm>
            <a:off x="458874" y="4083611"/>
            <a:ext cx="10950572" cy="554877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Font typeface="Arial"/>
              <a:buNone/>
            </a:pPr>
            <a:r>
              <a:rPr lang="en-GB" sz="2000" b="1" dirty="0">
                <a:cs typeface="Arial" panose="020B0604020202020204" pitchFamily="34" charset="0"/>
              </a:rPr>
              <a:t>Recommendation 6</a:t>
            </a:r>
          </a:p>
          <a:p>
            <a:pPr marL="0" indent="0">
              <a:spcBef>
                <a:spcPts val="0"/>
              </a:spcBef>
              <a:buFont typeface="Arial"/>
              <a:buNone/>
            </a:pPr>
            <a:r>
              <a:rPr lang="en-GB" sz="1800" dirty="0">
                <a:cs typeface="Arial" panose="020B0604020202020204" pitchFamily="34" charset="0"/>
              </a:rPr>
              <a:t>NHS England and NHS Improvement will work in partnership with NHS Employers to develop an online resource that provides guidance on how to develop and implement a workplace adjustment passport.</a:t>
            </a:r>
          </a:p>
          <a:p>
            <a:pPr marL="0" indent="0">
              <a:spcBef>
                <a:spcPts val="0"/>
              </a:spcBef>
              <a:buFont typeface="Arial"/>
              <a:buNone/>
            </a:pPr>
            <a:endParaRPr lang="en-GB" sz="1800" dirty="0">
              <a:cs typeface="Arial" panose="020B0604020202020204" pitchFamily="34" charset="0"/>
            </a:endParaRPr>
          </a:p>
          <a:p>
            <a:pPr>
              <a:spcBef>
                <a:spcPts val="0"/>
              </a:spcBef>
            </a:pPr>
            <a:endParaRPr lang="en-GB" sz="1800" dirty="0">
              <a:cs typeface="Arial" panose="020B0604020202020204" pitchFamily="34" charset="0"/>
            </a:endParaRPr>
          </a:p>
          <a:p>
            <a:pPr lvl="1"/>
            <a:endParaRPr lang="en-GB" sz="2000" dirty="0"/>
          </a:p>
          <a:p>
            <a:pPr lvl="1"/>
            <a:endParaRPr lang="en-GB" sz="2000" dirty="0"/>
          </a:p>
          <a:p>
            <a:endParaRPr lang="en-GB" sz="2000" dirty="0"/>
          </a:p>
          <a:p>
            <a:pPr lvl="1"/>
            <a:endParaRPr lang="en-GB" sz="2000" dirty="0"/>
          </a:p>
        </p:txBody>
      </p:sp>
      <p:sp>
        <p:nvSpPr>
          <p:cNvPr id="8" name="TextBox 7">
            <a:extLst>
              <a:ext uri="{FF2B5EF4-FFF2-40B4-BE49-F238E27FC236}">
                <a16:creationId xmlns:a16="http://schemas.microsoft.com/office/drawing/2014/main" id="{49BF28AB-822A-4A4F-97B5-056816BD879D}"/>
              </a:ext>
            </a:extLst>
          </p:cNvPr>
          <p:cNvSpPr txBox="1"/>
          <p:nvPr/>
        </p:nvSpPr>
        <p:spPr>
          <a:xfrm>
            <a:off x="8523406" y="2450982"/>
            <a:ext cx="3260437" cy="2031325"/>
          </a:xfrm>
          <a:prstGeom prst="rect">
            <a:avLst/>
          </a:prstGeom>
          <a:noFill/>
        </p:spPr>
        <p:txBody>
          <a:bodyPr wrap="square">
            <a:spAutoFit/>
          </a:bodyPr>
          <a:lstStyle/>
          <a:p>
            <a:pPr algn="ctr"/>
            <a:r>
              <a:rPr lang="en-GB" dirty="0">
                <a:solidFill>
                  <a:schemeClr val="bg1"/>
                </a:solidFill>
                <a:latin typeface="ArialMT"/>
              </a:rPr>
              <a:t>“</a:t>
            </a:r>
            <a:r>
              <a:rPr lang="en-GB" sz="1800" b="0" i="0" u="none" strike="noStrike" baseline="0" dirty="0">
                <a:solidFill>
                  <a:srgbClr val="FFFFFF"/>
                </a:solidFill>
                <a:latin typeface="ArialMT"/>
              </a:rPr>
              <a:t>Lack of support from senior leaders for myself and working colleagues who were redeployed. Lack of communication</a:t>
            </a:r>
          </a:p>
          <a:p>
            <a:pPr algn="ctr"/>
            <a:r>
              <a:rPr lang="en-GB" sz="1800" b="0" i="0" u="none" strike="noStrike" baseline="0" dirty="0">
                <a:solidFill>
                  <a:srgbClr val="FFFFFF"/>
                </a:solidFill>
                <a:latin typeface="ArialMT"/>
              </a:rPr>
              <a:t>from line manager and divisional senior leaders.”</a:t>
            </a:r>
            <a:endParaRPr lang="en-GB" sz="1400" dirty="0">
              <a:solidFill>
                <a:schemeClr val="bg1"/>
              </a:solidFill>
            </a:endParaRPr>
          </a:p>
        </p:txBody>
      </p:sp>
    </p:spTree>
    <p:extLst>
      <p:ext uri="{BB962C8B-B14F-4D97-AF65-F5344CB8AC3E}">
        <p14:creationId xmlns:p14="http://schemas.microsoft.com/office/powerpoint/2010/main" val="1829712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2176" y="1821602"/>
            <a:ext cx="11287648" cy="4249613"/>
          </a:xfrm>
        </p:spPr>
        <p:txBody>
          <a:bodyPr>
            <a:normAutofit/>
          </a:bodyPr>
          <a:lstStyle/>
          <a:p>
            <a:pPr marL="0" indent="0">
              <a:lnSpc>
                <a:spcPct val="150000"/>
              </a:lnSpc>
              <a:spcBef>
                <a:spcPts val="600"/>
              </a:spcBef>
              <a:buNone/>
            </a:pPr>
            <a:r>
              <a:rPr lang="en-GB" b="1" dirty="0">
                <a:cs typeface="Arial" panose="020B0604020202020204" pitchFamily="34" charset="0"/>
              </a:rPr>
              <a:t>Key findings</a:t>
            </a:r>
          </a:p>
          <a:p>
            <a:pPr marL="0" indent="0">
              <a:spcBef>
                <a:spcPts val="0"/>
              </a:spcBef>
              <a:buNone/>
            </a:pPr>
            <a:endParaRPr lang="en-GB" sz="2000" dirty="0">
              <a:cs typeface="Arial" panose="020B0604020202020204" pitchFamily="34" charset="0"/>
            </a:endParaRPr>
          </a:p>
          <a:p>
            <a:pPr>
              <a:spcBef>
                <a:spcPts val="0"/>
              </a:spcBef>
            </a:pPr>
            <a:r>
              <a:rPr lang="en-GB" sz="1800" dirty="0">
                <a:cs typeface="Arial" panose="020B0604020202020204" pitchFamily="34" charset="0"/>
              </a:rPr>
              <a:t>54% (1,515) felt that senior leaders were not visible in demonstrating their commitment to workplace disability equality during the first wave.</a:t>
            </a:r>
          </a:p>
          <a:p>
            <a:pPr>
              <a:spcBef>
                <a:spcPts val="0"/>
              </a:spcBef>
            </a:pPr>
            <a:r>
              <a:rPr lang="en-GB" sz="1800" dirty="0">
                <a:cs typeface="Arial" panose="020B0604020202020204" pitchFamily="34" charset="0"/>
              </a:rPr>
              <a:t>33% (798) were involved in their trust’s Disabled staff networks during this period, compared to 67% (1,625) who were not.</a:t>
            </a:r>
          </a:p>
          <a:p>
            <a:pPr>
              <a:spcBef>
                <a:spcPts val="0"/>
              </a:spcBef>
            </a:pPr>
            <a:r>
              <a:rPr lang="en-GB" sz="1800" dirty="0">
                <a:cs typeface="Arial" panose="020B0604020202020204" pitchFamily="34" charset="0"/>
              </a:rPr>
              <a:t>79% (1,900) were not aware of communications from their employer about the Workforce Disability Equality Standard (WDES).</a:t>
            </a:r>
          </a:p>
          <a:p>
            <a:pPr>
              <a:spcBef>
                <a:spcPts val="0"/>
              </a:spcBef>
            </a:pPr>
            <a:r>
              <a:rPr lang="en-GB" sz="1800" dirty="0">
                <a:cs typeface="Arial" panose="020B0604020202020204" pitchFamily="34" charset="0"/>
              </a:rPr>
              <a:t>87% (2,044) said that they did not have any opportunities provided by their employer to be involved in WDES conversations.</a:t>
            </a:r>
          </a:p>
          <a:p>
            <a:pPr>
              <a:spcBef>
                <a:spcPts val="0"/>
              </a:spcBef>
            </a:pPr>
            <a:endParaRPr lang="en-GB" sz="2000" dirty="0">
              <a:cs typeface="Arial" panose="020B0604020202020204" pitchFamily="34" charset="0"/>
            </a:endParaRPr>
          </a:p>
          <a:p>
            <a:pPr lvl="1"/>
            <a:endParaRPr lang="en-GB" dirty="0"/>
          </a:p>
          <a:p>
            <a:pPr lvl="1"/>
            <a:endParaRPr lang="en-GB" dirty="0"/>
          </a:p>
          <a:p>
            <a:endParaRPr lang="en-GB" dirty="0"/>
          </a:p>
          <a:p>
            <a:pPr lvl="1"/>
            <a:endParaRPr lang="en-GB" dirty="0"/>
          </a:p>
        </p:txBody>
      </p:sp>
      <p:sp>
        <p:nvSpPr>
          <p:cNvPr id="6" name="Title 2">
            <a:extLst>
              <a:ext uri="{FF2B5EF4-FFF2-40B4-BE49-F238E27FC236}">
                <a16:creationId xmlns:a16="http://schemas.microsoft.com/office/drawing/2014/main" id="{1BEADAD8-F6CC-4084-A290-A05E0E6799B3}"/>
              </a:ext>
            </a:extLst>
          </p:cNvPr>
          <p:cNvSpPr txBox="1">
            <a:spLocks/>
          </p:cNvSpPr>
          <p:nvPr/>
        </p:nvSpPr>
        <p:spPr>
          <a:xfrm>
            <a:off x="452176" y="987226"/>
            <a:ext cx="8322138" cy="834376"/>
          </a:xfrm>
          <a:prstGeom prst="rect">
            <a:avLst/>
          </a:prstGeom>
        </p:spPr>
        <p:txBody>
          <a:bodyPr vert="horz" lIns="91440" tIns="45720" rIns="91440" bIns="45720" rtlCol="0" anchor="ctr">
            <a:normAutofit fontScale="90000"/>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r>
              <a:rPr lang="en-GB" sz="3200" dirty="0">
                <a:solidFill>
                  <a:srgbClr val="005EB8"/>
                </a:solidFill>
                <a:latin typeface="Arial" panose="020B0604020202020204" pitchFamily="34" charset="0"/>
                <a:cs typeface="Arial" panose="020B0604020202020204" pitchFamily="34" charset="0"/>
              </a:rPr>
              <a:t>Leadership, communication and engagement</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39BE4E43-EB72-41D0-91DC-5ED3B5AD71AA}"/>
              </a:ext>
            </a:extLst>
          </p:cNvPr>
          <p:cNvPicPr>
            <a:picLocks noChangeAspect="1"/>
          </p:cNvPicPr>
          <p:nvPr/>
        </p:nvPicPr>
        <p:blipFill>
          <a:blip r:embed="rId3"/>
          <a:stretch>
            <a:fillRect/>
          </a:stretch>
        </p:blipFill>
        <p:spPr>
          <a:xfrm>
            <a:off x="343325" y="92042"/>
            <a:ext cx="2958370" cy="808101"/>
          </a:xfrm>
          <a:prstGeom prst="rect">
            <a:avLst/>
          </a:prstGeom>
        </p:spPr>
      </p:pic>
    </p:spTree>
    <p:extLst>
      <p:ext uri="{BB962C8B-B14F-4D97-AF65-F5344CB8AC3E}">
        <p14:creationId xmlns:p14="http://schemas.microsoft.com/office/powerpoint/2010/main" val="383570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5574" y="1658105"/>
            <a:ext cx="11274250" cy="5548777"/>
          </a:xfrm>
        </p:spPr>
        <p:txBody>
          <a:bodyPr>
            <a:normAutofit/>
          </a:bodyPr>
          <a:lstStyle/>
          <a:p>
            <a:pPr marL="0" indent="0">
              <a:spcBef>
                <a:spcPts val="0"/>
              </a:spcBef>
              <a:buNone/>
            </a:pPr>
            <a:endParaRPr lang="en-GB" sz="2000" dirty="0">
              <a:cs typeface="Arial" panose="020B0604020202020204" pitchFamily="34" charset="0"/>
            </a:endParaRPr>
          </a:p>
          <a:p>
            <a:pPr marL="0" indent="0">
              <a:spcBef>
                <a:spcPts val="0"/>
              </a:spcBef>
              <a:buNone/>
            </a:pPr>
            <a:r>
              <a:rPr lang="en-GB" sz="1800" b="1" dirty="0"/>
              <a:t>Recommendation 7</a:t>
            </a:r>
          </a:p>
          <a:p>
            <a:pPr marL="0" indent="0">
              <a:spcBef>
                <a:spcPts val="0"/>
              </a:spcBef>
              <a:buNone/>
            </a:pPr>
            <a:r>
              <a:rPr lang="en-GB" sz="1800" dirty="0"/>
              <a:t>All trusts should have a Disabled staff network. A review of governance in trusts should take place to ensure that Disabled staff networks are able to contribute to and inform decision-making processes.</a:t>
            </a:r>
          </a:p>
          <a:p>
            <a:pPr marL="0" indent="0">
              <a:spcBef>
                <a:spcPts val="0"/>
              </a:spcBef>
              <a:buNone/>
            </a:pPr>
            <a:endParaRPr lang="en-GB" sz="1800" dirty="0"/>
          </a:p>
          <a:p>
            <a:pPr marL="0" indent="0">
              <a:spcBef>
                <a:spcPts val="0"/>
              </a:spcBef>
              <a:buNone/>
            </a:pPr>
            <a:r>
              <a:rPr lang="en-GB" sz="1800" b="1" dirty="0">
                <a:cs typeface="Arial" panose="020B0604020202020204" pitchFamily="34" charset="0"/>
              </a:rPr>
              <a:t>Recommendation 8</a:t>
            </a:r>
          </a:p>
          <a:p>
            <a:pPr marL="0" indent="0">
              <a:spcBef>
                <a:spcPts val="0"/>
              </a:spcBef>
              <a:buNone/>
            </a:pPr>
            <a:r>
              <a:rPr lang="en-GB" sz="1800" dirty="0">
                <a:cs typeface="Arial" panose="020B0604020202020204" pitchFamily="34" charset="0"/>
              </a:rPr>
              <a:t>NHS England and NHS Improvement will provide learning opportunities to support senior leaders and line managers in developing greater knowledge and understanding about the specific needs of Disabled staff.</a:t>
            </a:r>
          </a:p>
          <a:p>
            <a:pPr marL="0" indent="0">
              <a:spcBef>
                <a:spcPts val="0"/>
              </a:spcBef>
              <a:buNone/>
            </a:pPr>
            <a:endParaRPr lang="en-GB" sz="1800" dirty="0">
              <a:cs typeface="Arial" panose="020B0604020202020204" pitchFamily="34" charset="0"/>
            </a:endParaRPr>
          </a:p>
          <a:p>
            <a:pPr marL="0" indent="0">
              <a:spcBef>
                <a:spcPts val="0"/>
              </a:spcBef>
              <a:buNone/>
            </a:pPr>
            <a:r>
              <a:rPr lang="en-GB" sz="1800" b="1" dirty="0">
                <a:cs typeface="Arial" panose="020B0604020202020204" pitchFamily="34" charset="0"/>
              </a:rPr>
              <a:t>Recommendation 9</a:t>
            </a:r>
          </a:p>
          <a:p>
            <a:pPr marL="0" indent="0">
              <a:spcBef>
                <a:spcPts val="0"/>
              </a:spcBef>
              <a:buNone/>
            </a:pPr>
            <a:r>
              <a:rPr lang="en-GB" sz="1800" dirty="0">
                <a:cs typeface="Arial" panose="020B0604020202020204" pitchFamily="34" charset="0"/>
              </a:rPr>
              <a:t>NHS England and NHS Improvement will use a range of communications platforms to amplify the voices, stories and lived experiences of Disabled leaders, aiming to inspire talented Disabled staff to become NHS leaders of the future.</a:t>
            </a:r>
          </a:p>
          <a:p>
            <a:pPr lvl="1"/>
            <a:endParaRPr lang="en-GB" dirty="0"/>
          </a:p>
          <a:p>
            <a:pPr lvl="1"/>
            <a:endParaRPr lang="en-GB" dirty="0"/>
          </a:p>
          <a:p>
            <a:endParaRPr lang="en-GB" dirty="0"/>
          </a:p>
          <a:p>
            <a:pPr lvl="1"/>
            <a:endParaRPr lang="en-GB" dirty="0"/>
          </a:p>
        </p:txBody>
      </p:sp>
      <p:sp>
        <p:nvSpPr>
          <p:cNvPr id="6" name="Title 2">
            <a:extLst>
              <a:ext uri="{FF2B5EF4-FFF2-40B4-BE49-F238E27FC236}">
                <a16:creationId xmlns:a16="http://schemas.microsoft.com/office/drawing/2014/main" id="{1BEADAD8-F6CC-4084-A290-A05E0E6799B3}"/>
              </a:ext>
            </a:extLst>
          </p:cNvPr>
          <p:cNvSpPr txBox="1">
            <a:spLocks/>
          </p:cNvSpPr>
          <p:nvPr/>
        </p:nvSpPr>
        <p:spPr>
          <a:xfrm>
            <a:off x="452176" y="987226"/>
            <a:ext cx="8322138" cy="834376"/>
          </a:xfrm>
          <a:prstGeom prst="rect">
            <a:avLst/>
          </a:prstGeom>
        </p:spPr>
        <p:txBody>
          <a:bodyPr vert="horz" lIns="91440" tIns="45720" rIns="91440" bIns="45720" rtlCol="0" anchor="ctr">
            <a:normAutofit fontScale="90000"/>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r>
              <a:rPr lang="en-GB" sz="3200" dirty="0">
                <a:solidFill>
                  <a:srgbClr val="005EB8"/>
                </a:solidFill>
                <a:latin typeface="Arial" panose="020B0604020202020204" pitchFamily="34" charset="0"/>
                <a:cs typeface="Arial" panose="020B0604020202020204" pitchFamily="34" charset="0"/>
              </a:rPr>
              <a:t>Leadership, communication and engagement</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39BE4E43-EB72-41D0-91DC-5ED3B5AD71AA}"/>
              </a:ext>
            </a:extLst>
          </p:cNvPr>
          <p:cNvPicPr>
            <a:picLocks noChangeAspect="1"/>
          </p:cNvPicPr>
          <p:nvPr/>
        </p:nvPicPr>
        <p:blipFill>
          <a:blip r:embed="rId3"/>
          <a:stretch>
            <a:fillRect/>
          </a:stretch>
        </p:blipFill>
        <p:spPr>
          <a:xfrm>
            <a:off x="343325" y="92042"/>
            <a:ext cx="2958370" cy="808101"/>
          </a:xfrm>
          <a:prstGeom prst="rect">
            <a:avLst/>
          </a:prstGeom>
        </p:spPr>
      </p:pic>
    </p:spTree>
    <p:extLst>
      <p:ext uri="{BB962C8B-B14F-4D97-AF65-F5344CB8AC3E}">
        <p14:creationId xmlns:p14="http://schemas.microsoft.com/office/powerpoint/2010/main" val="2855511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2175" y="2064505"/>
            <a:ext cx="10933579" cy="2858477"/>
          </a:xfrm>
        </p:spPr>
        <p:txBody>
          <a:bodyPr>
            <a:normAutofit/>
          </a:bodyPr>
          <a:lstStyle/>
          <a:p>
            <a:pPr marL="0" indent="0">
              <a:lnSpc>
                <a:spcPct val="150000"/>
              </a:lnSpc>
              <a:spcBef>
                <a:spcPts val="600"/>
              </a:spcBef>
              <a:buNone/>
            </a:pPr>
            <a:r>
              <a:rPr lang="en-GB" b="1" dirty="0">
                <a:cs typeface="Arial" panose="020B0604020202020204" pitchFamily="34" charset="0"/>
              </a:rPr>
              <a:t>Key findings</a:t>
            </a:r>
          </a:p>
          <a:p>
            <a:pPr marL="0" indent="0">
              <a:spcBef>
                <a:spcPts val="0"/>
              </a:spcBef>
              <a:buNone/>
            </a:pPr>
            <a:endParaRPr lang="en-GB" sz="2000" dirty="0">
              <a:cs typeface="Arial" panose="020B0604020202020204" pitchFamily="34" charset="0"/>
            </a:endParaRPr>
          </a:p>
          <a:p>
            <a:pPr>
              <a:spcBef>
                <a:spcPts val="0"/>
              </a:spcBef>
            </a:pPr>
            <a:r>
              <a:rPr lang="en-GB" sz="1800" dirty="0">
                <a:cs typeface="Arial" panose="020B0604020202020204" pitchFamily="34" charset="0"/>
              </a:rPr>
              <a:t>34% (523) of respondents felt that a key learning point for trusts was communication and education. </a:t>
            </a:r>
            <a:br>
              <a:rPr lang="en-GB" sz="1800" dirty="0">
                <a:cs typeface="Arial" panose="020B0604020202020204" pitchFamily="34" charset="0"/>
              </a:rPr>
            </a:br>
            <a:endParaRPr lang="en-GB" sz="1800" dirty="0">
              <a:cs typeface="Arial" panose="020B0604020202020204" pitchFamily="34" charset="0"/>
            </a:endParaRPr>
          </a:p>
          <a:p>
            <a:pPr>
              <a:spcBef>
                <a:spcPts val="0"/>
              </a:spcBef>
            </a:pPr>
            <a:r>
              <a:rPr lang="en-GB" sz="1800" dirty="0">
                <a:cs typeface="Arial" panose="020B0604020202020204" pitchFamily="34" charset="0"/>
              </a:rPr>
              <a:t>39% of respondents (561 people) felt that NHS England and Improvement could have placed a greater emphasis on disability support and awareness during ‘Wave 1’ of the pandemic. </a:t>
            </a:r>
          </a:p>
          <a:p>
            <a:pPr>
              <a:spcBef>
                <a:spcPts val="0"/>
              </a:spcBef>
            </a:pPr>
            <a:endParaRPr lang="en-GB" sz="2000" dirty="0">
              <a:cs typeface="Arial" panose="020B0604020202020204" pitchFamily="34" charset="0"/>
            </a:endParaRPr>
          </a:p>
          <a:p>
            <a:pPr>
              <a:spcBef>
                <a:spcPts val="0"/>
              </a:spcBef>
            </a:pPr>
            <a:endParaRPr lang="en-GB" sz="2000" dirty="0">
              <a:cs typeface="Arial" panose="020B0604020202020204" pitchFamily="34" charset="0"/>
            </a:endParaRPr>
          </a:p>
          <a:p>
            <a:pPr lvl="1"/>
            <a:endParaRPr lang="en-GB" dirty="0"/>
          </a:p>
          <a:p>
            <a:pPr lvl="1"/>
            <a:endParaRPr lang="en-GB" dirty="0"/>
          </a:p>
          <a:p>
            <a:endParaRPr lang="en-GB" dirty="0"/>
          </a:p>
          <a:p>
            <a:pPr lvl="1"/>
            <a:endParaRPr lang="en-GB" dirty="0"/>
          </a:p>
        </p:txBody>
      </p:sp>
      <p:sp>
        <p:nvSpPr>
          <p:cNvPr id="6" name="Title 2">
            <a:extLst>
              <a:ext uri="{FF2B5EF4-FFF2-40B4-BE49-F238E27FC236}">
                <a16:creationId xmlns:a16="http://schemas.microsoft.com/office/drawing/2014/main" id="{1BEADAD8-F6CC-4084-A290-A05E0E6799B3}"/>
              </a:ext>
            </a:extLst>
          </p:cNvPr>
          <p:cNvSpPr txBox="1">
            <a:spLocks/>
          </p:cNvSpPr>
          <p:nvPr/>
        </p:nvSpPr>
        <p:spPr>
          <a:xfrm>
            <a:off x="465574" y="1347444"/>
            <a:ext cx="8322138" cy="834376"/>
          </a:xfrm>
          <a:prstGeom prst="rect">
            <a:avLst/>
          </a:prstGeom>
        </p:spPr>
        <p:txBody>
          <a:bodyPr vert="horz" lIns="91440" tIns="45720" rIns="91440" bIns="45720" rtlCol="0" anchor="ctr">
            <a:normAutofit fontScale="97500"/>
          </a:bodyPr>
          <a:lst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a:lstStyle>
          <a:p>
            <a:r>
              <a:rPr lang="en-GB" sz="3200" dirty="0">
                <a:solidFill>
                  <a:srgbClr val="005EB8"/>
                </a:solidFill>
                <a:latin typeface="Arial" panose="020B0604020202020204" pitchFamily="34" charset="0"/>
                <a:cs typeface="Arial" panose="020B0604020202020204" pitchFamily="34" charset="0"/>
              </a:rPr>
              <a:t>Local and national support</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EDCAFC51-80AA-4029-A0B9-3C066EB5C491}"/>
              </a:ext>
            </a:extLst>
          </p:cNvPr>
          <p:cNvPicPr>
            <a:picLocks noChangeAspect="1"/>
          </p:cNvPicPr>
          <p:nvPr/>
        </p:nvPicPr>
        <p:blipFill>
          <a:blip r:embed="rId3"/>
          <a:stretch>
            <a:fillRect/>
          </a:stretch>
        </p:blipFill>
        <p:spPr>
          <a:xfrm>
            <a:off x="380270" y="202973"/>
            <a:ext cx="2958370" cy="808101"/>
          </a:xfrm>
          <a:prstGeom prst="rect">
            <a:avLst/>
          </a:prstGeom>
        </p:spPr>
      </p:pic>
    </p:spTree>
    <p:extLst>
      <p:ext uri="{BB962C8B-B14F-4D97-AF65-F5344CB8AC3E}">
        <p14:creationId xmlns:p14="http://schemas.microsoft.com/office/powerpoint/2010/main" val="1015002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A6EBB8-CDB1-4364-831F-FF106F22B4E3}"/>
              </a:ext>
            </a:extLst>
          </p:cNvPr>
          <p:cNvSpPr>
            <a:spLocks noGrp="1"/>
          </p:cNvSpPr>
          <p:nvPr>
            <p:ph type="title"/>
          </p:nvPr>
        </p:nvSpPr>
        <p:spPr>
          <a:xfrm>
            <a:off x="1614462" y="2044987"/>
            <a:ext cx="8963075" cy="2374613"/>
          </a:xfrm>
        </p:spPr>
        <p:txBody>
          <a:bodyPr/>
          <a:lstStyle/>
          <a:p>
            <a:pPr algn="ctr"/>
            <a:r>
              <a:rPr lang="en-GB" sz="5400" dirty="0"/>
              <a:t>Progress on delivering the recommendations</a:t>
            </a:r>
            <a:br>
              <a:rPr lang="en-GB" dirty="0"/>
            </a:br>
            <a:br>
              <a:rPr lang="en-GB" sz="3600" dirty="0"/>
            </a:br>
            <a:br>
              <a:rPr lang="en-GB" sz="3600" dirty="0"/>
            </a:br>
            <a:endParaRPr lang="en-GB" sz="5400" dirty="0"/>
          </a:p>
        </p:txBody>
      </p:sp>
      <p:pic>
        <p:nvPicPr>
          <p:cNvPr id="2" name="Picture 1">
            <a:extLst>
              <a:ext uri="{FF2B5EF4-FFF2-40B4-BE49-F238E27FC236}">
                <a16:creationId xmlns:a16="http://schemas.microsoft.com/office/drawing/2014/main" id="{D3B311E3-5BD9-4E48-B56A-C624A8AC156E}"/>
              </a:ext>
            </a:extLst>
          </p:cNvPr>
          <p:cNvPicPr>
            <a:picLocks noChangeAspect="1"/>
          </p:cNvPicPr>
          <p:nvPr/>
        </p:nvPicPr>
        <p:blipFill>
          <a:blip r:embed="rId2"/>
          <a:stretch>
            <a:fillRect/>
          </a:stretch>
        </p:blipFill>
        <p:spPr>
          <a:xfrm>
            <a:off x="559479" y="194938"/>
            <a:ext cx="3517697" cy="963251"/>
          </a:xfrm>
          <a:prstGeom prst="rect">
            <a:avLst/>
          </a:prstGeom>
        </p:spPr>
      </p:pic>
    </p:spTree>
    <p:extLst>
      <p:ext uri="{BB962C8B-B14F-4D97-AF65-F5344CB8AC3E}">
        <p14:creationId xmlns:p14="http://schemas.microsoft.com/office/powerpoint/2010/main" val="4182919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875" y="1951413"/>
            <a:ext cx="11274250" cy="3553460"/>
          </a:xfrm>
        </p:spPr>
        <p:txBody>
          <a:bodyPr>
            <a:normAutofit lnSpcReduction="10000"/>
          </a:bodyPr>
          <a:lstStyle/>
          <a:p>
            <a:pPr lvl="0"/>
            <a:r>
              <a:rPr lang="en-GB" sz="1800" b="1" dirty="0"/>
              <a:t>Recommendation 1</a:t>
            </a:r>
            <a:r>
              <a:rPr lang="en-GB" sz="1800" dirty="0"/>
              <a:t> – The ESR disability declaration rate has increased to 3.7%. We are on track to achieve the 4% target by 31 March 2022. Further progress will be published through the WDES National Data Analysis Report 2022.</a:t>
            </a:r>
          </a:p>
          <a:p>
            <a:pPr marL="0" lvl="0" indent="0">
              <a:buNone/>
            </a:pPr>
            <a:endParaRPr lang="en-GB" sz="1800" dirty="0"/>
          </a:p>
          <a:p>
            <a:pPr lvl="0"/>
            <a:r>
              <a:rPr lang="en-GB" sz="1800" b="1" dirty="0"/>
              <a:t>Recommendation 2</a:t>
            </a:r>
            <a:r>
              <a:rPr lang="en-GB" sz="1800" dirty="0"/>
              <a:t> -  The NHS health and wellbeing framework has been published </a:t>
            </a:r>
            <a:r>
              <a:rPr lang="en-GB" sz="1800" dirty="0">
                <a:hlinkClick r:id="rId3"/>
              </a:rPr>
              <a:t>NHS England » NHS health and wellbeing framework</a:t>
            </a:r>
            <a:r>
              <a:rPr lang="en-GB" sz="1800" dirty="0"/>
              <a:t>. The health and wellbeing conversations video has also been published and is available on the NHS Future platform </a:t>
            </a:r>
            <a:r>
              <a:rPr lang="en-GB" sz="1800" dirty="0">
                <a:hlinkClick r:id="rId4"/>
              </a:rPr>
              <a:t>future.nhs.uk/NationalEDITeam/view?objectId=33215600</a:t>
            </a:r>
            <a:r>
              <a:rPr lang="en-GB" sz="1800" dirty="0"/>
              <a:t>. This work is completed.</a:t>
            </a:r>
          </a:p>
          <a:p>
            <a:pPr marL="0" lvl="0" indent="0">
              <a:buNone/>
            </a:pPr>
            <a:endParaRPr lang="en-GB" sz="1800" dirty="0"/>
          </a:p>
          <a:p>
            <a:pPr lvl="0"/>
            <a:r>
              <a:rPr lang="en-GB" sz="1800" b="1" dirty="0"/>
              <a:t>Recommendation 3</a:t>
            </a:r>
            <a:r>
              <a:rPr lang="en-GB" sz="1800" dirty="0"/>
              <a:t> – NHS Employers have progressed with guidance changes to support staff who have shielded </a:t>
            </a:r>
            <a:r>
              <a:rPr lang="en-GB" sz="1800" dirty="0">
                <a:hlinkClick r:id="rId5"/>
              </a:rPr>
              <a:t>www.nhsemployers.org/articles/supporting-our-most-vulnerable-people</a:t>
            </a:r>
            <a:r>
              <a:rPr lang="en-GB" sz="1800" dirty="0"/>
              <a:t>. This work is completed.</a:t>
            </a:r>
          </a:p>
          <a:p>
            <a:pPr lvl="0"/>
            <a:endParaRPr lang="en-GB" sz="1600" dirty="0">
              <a:cs typeface="Arial" panose="020B0604020202020204" pitchFamily="34" charset="0"/>
            </a:endParaRPr>
          </a:p>
          <a:p>
            <a:pPr lvl="1"/>
            <a:endParaRPr lang="en-GB" sz="1600" dirty="0"/>
          </a:p>
          <a:p>
            <a:pPr lvl="1"/>
            <a:endParaRPr lang="en-GB" sz="1600" dirty="0"/>
          </a:p>
          <a:p>
            <a:endParaRPr lang="en-GB" sz="1600" dirty="0"/>
          </a:p>
          <a:p>
            <a:pPr lvl="1"/>
            <a:endParaRPr lang="en-GB" sz="1600" dirty="0"/>
          </a:p>
        </p:txBody>
      </p:sp>
      <p:sp>
        <p:nvSpPr>
          <p:cNvPr id="3" name="Title 2"/>
          <p:cNvSpPr>
            <a:spLocks noGrp="1"/>
          </p:cNvSpPr>
          <p:nvPr>
            <p:ph type="title"/>
          </p:nvPr>
        </p:nvSpPr>
        <p:spPr>
          <a:xfrm>
            <a:off x="458875" y="990391"/>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Update on recommendations 1 - 3</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3A4FCCDE-C9BC-4A62-9C6C-D7DDD46F3E28}"/>
              </a:ext>
            </a:extLst>
          </p:cNvPr>
          <p:cNvPicPr>
            <a:picLocks noChangeAspect="1"/>
          </p:cNvPicPr>
          <p:nvPr/>
        </p:nvPicPr>
        <p:blipFill>
          <a:blip r:embed="rId6"/>
          <a:stretch>
            <a:fillRect/>
          </a:stretch>
        </p:blipFill>
        <p:spPr>
          <a:xfrm>
            <a:off x="380819" y="257842"/>
            <a:ext cx="2958370" cy="808101"/>
          </a:xfrm>
          <a:prstGeom prst="rect">
            <a:avLst/>
          </a:prstGeom>
        </p:spPr>
      </p:pic>
    </p:spTree>
    <p:extLst>
      <p:ext uri="{BB962C8B-B14F-4D97-AF65-F5344CB8AC3E}">
        <p14:creationId xmlns:p14="http://schemas.microsoft.com/office/powerpoint/2010/main" val="2010547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875" y="1824767"/>
            <a:ext cx="11274250" cy="4819808"/>
          </a:xfrm>
        </p:spPr>
        <p:txBody>
          <a:bodyPr>
            <a:normAutofit lnSpcReduction="10000"/>
          </a:bodyPr>
          <a:lstStyle/>
          <a:p>
            <a:pPr lvl="0"/>
            <a:r>
              <a:rPr lang="en-GB" sz="1600" b="1" dirty="0"/>
              <a:t>Recommendation 4</a:t>
            </a:r>
            <a:r>
              <a:rPr lang="en-GB" sz="1600" dirty="0"/>
              <a:t> – Case studies have been produced on staff experiences relating to shielding and caring (for family dependents who have shielded). This work is completed, case studies and articles are available at: </a:t>
            </a:r>
          </a:p>
          <a:p>
            <a:pPr lvl="1"/>
            <a:r>
              <a:rPr lang="en-GB" sz="1600" dirty="0">
                <a:hlinkClick r:id="rId3"/>
              </a:rPr>
              <a:t>www.nhsemployers.org/articles/shielding-home-working-and-new-ways-working</a:t>
            </a:r>
            <a:endParaRPr lang="en-GB" sz="1600" dirty="0"/>
          </a:p>
          <a:p>
            <a:pPr lvl="1"/>
            <a:r>
              <a:rPr lang="en-GB" sz="1600" dirty="0">
                <a:hlinkClick r:id="rId4"/>
              </a:rPr>
              <a:t>www.nhsemployers.org/articles/empowering-disabled-staff-through-flexible-working</a:t>
            </a:r>
            <a:endParaRPr lang="en-GB" sz="1600" dirty="0"/>
          </a:p>
          <a:p>
            <a:pPr lvl="1"/>
            <a:r>
              <a:rPr lang="en-GB" sz="1600" dirty="0">
                <a:hlinkClick r:id="rId5"/>
              </a:rPr>
              <a:t>www.nhsemployers.org/case-studies/supporting-staff-who-are-shielding</a:t>
            </a:r>
          </a:p>
          <a:p>
            <a:pPr lvl="1"/>
            <a:r>
              <a:rPr lang="en-GB" sz="1600" dirty="0">
                <a:hlinkClick r:id="rId5"/>
              </a:rPr>
              <a:t>www.nhsemployers.org/articles/shielding-home-working-and-new-ways-working</a:t>
            </a:r>
          </a:p>
          <a:p>
            <a:pPr lvl="1"/>
            <a:r>
              <a:rPr lang="en-GB" sz="1600" dirty="0">
                <a:hlinkClick r:id="rId5"/>
              </a:rPr>
              <a:t>www.nhsemployers.org/articles/enhancing-working-experiences-disabled-staff-what-we-learned-shielding</a:t>
            </a:r>
          </a:p>
          <a:p>
            <a:pPr lvl="1"/>
            <a:r>
              <a:rPr lang="en-GB" sz="1600" dirty="0">
                <a:hlinkClick r:id="rId6"/>
              </a:rPr>
              <a:t>www.nhsemployers.org/articles/supporting-staff-caring-responsibilities</a:t>
            </a:r>
            <a:r>
              <a:rPr lang="en-GB" sz="1600" dirty="0"/>
              <a:t> 	</a:t>
            </a:r>
          </a:p>
          <a:p>
            <a:pPr lvl="1"/>
            <a:r>
              <a:rPr lang="en-GB" sz="1600" dirty="0">
                <a:hlinkClick r:id="rId7"/>
              </a:rPr>
              <a:t>www.england.nhs.uk/supporting-our-nhs-people/how-to-guides/supporting-our-working-carers/#find-out-how-these-resources-have-already-helped-colleagues-in-the-nhs-by-reading-our-case-studies</a:t>
            </a:r>
            <a:r>
              <a:rPr lang="en-GB" sz="1600" dirty="0"/>
              <a:t> </a:t>
            </a:r>
          </a:p>
          <a:p>
            <a:pPr lvl="1"/>
            <a:endParaRPr lang="en-GB" sz="1600" dirty="0"/>
          </a:p>
          <a:p>
            <a:pPr lvl="0"/>
            <a:r>
              <a:rPr lang="en-GB" sz="1600" b="1" dirty="0"/>
              <a:t>Recommendation 5</a:t>
            </a:r>
            <a:r>
              <a:rPr lang="en-GB" sz="1600" dirty="0"/>
              <a:t> – A research project has begun that will explore opportunities to improve equity to flexible working and ways of working. This is a collaborative project led by NHS England and NHS Improvement, NHS Employers and the NHS Staff Council. This work is in progress.</a:t>
            </a:r>
          </a:p>
          <a:p>
            <a:pPr marL="0" lvl="0" indent="0">
              <a:buNone/>
            </a:pPr>
            <a:endParaRPr lang="en-GB" sz="1600" dirty="0"/>
          </a:p>
          <a:p>
            <a:pPr lvl="0"/>
            <a:r>
              <a:rPr lang="en-GB" sz="1600" b="1" dirty="0"/>
              <a:t>Recommendation 6</a:t>
            </a:r>
            <a:r>
              <a:rPr lang="en-GB" sz="1600" dirty="0"/>
              <a:t> -  NHS Employers set up a task and finish group to explore workplace passports. A web page has been updated to include various examples of passports and information on supporting disabled staff in the workplace. This work is completed. </a:t>
            </a:r>
            <a:r>
              <a:rPr lang="en-GB" sz="1600" dirty="0">
                <a:hlinkClick r:id="rId8"/>
              </a:rPr>
              <a:t>www.nhsemployers.org/articles/supporting-disabled-staff-workplace</a:t>
            </a:r>
            <a:endParaRPr lang="en-GB" sz="1600" dirty="0">
              <a:solidFill>
                <a:srgbClr val="FF0000"/>
              </a:solidFill>
            </a:endParaRPr>
          </a:p>
          <a:p>
            <a:pPr lvl="1"/>
            <a:endParaRPr lang="en-GB" sz="1600" dirty="0"/>
          </a:p>
          <a:p>
            <a:pPr lvl="1"/>
            <a:endParaRPr lang="en-GB" sz="1600" dirty="0"/>
          </a:p>
          <a:p>
            <a:pPr lvl="0"/>
            <a:endParaRPr lang="en-GB" sz="1600" dirty="0">
              <a:cs typeface="Arial" panose="020B0604020202020204" pitchFamily="34" charset="0"/>
            </a:endParaRPr>
          </a:p>
          <a:p>
            <a:pPr lvl="1"/>
            <a:endParaRPr lang="en-GB" sz="1600" dirty="0"/>
          </a:p>
          <a:p>
            <a:pPr lvl="1"/>
            <a:endParaRPr lang="en-GB" sz="1600" dirty="0"/>
          </a:p>
          <a:p>
            <a:endParaRPr lang="en-GB" sz="1600" dirty="0"/>
          </a:p>
          <a:p>
            <a:pPr lvl="1"/>
            <a:endParaRPr lang="en-GB" sz="1600" dirty="0"/>
          </a:p>
        </p:txBody>
      </p:sp>
      <p:sp>
        <p:nvSpPr>
          <p:cNvPr id="3" name="Title 2"/>
          <p:cNvSpPr>
            <a:spLocks noGrp="1"/>
          </p:cNvSpPr>
          <p:nvPr>
            <p:ph type="title"/>
          </p:nvPr>
        </p:nvSpPr>
        <p:spPr>
          <a:xfrm>
            <a:off x="458875" y="990391"/>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Update on recommendations 4 - 6</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3A4FCCDE-C9BC-4A62-9C6C-D7DDD46F3E28}"/>
              </a:ext>
            </a:extLst>
          </p:cNvPr>
          <p:cNvPicPr>
            <a:picLocks noChangeAspect="1"/>
          </p:cNvPicPr>
          <p:nvPr/>
        </p:nvPicPr>
        <p:blipFill>
          <a:blip r:embed="rId9"/>
          <a:stretch>
            <a:fillRect/>
          </a:stretch>
        </p:blipFill>
        <p:spPr>
          <a:xfrm>
            <a:off x="380819" y="257842"/>
            <a:ext cx="2958370" cy="808101"/>
          </a:xfrm>
          <a:prstGeom prst="rect">
            <a:avLst/>
          </a:prstGeom>
        </p:spPr>
      </p:pic>
    </p:spTree>
    <p:extLst>
      <p:ext uri="{BB962C8B-B14F-4D97-AF65-F5344CB8AC3E}">
        <p14:creationId xmlns:p14="http://schemas.microsoft.com/office/powerpoint/2010/main" val="4078556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2176" y="1905232"/>
            <a:ext cx="11274250" cy="4819808"/>
          </a:xfrm>
        </p:spPr>
        <p:txBody>
          <a:bodyPr>
            <a:normAutofit/>
          </a:bodyPr>
          <a:lstStyle/>
          <a:p>
            <a:pPr lvl="0"/>
            <a:r>
              <a:rPr lang="en-GB" sz="1600" b="1" dirty="0"/>
              <a:t>Recommendation 7 </a:t>
            </a:r>
            <a:r>
              <a:rPr lang="en-GB" sz="1600" dirty="0"/>
              <a:t>-  There has been a continued growth with 95% of trusts now having a Disabled staff network in place. A Staff Network Maturity Framework (SNMF) has been developed and is reviewing governance arrangements for networks in trusts. The SNMF will be used for further data collections so that progress can be tracked.</a:t>
            </a:r>
          </a:p>
          <a:p>
            <a:pPr marL="0" lvl="0" indent="0">
              <a:buNone/>
            </a:pPr>
            <a:endParaRPr lang="en-GB" sz="1600" dirty="0"/>
          </a:p>
          <a:p>
            <a:pPr lvl="0"/>
            <a:r>
              <a:rPr lang="en-GB" sz="1600" b="1" dirty="0"/>
              <a:t>Recommendation 8</a:t>
            </a:r>
            <a:r>
              <a:rPr lang="en-GB" sz="1600" dirty="0"/>
              <a:t> – Disability History Month and the NHS Disability Summit, as well as other opportunities, were used as platforms to build senior leaders and line managers knowledge and understanding about workplace disability equality. A forthcoming Workforce Disability Equality Standard (WDES) strategy (to be published in summer 2022) will further this work.</a:t>
            </a:r>
          </a:p>
          <a:p>
            <a:pPr marL="0" lvl="0" indent="0">
              <a:buNone/>
            </a:pPr>
            <a:endParaRPr lang="en-GB" sz="1600" dirty="0"/>
          </a:p>
          <a:p>
            <a:pPr lvl="0"/>
            <a:r>
              <a:rPr lang="en-GB" sz="1600" b="1" dirty="0"/>
              <a:t>Recommendation 9</a:t>
            </a:r>
            <a:r>
              <a:rPr lang="en-GB" sz="1600" dirty="0"/>
              <a:t> – The Disabled NHS Directors Network has been established and currently has over 40 members. Communications platforms have been used to share the lived experiences of its members. The network will be supported to further its work and influence. Opportunities are being explored to support talented Disabled staff to become NHS leaders of the future. This includes supporting Disabled staff participate in the Calibre Leadership Development Programme </a:t>
            </a:r>
            <a:r>
              <a:rPr lang="en-GB" sz="1600" dirty="0">
                <a:hlinkClick r:id="rId3"/>
              </a:rPr>
              <a:t>www.imperial.ac.uk/equality/support-for-staff/training/personal-development/calibre/</a:t>
            </a:r>
            <a:r>
              <a:rPr lang="en-GB" sz="1600" dirty="0"/>
              <a:t>.</a:t>
            </a:r>
          </a:p>
          <a:p>
            <a:pPr lvl="0"/>
            <a:endParaRPr lang="en-GB" sz="1600" dirty="0"/>
          </a:p>
          <a:p>
            <a:pPr lvl="1"/>
            <a:endParaRPr lang="en-GB" sz="1600" dirty="0"/>
          </a:p>
          <a:p>
            <a:pPr lvl="0"/>
            <a:endParaRPr lang="en-GB" sz="1600" dirty="0">
              <a:cs typeface="Arial" panose="020B0604020202020204" pitchFamily="34" charset="0"/>
            </a:endParaRPr>
          </a:p>
          <a:p>
            <a:pPr lvl="1"/>
            <a:endParaRPr lang="en-GB" sz="1600" dirty="0"/>
          </a:p>
          <a:p>
            <a:pPr lvl="1"/>
            <a:endParaRPr lang="en-GB" sz="1600" dirty="0"/>
          </a:p>
          <a:p>
            <a:endParaRPr lang="en-GB" sz="1600" dirty="0"/>
          </a:p>
          <a:p>
            <a:pPr lvl="1"/>
            <a:endParaRPr lang="en-GB" sz="1600" dirty="0"/>
          </a:p>
        </p:txBody>
      </p:sp>
      <p:sp>
        <p:nvSpPr>
          <p:cNvPr id="3" name="Title 2"/>
          <p:cNvSpPr>
            <a:spLocks noGrp="1"/>
          </p:cNvSpPr>
          <p:nvPr>
            <p:ph type="title"/>
          </p:nvPr>
        </p:nvSpPr>
        <p:spPr>
          <a:xfrm>
            <a:off x="452176" y="1070856"/>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Update on recommendations 7 - 9</a:t>
            </a:r>
            <a:endParaRPr lang="en-GB" sz="3200" dirty="0">
              <a:solidFill>
                <a:srgbClr val="005EB8"/>
              </a:solidFill>
            </a:endParaRPr>
          </a:p>
        </p:txBody>
      </p:sp>
      <p:pic>
        <p:nvPicPr>
          <p:cNvPr id="6" name="Picture 5" descr="Logo&#10;&#10;Description automatically generated with medium confidence">
            <a:extLst>
              <a:ext uri="{FF2B5EF4-FFF2-40B4-BE49-F238E27FC236}">
                <a16:creationId xmlns:a16="http://schemas.microsoft.com/office/drawing/2014/main" id="{8D662B2B-7DA9-4CE4-93E2-72E1830E41A2}"/>
              </a:ext>
            </a:extLst>
          </p:cNvPr>
          <p:cNvPicPr>
            <a:picLocks noChangeAspect="1"/>
          </p:cNvPicPr>
          <p:nvPr/>
        </p:nvPicPr>
        <p:blipFill>
          <a:blip r:embed="rId4"/>
          <a:stretch>
            <a:fillRect/>
          </a:stretch>
        </p:blipFill>
        <p:spPr>
          <a:xfrm>
            <a:off x="353110" y="230133"/>
            <a:ext cx="2958370" cy="808101"/>
          </a:xfrm>
          <a:prstGeom prst="rect">
            <a:avLst/>
          </a:prstGeom>
        </p:spPr>
      </p:pic>
    </p:spTree>
    <p:extLst>
      <p:ext uri="{BB962C8B-B14F-4D97-AF65-F5344CB8AC3E}">
        <p14:creationId xmlns:p14="http://schemas.microsoft.com/office/powerpoint/2010/main" val="4294455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2176" y="2148480"/>
            <a:ext cx="11274250" cy="4116518"/>
          </a:xfrm>
        </p:spPr>
        <p:txBody>
          <a:bodyPr>
            <a:normAutofit/>
          </a:bodyPr>
          <a:lstStyle/>
          <a:p>
            <a:pPr lvl="0"/>
            <a:r>
              <a:rPr lang="en-GB" sz="1800" dirty="0"/>
              <a:t>Whilst the COVID-19 pandemic has had an impact on people’s lives around the world, the evidence shows that these impacts are higher for some groups.</a:t>
            </a:r>
          </a:p>
          <a:p>
            <a:pPr lvl="0"/>
            <a:r>
              <a:rPr lang="en-GB" sz="1800" dirty="0"/>
              <a:t>The Office for National Statistics analysis estimated that Disabled people made up 59% of all deaths involving COVID-19 from 2 March to 14 July 2020 in England and Wales. </a:t>
            </a:r>
          </a:p>
          <a:p>
            <a:pPr lvl="0"/>
            <a:r>
              <a:rPr lang="en-GB" sz="1800" dirty="0"/>
              <a:t>In April 2020, the All-Party Parliamentary Group on Disability wrote to the Prime Minister calling for a disability-inclusive COVID-19 response. The Women and Equalities Select Committee also undertook a sub-inquiry into the experiences of Disabled people during this time. </a:t>
            </a:r>
          </a:p>
          <a:p>
            <a:pPr lvl="0"/>
            <a:r>
              <a:rPr lang="en-GB" sz="1800" dirty="0"/>
              <a:t>The NHS recognises the need to understand and learn from the lived experiences of Disabled colleagues during the pandemic.</a:t>
            </a:r>
          </a:p>
          <a:p>
            <a:pPr lvl="0"/>
            <a:r>
              <a:rPr lang="en-GB" sz="1800" dirty="0"/>
              <a:t>The </a:t>
            </a:r>
            <a:r>
              <a:rPr lang="en-GB" sz="1800" i="1" dirty="0"/>
              <a:t>NHS Disabled staff working experiences during COVID-19 survey </a:t>
            </a:r>
            <a:r>
              <a:rPr lang="en-GB" sz="1800" dirty="0"/>
              <a:t>was designed by NHS England and NHS Improvement, in partnership with NHS Employers. The survey was developed to understand the working experiences of NHS Disabled staff during the first wave of the pandemic - between March 2020 and July 2020.</a:t>
            </a:r>
            <a:endParaRPr lang="en-GB" sz="1800" dirty="0">
              <a:cs typeface="Arial" panose="020B0604020202020204" pitchFamily="34" charset="0"/>
            </a:endParaRPr>
          </a:p>
          <a:p>
            <a:pPr lvl="1"/>
            <a:endParaRPr lang="en-GB" dirty="0"/>
          </a:p>
          <a:p>
            <a:pPr lvl="1"/>
            <a:endParaRPr lang="en-GB" dirty="0"/>
          </a:p>
          <a:p>
            <a:endParaRPr lang="en-GB" dirty="0"/>
          </a:p>
          <a:p>
            <a:pPr lvl="1"/>
            <a:endParaRPr lang="en-GB" dirty="0"/>
          </a:p>
        </p:txBody>
      </p:sp>
      <p:sp>
        <p:nvSpPr>
          <p:cNvPr id="3" name="Title 2"/>
          <p:cNvSpPr>
            <a:spLocks noGrp="1"/>
          </p:cNvSpPr>
          <p:nvPr>
            <p:ph type="title"/>
          </p:nvPr>
        </p:nvSpPr>
        <p:spPr>
          <a:xfrm>
            <a:off x="452176" y="1162589"/>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Introduction</a:t>
            </a:r>
            <a:endParaRPr lang="en-GB" sz="3200" dirty="0">
              <a:solidFill>
                <a:srgbClr val="005EB8"/>
              </a:solidFill>
            </a:endParaRPr>
          </a:p>
        </p:txBody>
      </p:sp>
      <p:pic>
        <p:nvPicPr>
          <p:cNvPr id="7" name="Picture 6" descr="Logo&#10;&#10;Description automatically generated with medium confidence">
            <a:extLst>
              <a:ext uri="{FF2B5EF4-FFF2-40B4-BE49-F238E27FC236}">
                <a16:creationId xmlns:a16="http://schemas.microsoft.com/office/drawing/2014/main" id="{13F20164-9DBE-47E7-9272-1F1947F2741B}"/>
              </a:ext>
            </a:extLst>
          </p:cNvPr>
          <p:cNvPicPr>
            <a:picLocks noChangeAspect="1"/>
          </p:cNvPicPr>
          <p:nvPr/>
        </p:nvPicPr>
        <p:blipFill>
          <a:blip r:embed="rId3"/>
          <a:stretch>
            <a:fillRect/>
          </a:stretch>
        </p:blipFill>
        <p:spPr>
          <a:xfrm>
            <a:off x="380270" y="202973"/>
            <a:ext cx="2958370" cy="808101"/>
          </a:xfrm>
          <a:prstGeom prst="rect">
            <a:avLst/>
          </a:prstGeom>
        </p:spPr>
      </p:pic>
    </p:spTree>
    <p:extLst>
      <p:ext uri="{BB962C8B-B14F-4D97-AF65-F5344CB8AC3E}">
        <p14:creationId xmlns:p14="http://schemas.microsoft.com/office/powerpoint/2010/main" val="1456296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7031" y="2055057"/>
            <a:ext cx="11274250" cy="3104041"/>
          </a:xfrm>
        </p:spPr>
        <p:txBody>
          <a:bodyPr>
            <a:normAutofit/>
          </a:bodyPr>
          <a:lstStyle/>
          <a:p>
            <a:pPr lvl="0"/>
            <a:r>
              <a:rPr lang="en-GB" sz="1800" dirty="0"/>
              <a:t>4,425 unique responses to the survey were received, of which 2,827 individuals self-identified as Disabled. Of that cohort:</a:t>
            </a:r>
          </a:p>
          <a:p>
            <a:r>
              <a:rPr lang="en-GB" sz="1800" dirty="0"/>
              <a:t>59% of respondents had declared their disability on the NHS Electronic Staff Record (ESR). </a:t>
            </a:r>
          </a:p>
          <a:p>
            <a:pPr lvl="1">
              <a:buFont typeface="Arial" panose="020B0604020202020204" pitchFamily="34" charset="0"/>
              <a:buChar char="•"/>
            </a:pPr>
            <a:r>
              <a:rPr lang="en-GB" sz="1800" dirty="0"/>
              <a:t>Of those that had a risk assessment, 36% said that they did not have a question relating to their </a:t>
            </a:r>
            <a:br>
              <a:rPr lang="en-GB" sz="1800" dirty="0"/>
            </a:br>
            <a:r>
              <a:rPr lang="en-GB" sz="1800" dirty="0"/>
              <a:t>long-term condition or disability in their risk assessment.</a:t>
            </a:r>
          </a:p>
          <a:p>
            <a:pPr lvl="1">
              <a:buFont typeface="Arial" panose="020B0604020202020204" pitchFamily="34" charset="0"/>
              <a:buChar char="•"/>
            </a:pPr>
            <a:r>
              <a:rPr lang="en-GB" sz="1800" dirty="0"/>
              <a:t>35% of survey respondents were required to shield due to a long-term condition or disability.</a:t>
            </a:r>
          </a:p>
          <a:p>
            <a:pPr lvl="1">
              <a:buFont typeface="Arial" panose="020B0604020202020204" pitchFamily="34" charset="0"/>
              <a:buChar char="•"/>
            </a:pPr>
            <a:r>
              <a:rPr lang="en-GB" sz="1800" dirty="0"/>
              <a:t>65% of respondents who shielded felt that their employer offered them appropriate support whilst shielding. </a:t>
            </a:r>
          </a:p>
          <a:p>
            <a:pPr lvl="1">
              <a:buFont typeface="Arial" panose="020B0604020202020204" pitchFamily="34" charset="0"/>
              <a:buChar char="•"/>
            </a:pPr>
            <a:r>
              <a:rPr lang="en-GB" sz="1800" dirty="0"/>
              <a:t>1,572 survey respondents worked from home during this period.</a:t>
            </a:r>
          </a:p>
          <a:p>
            <a:pPr>
              <a:buFont typeface="Arial" panose="020B0604020202020204" pitchFamily="34" charset="0"/>
              <a:buChar char="•"/>
            </a:pPr>
            <a:endParaRPr lang="en-GB" sz="2000" dirty="0">
              <a:cs typeface="Arial" panose="020B0604020202020204" pitchFamily="34" charset="0"/>
            </a:endParaRPr>
          </a:p>
          <a:p>
            <a:pPr lvl="1"/>
            <a:endParaRPr lang="en-GB" dirty="0"/>
          </a:p>
          <a:p>
            <a:pPr lvl="1"/>
            <a:endParaRPr lang="en-GB" dirty="0"/>
          </a:p>
          <a:p>
            <a:endParaRPr lang="en-GB" dirty="0"/>
          </a:p>
          <a:p>
            <a:pPr lvl="1"/>
            <a:endParaRPr lang="en-GB" dirty="0"/>
          </a:p>
        </p:txBody>
      </p:sp>
      <p:sp>
        <p:nvSpPr>
          <p:cNvPr id="3" name="Title 2"/>
          <p:cNvSpPr>
            <a:spLocks noGrp="1"/>
          </p:cNvSpPr>
          <p:nvPr>
            <p:ph type="title"/>
          </p:nvPr>
        </p:nvSpPr>
        <p:spPr>
          <a:xfrm>
            <a:off x="497444" y="1220681"/>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Overview of respondents</a:t>
            </a:r>
            <a:endParaRPr lang="en-GB" sz="3200" dirty="0">
              <a:solidFill>
                <a:srgbClr val="005EB8"/>
              </a:solidFill>
            </a:endParaRPr>
          </a:p>
        </p:txBody>
      </p:sp>
      <p:pic>
        <p:nvPicPr>
          <p:cNvPr id="6" name="Picture 5" descr="Logo&#10;&#10;Description automatically generated with medium confidence">
            <a:extLst>
              <a:ext uri="{FF2B5EF4-FFF2-40B4-BE49-F238E27FC236}">
                <a16:creationId xmlns:a16="http://schemas.microsoft.com/office/drawing/2014/main" id="{7D25B821-B080-4575-B26C-A19D57831233}"/>
              </a:ext>
            </a:extLst>
          </p:cNvPr>
          <p:cNvPicPr>
            <a:picLocks noChangeAspect="1"/>
          </p:cNvPicPr>
          <p:nvPr/>
        </p:nvPicPr>
        <p:blipFill>
          <a:blip r:embed="rId3"/>
          <a:stretch>
            <a:fillRect/>
          </a:stretch>
        </p:blipFill>
        <p:spPr>
          <a:xfrm>
            <a:off x="388802" y="239187"/>
            <a:ext cx="2958370" cy="808101"/>
          </a:xfrm>
          <a:prstGeom prst="rect">
            <a:avLst/>
          </a:prstGeom>
        </p:spPr>
      </p:pic>
    </p:spTree>
    <p:extLst>
      <p:ext uri="{BB962C8B-B14F-4D97-AF65-F5344CB8AC3E}">
        <p14:creationId xmlns:p14="http://schemas.microsoft.com/office/powerpoint/2010/main" val="274112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A6EBB8-CDB1-4364-831F-FF106F22B4E3}"/>
              </a:ext>
            </a:extLst>
          </p:cNvPr>
          <p:cNvSpPr>
            <a:spLocks noGrp="1"/>
          </p:cNvSpPr>
          <p:nvPr>
            <p:ph type="title"/>
          </p:nvPr>
        </p:nvSpPr>
        <p:spPr>
          <a:xfrm>
            <a:off x="1614462" y="2044987"/>
            <a:ext cx="8963075" cy="2374613"/>
          </a:xfrm>
        </p:spPr>
        <p:txBody>
          <a:bodyPr/>
          <a:lstStyle/>
          <a:p>
            <a:pPr algn="ctr"/>
            <a:r>
              <a:rPr lang="en-GB" sz="5400" dirty="0"/>
              <a:t>Key findings and recommendations</a:t>
            </a:r>
            <a:br>
              <a:rPr lang="en-GB" sz="2400" dirty="0"/>
            </a:br>
            <a:br>
              <a:rPr lang="en-GB" dirty="0"/>
            </a:br>
            <a:br>
              <a:rPr lang="en-GB" sz="3600" dirty="0"/>
            </a:br>
            <a:br>
              <a:rPr lang="en-GB" sz="3600" dirty="0"/>
            </a:br>
            <a:endParaRPr lang="en-GB" sz="5400" dirty="0"/>
          </a:p>
        </p:txBody>
      </p:sp>
      <p:sp>
        <p:nvSpPr>
          <p:cNvPr id="2" name="AutoShape 2">
            <a:extLst>
              <a:ext uri="{FF2B5EF4-FFF2-40B4-BE49-F238E27FC236}">
                <a16:creationId xmlns:a16="http://schemas.microsoft.com/office/drawing/2014/main" id="{9C3DE53B-D6A2-4716-B4C2-72588A79B95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descr="Text&#10;&#10;Description automatically generated">
            <a:extLst>
              <a:ext uri="{FF2B5EF4-FFF2-40B4-BE49-F238E27FC236}">
                <a16:creationId xmlns:a16="http://schemas.microsoft.com/office/drawing/2014/main" id="{083C2944-0941-4096-B9E4-B6D0C04AACF4}"/>
              </a:ext>
            </a:extLst>
          </p:cNvPr>
          <p:cNvPicPr>
            <a:picLocks noChangeAspect="1"/>
          </p:cNvPicPr>
          <p:nvPr/>
        </p:nvPicPr>
        <p:blipFill>
          <a:blip r:embed="rId2"/>
          <a:stretch>
            <a:fillRect/>
          </a:stretch>
        </p:blipFill>
        <p:spPr>
          <a:xfrm>
            <a:off x="378704" y="147479"/>
            <a:ext cx="3522360" cy="962159"/>
          </a:xfrm>
          <a:prstGeom prst="rect">
            <a:avLst/>
          </a:prstGeom>
        </p:spPr>
      </p:pic>
    </p:spTree>
    <p:extLst>
      <p:ext uri="{BB962C8B-B14F-4D97-AF65-F5344CB8AC3E}">
        <p14:creationId xmlns:p14="http://schemas.microsoft.com/office/powerpoint/2010/main" val="2001554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5573" y="1847239"/>
            <a:ext cx="11288891" cy="2891016"/>
          </a:xfrm>
        </p:spPr>
        <p:txBody>
          <a:bodyPr>
            <a:normAutofit/>
          </a:bodyPr>
          <a:lstStyle/>
          <a:p>
            <a:pPr marL="0" indent="0">
              <a:lnSpc>
                <a:spcPct val="150000"/>
              </a:lnSpc>
              <a:spcBef>
                <a:spcPts val="600"/>
              </a:spcBef>
              <a:buNone/>
            </a:pPr>
            <a:r>
              <a:rPr lang="en-GB" sz="2000" b="1" dirty="0">
                <a:cs typeface="Arial" panose="020B0604020202020204" pitchFamily="34" charset="0"/>
              </a:rPr>
              <a:t>Key findings</a:t>
            </a:r>
          </a:p>
          <a:p>
            <a:pPr marL="0" indent="0">
              <a:spcBef>
                <a:spcPts val="0"/>
              </a:spcBef>
              <a:buNone/>
            </a:pPr>
            <a:endParaRPr lang="en-GB" sz="2000" dirty="0">
              <a:cs typeface="Arial" panose="020B0604020202020204" pitchFamily="34" charset="0"/>
            </a:endParaRPr>
          </a:p>
          <a:p>
            <a:pPr>
              <a:spcBef>
                <a:spcPts val="0"/>
              </a:spcBef>
            </a:pPr>
            <a:r>
              <a:rPr lang="en-GB" sz="1800" dirty="0">
                <a:cs typeface="Arial" panose="020B0604020202020204" pitchFamily="34" charset="0"/>
              </a:rPr>
              <a:t>59% (1,565) of respondents had declared their disability on the NHS Electronic Staff Record (ESR) compared to 41% (1,069) who had not. </a:t>
            </a:r>
            <a:br>
              <a:rPr lang="en-GB" sz="1800" dirty="0">
                <a:cs typeface="Arial" panose="020B0604020202020204" pitchFamily="34" charset="0"/>
              </a:rPr>
            </a:br>
            <a:endParaRPr lang="en-GB" sz="1800" dirty="0">
              <a:cs typeface="Arial" panose="020B0604020202020204" pitchFamily="34" charset="0"/>
            </a:endParaRPr>
          </a:p>
          <a:p>
            <a:pPr>
              <a:spcBef>
                <a:spcPts val="0"/>
              </a:spcBef>
            </a:pPr>
            <a:r>
              <a:rPr lang="en-GB" sz="1800" dirty="0">
                <a:cs typeface="Arial" panose="020B0604020202020204" pitchFamily="34" charset="0"/>
              </a:rPr>
              <a:t>Of those 41% (1,069), 69% said that they had not done so because they were not aware that they were able to. Whilst 7% did not declare their disability due to a fear of stigma.</a:t>
            </a:r>
          </a:p>
          <a:p>
            <a:pPr marL="0" indent="0">
              <a:buNone/>
            </a:pPr>
            <a:endParaRPr lang="en-GB" sz="2000" dirty="0">
              <a:cs typeface="Arial" panose="020B0604020202020204" pitchFamily="34" charset="0"/>
            </a:endParaRPr>
          </a:p>
          <a:p>
            <a:pPr lvl="1"/>
            <a:endParaRPr lang="en-GB" dirty="0"/>
          </a:p>
          <a:p>
            <a:pPr lvl="1"/>
            <a:endParaRPr lang="en-GB" dirty="0"/>
          </a:p>
          <a:p>
            <a:endParaRPr lang="en-GB" dirty="0"/>
          </a:p>
          <a:p>
            <a:pPr lvl="1"/>
            <a:endParaRPr lang="en-GB" dirty="0"/>
          </a:p>
        </p:txBody>
      </p:sp>
      <p:sp>
        <p:nvSpPr>
          <p:cNvPr id="3" name="Title 2"/>
          <p:cNvSpPr>
            <a:spLocks noGrp="1"/>
          </p:cNvSpPr>
          <p:nvPr>
            <p:ph type="title"/>
          </p:nvPr>
        </p:nvSpPr>
        <p:spPr>
          <a:xfrm>
            <a:off x="465574" y="1011073"/>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Disability declaration</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CD3FC84A-7EC9-4CA6-A4D6-0EAE46353D61}"/>
              </a:ext>
            </a:extLst>
          </p:cNvPr>
          <p:cNvPicPr>
            <a:picLocks noChangeAspect="1"/>
          </p:cNvPicPr>
          <p:nvPr/>
        </p:nvPicPr>
        <p:blipFill>
          <a:blip r:embed="rId3"/>
          <a:stretch>
            <a:fillRect/>
          </a:stretch>
        </p:blipFill>
        <p:spPr>
          <a:xfrm>
            <a:off x="361641" y="202972"/>
            <a:ext cx="2958370" cy="808101"/>
          </a:xfrm>
          <a:prstGeom prst="rect">
            <a:avLst/>
          </a:prstGeom>
        </p:spPr>
      </p:pic>
      <p:sp>
        <p:nvSpPr>
          <p:cNvPr id="10" name="Content Placeholder 1">
            <a:extLst>
              <a:ext uri="{FF2B5EF4-FFF2-40B4-BE49-F238E27FC236}">
                <a16:creationId xmlns:a16="http://schemas.microsoft.com/office/drawing/2014/main" id="{FE578127-7EB2-4B0C-B07E-F93CE09973D7}"/>
              </a:ext>
            </a:extLst>
          </p:cNvPr>
          <p:cNvSpPr txBox="1">
            <a:spLocks/>
          </p:cNvSpPr>
          <p:nvPr/>
        </p:nvSpPr>
        <p:spPr>
          <a:xfrm>
            <a:off x="465572" y="4536678"/>
            <a:ext cx="11396655" cy="103774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1800" b="1" dirty="0">
                <a:cs typeface="Arial" panose="020B0604020202020204" pitchFamily="34" charset="0"/>
              </a:rPr>
              <a:t>Recommendation 1</a:t>
            </a:r>
          </a:p>
          <a:p>
            <a:pPr marL="0" indent="0">
              <a:buFont typeface="Arial"/>
              <a:buNone/>
            </a:pPr>
            <a:r>
              <a:rPr lang="en-GB" sz="1800" dirty="0">
                <a:cs typeface="Arial" panose="020B0604020202020204" pitchFamily="34" charset="0"/>
              </a:rPr>
              <a:t>NHS England and NHS Improvement to lead work to improve the NHS Electronic Staff Record (ESR) disability declaration rate to at least 4% in England.</a:t>
            </a:r>
          </a:p>
          <a:p>
            <a:pPr marL="0" indent="0">
              <a:buFont typeface="Arial"/>
              <a:buNone/>
            </a:pPr>
            <a:endParaRPr lang="en-GB" sz="2000" dirty="0">
              <a:cs typeface="Arial" panose="020B0604020202020204" pitchFamily="34" charset="0"/>
            </a:endParaRPr>
          </a:p>
          <a:p>
            <a:pPr lvl="1"/>
            <a:endParaRPr lang="en-GB" dirty="0"/>
          </a:p>
          <a:p>
            <a:pPr lvl="1"/>
            <a:endParaRPr lang="en-GB" dirty="0"/>
          </a:p>
          <a:p>
            <a:endParaRPr lang="en-GB" dirty="0"/>
          </a:p>
          <a:p>
            <a:pPr lvl="1"/>
            <a:endParaRPr lang="en-GB" dirty="0"/>
          </a:p>
        </p:txBody>
      </p:sp>
    </p:spTree>
    <p:extLst>
      <p:ext uri="{BB962C8B-B14F-4D97-AF65-F5344CB8AC3E}">
        <p14:creationId xmlns:p14="http://schemas.microsoft.com/office/powerpoint/2010/main" val="2590671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2176" y="1825666"/>
            <a:ext cx="10786095" cy="3716152"/>
          </a:xfrm>
        </p:spPr>
        <p:txBody>
          <a:bodyPr>
            <a:normAutofit/>
          </a:bodyPr>
          <a:lstStyle/>
          <a:p>
            <a:pPr marL="0" indent="0">
              <a:lnSpc>
                <a:spcPct val="150000"/>
              </a:lnSpc>
              <a:spcBef>
                <a:spcPts val="600"/>
              </a:spcBef>
              <a:buNone/>
            </a:pPr>
            <a:r>
              <a:rPr lang="en-GB" sz="2000" b="1" dirty="0">
                <a:cs typeface="Arial" panose="020B0604020202020204" pitchFamily="34" charset="0"/>
              </a:rPr>
              <a:t>Key findings</a:t>
            </a:r>
          </a:p>
          <a:p>
            <a:pPr marL="0" indent="0">
              <a:spcBef>
                <a:spcPts val="0"/>
              </a:spcBef>
              <a:buNone/>
            </a:pPr>
            <a:endParaRPr lang="en-GB" sz="1800" dirty="0">
              <a:cs typeface="Arial" panose="020B0604020202020204" pitchFamily="34" charset="0"/>
            </a:endParaRPr>
          </a:p>
          <a:p>
            <a:pPr>
              <a:spcBef>
                <a:spcPts val="0"/>
              </a:spcBef>
            </a:pPr>
            <a:r>
              <a:rPr lang="en-GB" sz="1800" dirty="0">
                <a:cs typeface="Arial" panose="020B0604020202020204" pitchFamily="34" charset="0"/>
              </a:rPr>
              <a:t>76% (1,944) of respondents had a risk assessment relating to COVID-19. Of those, 36% did not have a question relating to their long-term condition or disability in their risk assessment.</a:t>
            </a:r>
            <a:br>
              <a:rPr lang="en-GB" sz="1800" dirty="0">
                <a:cs typeface="Arial" panose="020B0604020202020204" pitchFamily="34" charset="0"/>
              </a:rPr>
            </a:br>
            <a:endParaRPr lang="en-GB" sz="1800" dirty="0">
              <a:cs typeface="Arial" panose="020B0604020202020204" pitchFamily="34" charset="0"/>
            </a:endParaRPr>
          </a:p>
          <a:p>
            <a:pPr>
              <a:spcBef>
                <a:spcPts val="0"/>
              </a:spcBef>
            </a:pPr>
            <a:r>
              <a:rPr lang="en-GB" sz="1800" dirty="0">
                <a:cs typeface="Arial" panose="020B0604020202020204" pitchFamily="34" charset="0"/>
              </a:rPr>
              <a:t>45% (868) provided additional commentary about risk assessments. </a:t>
            </a:r>
            <a:br>
              <a:rPr lang="en-GB" sz="1800" dirty="0">
                <a:cs typeface="Arial" panose="020B0604020202020204" pitchFamily="34" charset="0"/>
              </a:rPr>
            </a:br>
            <a:endParaRPr lang="en-GB" sz="1800" dirty="0">
              <a:cs typeface="Arial" panose="020B0604020202020204" pitchFamily="34" charset="0"/>
            </a:endParaRPr>
          </a:p>
          <a:p>
            <a:pPr lvl="1">
              <a:spcBef>
                <a:spcPts val="0"/>
              </a:spcBef>
            </a:pPr>
            <a:r>
              <a:rPr lang="en-GB" sz="1800" dirty="0">
                <a:cs typeface="Arial" panose="020B0604020202020204" pitchFamily="34" charset="0"/>
              </a:rPr>
              <a:t>Of which, 42% (364) respondents felt that the input requested was not sufficiently detailed, with a lack of opportunity to highlight conditions that significantly impacted work.</a:t>
            </a:r>
          </a:p>
          <a:p>
            <a:pPr lvl="1">
              <a:spcBef>
                <a:spcPts val="0"/>
              </a:spcBef>
            </a:pPr>
            <a:r>
              <a:rPr lang="en-GB" sz="1800" dirty="0">
                <a:cs typeface="Arial" panose="020B0604020202020204" pitchFamily="34" charset="0"/>
              </a:rPr>
              <a:t>11% (93) provided positive comments about the risk assessment they received. This included comments about the risk assessment being thorough, helpful, and conducted sensitively.</a:t>
            </a:r>
          </a:p>
          <a:p>
            <a:pPr marL="57150" indent="0">
              <a:spcBef>
                <a:spcPts val="0"/>
              </a:spcBef>
              <a:buNone/>
            </a:pPr>
            <a:endParaRPr lang="en-GB" sz="1800" dirty="0">
              <a:cs typeface="Arial" panose="020B0604020202020204" pitchFamily="34" charset="0"/>
            </a:endParaRPr>
          </a:p>
          <a:p>
            <a:pPr lvl="1"/>
            <a:endParaRPr lang="en-GB" sz="2000" dirty="0"/>
          </a:p>
          <a:p>
            <a:endParaRPr lang="en-GB" sz="2000" dirty="0"/>
          </a:p>
          <a:p>
            <a:pPr lvl="1"/>
            <a:endParaRPr lang="en-GB" sz="2000" dirty="0"/>
          </a:p>
        </p:txBody>
      </p:sp>
      <p:sp>
        <p:nvSpPr>
          <p:cNvPr id="3" name="Title 2"/>
          <p:cNvSpPr>
            <a:spLocks noGrp="1"/>
          </p:cNvSpPr>
          <p:nvPr>
            <p:ph type="title"/>
          </p:nvPr>
        </p:nvSpPr>
        <p:spPr>
          <a:xfrm>
            <a:off x="452176" y="1042697"/>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Risk assessments</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FF292FCB-C536-4097-BFE5-CE48D0B4CC5A}"/>
              </a:ext>
            </a:extLst>
          </p:cNvPr>
          <p:cNvPicPr>
            <a:picLocks noChangeAspect="1"/>
          </p:cNvPicPr>
          <p:nvPr/>
        </p:nvPicPr>
        <p:blipFill>
          <a:blip r:embed="rId3"/>
          <a:stretch>
            <a:fillRect/>
          </a:stretch>
        </p:blipFill>
        <p:spPr>
          <a:xfrm>
            <a:off x="353110" y="230133"/>
            <a:ext cx="2958370" cy="808101"/>
          </a:xfrm>
          <a:prstGeom prst="rect">
            <a:avLst/>
          </a:prstGeom>
        </p:spPr>
      </p:pic>
      <p:sp>
        <p:nvSpPr>
          <p:cNvPr id="7" name="TextBox 6">
            <a:extLst>
              <a:ext uri="{FF2B5EF4-FFF2-40B4-BE49-F238E27FC236}">
                <a16:creationId xmlns:a16="http://schemas.microsoft.com/office/drawing/2014/main" id="{3025E2F1-ADDA-483B-86D5-80454096E0FE}"/>
              </a:ext>
            </a:extLst>
          </p:cNvPr>
          <p:cNvSpPr txBox="1"/>
          <p:nvPr/>
        </p:nvSpPr>
        <p:spPr>
          <a:xfrm>
            <a:off x="452176" y="5238222"/>
            <a:ext cx="10936260" cy="1154162"/>
          </a:xfrm>
          <a:prstGeom prst="rect">
            <a:avLst/>
          </a:prstGeom>
          <a:noFill/>
        </p:spPr>
        <p:txBody>
          <a:bodyPr wrap="square">
            <a:spAutoFit/>
          </a:bodyPr>
          <a:lstStyle/>
          <a:p>
            <a:pPr marL="57150" indent="0">
              <a:spcBef>
                <a:spcPts val="0"/>
              </a:spcBef>
              <a:buNone/>
            </a:pPr>
            <a:r>
              <a:rPr lang="en-GB" sz="1800" b="1" dirty="0">
                <a:cs typeface="Arial" panose="020B0604020202020204" pitchFamily="34" charset="0"/>
              </a:rPr>
              <a:t>Recommendation 2</a:t>
            </a:r>
          </a:p>
          <a:p>
            <a:pPr marL="57150" indent="0">
              <a:spcBef>
                <a:spcPts val="0"/>
              </a:spcBef>
              <a:buNone/>
            </a:pPr>
            <a:r>
              <a:rPr lang="en-GB" sz="1700" dirty="0"/>
              <a:t>NHS England and NHS Improvement to produce a health and wellbeing framework. A video will be produced that highlights good practice for line managers when having health and wellbeing conversations with Disabled staff.</a:t>
            </a:r>
          </a:p>
        </p:txBody>
      </p:sp>
    </p:spTree>
    <p:extLst>
      <p:ext uri="{BB962C8B-B14F-4D97-AF65-F5344CB8AC3E}">
        <p14:creationId xmlns:p14="http://schemas.microsoft.com/office/powerpoint/2010/main" val="1209374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5574" y="1805755"/>
            <a:ext cx="11126658" cy="4849272"/>
          </a:xfrm>
        </p:spPr>
        <p:txBody>
          <a:bodyPr>
            <a:normAutofit/>
          </a:bodyPr>
          <a:lstStyle/>
          <a:p>
            <a:pPr marL="0" indent="0">
              <a:lnSpc>
                <a:spcPct val="150000"/>
              </a:lnSpc>
              <a:spcBef>
                <a:spcPts val="600"/>
              </a:spcBef>
              <a:buNone/>
            </a:pPr>
            <a:r>
              <a:rPr lang="en-GB" sz="2000" b="1" dirty="0">
                <a:cs typeface="Arial" panose="020B0604020202020204" pitchFamily="34" charset="0"/>
              </a:rPr>
              <a:t>Key findings</a:t>
            </a:r>
          </a:p>
          <a:p>
            <a:pPr>
              <a:spcBef>
                <a:spcPts val="0"/>
              </a:spcBef>
            </a:pPr>
            <a:r>
              <a:rPr lang="en-GB" sz="1800" dirty="0">
                <a:cs typeface="Arial" panose="020B0604020202020204" pitchFamily="34" charset="0"/>
              </a:rPr>
              <a:t>35% (884) were required to shield due to a long-term condition or disability, of which 45% (398) listed a long-term condition.</a:t>
            </a:r>
          </a:p>
          <a:p>
            <a:pPr>
              <a:spcBef>
                <a:spcPts val="0"/>
              </a:spcBef>
            </a:pPr>
            <a:r>
              <a:rPr lang="en-GB" sz="1800" dirty="0">
                <a:cs typeface="Arial" panose="020B0604020202020204" pitchFamily="34" charset="0"/>
              </a:rPr>
              <a:t>76% (671) of respondents who shielded felt that shielding impacted upon their physical or mental wellbeing.</a:t>
            </a:r>
          </a:p>
          <a:p>
            <a:pPr>
              <a:spcBef>
                <a:spcPts val="0"/>
              </a:spcBef>
            </a:pPr>
            <a:r>
              <a:rPr lang="en-GB" sz="1800" dirty="0">
                <a:cs typeface="Arial" panose="020B0604020202020204" pitchFamily="34" charset="0"/>
              </a:rPr>
              <a:t>65% of respondents who shielded felt that their employer offered them appropriate support whilst shielding.</a:t>
            </a:r>
          </a:p>
          <a:p>
            <a:pPr>
              <a:spcBef>
                <a:spcPts val="0"/>
              </a:spcBef>
            </a:pPr>
            <a:r>
              <a:rPr lang="en-GB" sz="1800" dirty="0">
                <a:cs typeface="Arial" panose="020B0604020202020204" pitchFamily="34" charset="0"/>
              </a:rPr>
              <a:t>28% of respondents who shielded highlighted a lack of support from either their line manager, employer. </a:t>
            </a:r>
          </a:p>
          <a:p>
            <a:pPr>
              <a:spcBef>
                <a:spcPts val="0"/>
              </a:spcBef>
            </a:pPr>
            <a:r>
              <a:rPr lang="en-GB" sz="1800" dirty="0">
                <a:cs typeface="Arial" panose="020B0604020202020204" pitchFamily="34" charset="0"/>
              </a:rPr>
              <a:t>Some individuals felt that there were additional challenges because their line managers were redeployed or otherwise absent. </a:t>
            </a:r>
          </a:p>
          <a:p>
            <a:pPr>
              <a:spcBef>
                <a:spcPts val="0"/>
              </a:spcBef>
            </a:pPr>
            <a:r>
              <a:rPr lang="en-GB" sz="1800" dirty="0">
                <a:cs typeface="Arial" panose="020B0604020202020204" pitchFamily="34" charset="0"/>
              </a:rPr>
              <a:t>Areas where support could have been improved included regular communication, appropriate HR policies and a return-to-work plan. Some staff said they felt that colleagues did not understand their shielding status.</a:t>
            </a:r>
          </a:p>
          <a:p>
            <a:pPr>
              <a:spcBef>
                <a:spcPts val="0"/>
              </a:spcBef>
            </a:pPr>
            <a:endParaRPr lang="en-GB" sz="1800" dirty="0">
              <a:cs typeface="Arial" panose="020B0604020202020204" pitchFamily="34" charset="0"/>
            </a:endParaRPr>
          </a:p>
          <a:p>
            <a:pPr marL="0" indent="0">
              <a:spcBef>
                <a:spcPts val="0"/>
              </a:spcBef>
              <a:buNone/>
            </a:pPr>
            <a:endParaRPr lang="en-GB" sz="1800" dirty="0">
              <a:cs typeface="Arial" panose="020B0604020202020204" pitchFamily="34" charset="0"/>
            </a:endParaRPr>
          </a:p>
          <a:p>
            <a:pPr lvl="1"/>
            <a:endParaRPr lang="en-GB" sz="2000" dirty="0"/>
          </a:p>
          <a:p>
            <a:pPr lvl="1"/>
            <a:endParaRPr lang="en-GB" sz="2000" dirty="0"/>
          </a:p>
          <a:p>
            <a:endParaRPr lang="en-GB" sz="2000" dirty="0"/>
          </a:p>
          <a:p>
            <a:pPr lvl="1"/>
            <a:endParaRPr lang="en-GB" sz="2000" dirty="0"/>
          </a:p>
        </p:txBody>
      </p:sp>
      <p:sp>
        <p:nvSpPr>
          <p:cNvPr id="3" name="Title 2"/>
          <p:cNvSpPr>
            <a:spLocks noGrp="1"/>
          </p:cNvSpPr>
          <p:nvPr>
            <p:ph type="title"/>
          </p:nvPr>
        </p:nvSpPr>
        <p:spPr>
          <a:xfrm>
            <a:off x="465574" y="1081167"/>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Shielding</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0E68E693-EA66-4190-948A-E973B5A9C294}"/>
              </a:ext>
            </a:extLst>
          </p:cNvPr>
          <p:cNvPicPr>
            <a:picLocks noChangeAspect="1"/>
          </p:cNvPicPr>
          <p:nvPr/>
        </p:nvPicPr>
        <p:blipFill>
          <a:blip r:embed="rId3"/>
          <a:stretch>
            <a:fillRect/>
          </a:stretch>
        </p:blipFill>
        <p:spPr>
          <a:xfrm>
            <a:off x="380270" y="202973"/>
            <a:ext cx="2958370" cy="808101"/>
          </a:xfrm>
          <a:prstGeom prst="rect">
            <a:avLst/>
          </a:prstGeom>
        </p:spPr>
      </p:pic>
    </p:spTree>
    <p:extLst>
      <p:ext uri="{BB962C8B-B14F-4D97-AF65-F5344CB8AC3E}">
        <p14:creationId xmlns:p14="http://schemas.microsoft.com/office/powerpoint/2010/main" val="3681882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5574" y="1081167"/>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Shielding</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0E68E693-EA66-4190-948A-E973B5A9C294}"/>
              </a:ext>
            </a:extLst>
          </p:cNvPr>
          <p:cNvPicPr>
            <a:picLocks noChangeAspect="1"/>
          </p:cNvPicPr>
          <p:nvPr/>
        </p:nvPicPr>
        <p:blipFill>
          <a:blip r:embed="rId3"/>
          <a:stretch>
            <a:fillRect/>
          </a:stretch>
        </p:blipFill>
        <p:spPr>
          <a:xfrm>
            <a:off x="380270" y="202973"/>
            <a:ext cx="2958370" cy="808101"/>
          </a:xfrm>
          <a:prstGeom prst="rect">
            <a:avLst/>
          </a:prstGeom>
        </p:spPr>
      </p:pic>
      <p:sp>
        <p:nvSpPr>
          <p:cNvPr id="7" name="TextBox 6">
            <a:extLst>
              <a:ext uri="{FF2B5EF4-FFF2-40B4-BE49-F238E27FC236}">
                <a16:creationId xmlns:a16="http://schemas.microsoft.com/office/drawing/2014/main" id="{E2439BAC-0AFD-4931-9CE6-D380960751C3}"/>
              </a:ext>
            </a:extLst>
          </p:cNvPr>
          <p:cNvSpPr txBox="1"/>
          <p:nvPr/>
        </p:nvSpPr>
        <p:spPr>
          <a:xfrm>
            <a:off x="465574" y="2082801"/>
            <a:ext cx="11260852" cy="2585323"/>
          </a:xfrm>
          <a:prstGeom prst="rect">
            <a:avLst/>
          </a:prstGeom>
          <a:noFill/>
        </p:spPr>
        <p:txBody>
          <a:bodyPr wrap="square">
            <a:spAutoFit/>
          </a:bodyPr>
          <a:lstStyle/>
          <a:p>
            <a:pPr marL="0" indent="0">
              <a:spcBef>
                <a:spcPts val="0"/>
              </a:spcBef>
              <a:buNone/>
            </a:pPr>
            <a:r>
              <a:rPr lang="en-GB" sz="1800" b="1" dirty="0">
                <a:cs typeface="Arial" panose="020B0604020202020204" pitchFamily="34" charset="0"/>
              </a:rPr>
              <a:t>Recommendation 3</a:t>
            </a:r>
          </a:p>
          <a:p>
            <a:pPr marL="0" indent="0">
              <a:spcBef>
                <a:spcPts val="0"/>
              </a:spcBef>
              <a:buNone/>
            </a:pPr>
            <a:r>
              <a:rPr lang="en-GB" sz="1800" dirty="0">
                <a:cs typeface="Arial" panose="020B0604020202020204" pitchFamily="34" charset="0"/>
              </a:rPr>
              <a:t>NHS Employers, in partnership with NHS England and NHS Improvement, will work with stakeholders to identify areas for change that will improve experiences for staff who have shielded and continue to be clinically extremely vulnerable, and staff with caring responsibilities.</a:t>
            </a:r>
          </a:p>
          <a:p>
            <a:pPr marL="0" indent="0">
              <a:spcBef>
                <a:spcPts val="0"/>
              </a:spcBef>
              <a:buNone/>
            </a:pPr>
            <a:br>
              <a:rPr lang="en-GB" sz="1800" b="1" dirty="0">
                <a:cs typeface="Arial" panose="020B0604020202020204" pitchFamily="34" charset="0"/>
              </a:rPr>
            </a:br>
            <a:r>
              <a:rPr lang="en-GB" sz="1800" b="1" dirty="0">
                <a:cs typeface="Arial" panose="020B0604020202020204" pitchFamily="34" charset="0"/>
              </a:rPr>
              <a:t>Recommendation 4</a:t>
            </a:r>
          </a:p>
          <a:p>
            <a:pPr marL="0" indent="0">
              <a:spcBef>
                <a:spcPts val="0"/>
              </a:spcBef>
              <a:buNone/>
            </a:pPr>
            <a:r>
              <a:rPr lang="en-GB" sz="1800" dirty="0">
                <a:cs typeface="Arial" panose="020B0604020202020204" pitchFamily="34" charset="0"/>
              </a:rPr>
              <a:t>In consultation with Disabled staff, NHS Employers will work with NHS England and NHS Improvement to collect and publish the lived experiences of staff who have been shielding and remain clinically extremely vulnerable.</a:t>
            </a:r>
          </a:p>
        </p:txBody>
      </p:sp>
      <p:sp>
        <p:nvSpPr>
          <p:cNvPr id="8" name="TextBox 7">
            <a:extLst>
              <a:ext uri="{FF2B5EF4-FFF2-40B4-BE49-F238E27FC236}">
                <a16:creationId xmlns:a16="http://schemas.microsoft.com/office/drawing/2014/main" id="{845D8868-29F4-4F69-A483-AF0DB52682CD}"/>
              </a:ext>
            </a:extLst>
          </p:cNvPr>
          <p:cNvSpPr txBox="1"/>
          <p:nvPr/>
        </p:nvSpPr>
        <p:spPr>
          <a:xfrm>
            <a:off x="8352414" y="2941844"/>
            <a:ext cx="3260437" cy="923330"/>
          </a:xfrm>
          <a:prstGeom prst="rect">
            <a:avLst/>
          </a:prstGeom>
          <a:noFill/>
        </p:spPr>
        <p:txBody>
          <a:bodyPr wrap="square">
            <a:spAutoFit/>
          </a:bodyPr>
          <a:lstStyle/>
          <a:p>
            <a:pPr algn="ctr"/>
            <a:r>
              <a:rPr lang="en-GB" dirty="0">
                <a:solidFill>
                  <a:schemeClr val="bg1"/>
                </a:solidFill>
                <a:latin typeface="ArialMT"/>
              </a:rPr>
              <a:t>“</a:t>
            </a:r>
            <a:r>
              <a:rPr lang="en-GB" sz="1800" b="0" i="0" u="none" strike="noStrike" baseline="0" dirty="0">
                <a:solidFill>
                  <a:schemeClr val="bg1"/>
                </a:solidFill>
                <a:latin typeface="ArialMT"/>
              </a:rPr>
              <a:t>Do not want it to affect how </a:t>
            </a:r>
          </a:p>
          <a:p>
            <a:pPr algn="ctr"/>
            <a:r>
              <a:rPr lang="en-GB" sz="1800" b="0" i="0" u="none" strike="noStrike" baseline="0" dirty="0">
                <a:solidFill>
                  <a:schemeClr val="bg1"/>
                </a:solidFill>
                <a:latin typeface="ArialMT"/>
              </a:rPr>
              <a:t>I am perceived at work/any promotion opportunities.”</a:t>
            </a:r>
            <a:endParaRPr lang="en-GB" sz="1400" dirty="0">
              <a:solidFill>
                <a:schemeClr val="bg1"/>
              </a:solidFill>
            </a:endParaRPr>
          </a:p>
        </p:txBody>
      </p:sp>
    </p:spTree>
    <p:extLst>
      <p:ext uri="{BB962C8B-B14F-4D97-AF65-F5344CB8AC3E}">
        <p14:creationId xmlns:p14="http://schemas.microsoft.com/office/powerpoint/2010/main" val="2908328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875" y="1678420"/>
            <a:ext cx="10985873" cy="4168505"/>
          </a:xfrm>
        </p:spPr>
        <p:txBody>
          <a:bodyPr>
            <a:normAutofit/>
          </a:bodyPr>
          <a:lstStyle/>
          <a:p>
            <a:pPr marL="0" indent="0">
              <a:lnSpc>
                <a:spcPct val="150000"/>
              </a:lnSpc>
              <a:spcBef>
                <a:spcPts val="600"/>
              </a:spcBef>
              <a:buNone/>
            </a:pPr>
            <a:r>
              <a:rPr lang="en-GB" sz="2000" b="1" dirty="0">
                <a:cs typeface="Arial" panose="020B0604020202020204" pitchFamily="34" charset="0"/>
              </a:rPr>
              <a:t>Key findings</a:t>
            </a:r>
          </a:p>
          <a:p>
            <a:pPr>
              <a:spcBef>
                <a:spcPts val="0"/>
              </a:spcBef>
            </a:pPr>
            <a:r>
              <a:rPr lang="en-GB" sz="1700" dirty="0">
                <a:cs typeface="Arial" panose="020B0604020202020204" pitchFamily="34" charset="0"/>
              </a:rPr>
              <a:t>56% (1,572) of respondents had worked from home during this period, with 26% (733) working from home five days a week.</a:t>
            </a:r>
          </a:p>
          <a:p>
            <a:pPr>
              <a:spcBef>
                <a:spcPts val="0"/>
              </a:spcBef>
            </a:pPr>
            <a:r>
              <a:rPr lang="en-GB" sz="1700" dirty="0">
                <a:cs typeface="Arial" panose="020B0604020202020204" pitchFamily="34" charset="0"/>
              </a:rPr>
              <a:t>Of the 1,572 respondents, 67% (1,049) felt that working from home had an impact on their mental and physical wellbeing, experiences were a mixture of positive and negative.</a:t>
            </a:r>
          </a:p>
          <a:p>
            <a:pPr>
              <a:spcBef>
                <a:spcPts val="0"/>
              </a:spcBef>
            </a:pPr>
            <a:r>
              <a:rPr lang="en-GB" sz="1700" dirty="0">
                <a:cs typeface="Arial" panose="020B0604020202020204" pitchFamily="34" charset="0"/>
              </a:rPr>
              <a:t>Of the 1,572 respondents, 70% (1,068) said they were offered support by their employer.</a:t>
            </a:r>
          </a:p>
          <a:p>
            <a:pPr>
              <a:spcBef>
                <a:spcPts val="0"/>
              </a:spcBef>
            </a:pPr>
            <a:r>
              <a:rPr lang="en-GB" sz="1700" dirty="0">
                <a:cs typeface="Arial" panose="020B0604020202020204" pitchFamily="34" charset="0"/>
              </a:rPr>
              <a:t>Whilst 84% (1,284) expressed that they would want to continue to work from home if their employer was able to support their preference. </a:t>
            </a:r>
          </a:p>
          <a:p>
            <a:pPr>
              <a:spcBef>
                <a:spcPts val="0"/>
              </a:spcBef>
            </a:pPr>
            <a:r>
              <a:rPr lang="en-GB" sz="1700" dirty="0">
                <a:cs typeface="Arial" panose="020B0604020202020204" pitchFamily="34" charset="0"/>
              </a:rPr>
              <a:t>Of those who required reasonable adjustments, 685 people provided additional comments about the type of adjustments they required, the majority of the requests were for equipment such as laptops, chairs, keyboards and footrests. </a:t>
            </a:r>
          </a:p>
          <a:p>
            <a:pPr>
              <a:spcBef>
                <a:spcPts val="0"/>
              </a:spcBef>
            </a:pPr>
            <a:r>
              <a:rPr lang="en-GB" sz="1700" dirty="0">
                <a:cs typeface="Arial" panose="020B0604020202020204" pitchFamily="34" charset="0"/>
              </a:rPr>
              <a:t>As a result of perceptions by team colleagues, some respondents said that they felt the need to work longer or deliver more to prove their value. </a:t>
            </a:r>
          </a:p>
          <a:p>
            <a:pPr marL="0" indent="0">
              <a:buNone/>
            </a:pPr>
            <a:endParaRPr lang="en-GB" sz="2000" dirty="0"/>
          </a:p>
          <a:p>
            <a:pPr lvl="1"/>
            <a:endParaRPr lang="en-GB" sz="2000" dirty="0"/>
          </a:p>
        </p:txBody>
      </p:sp>
      <p:sp>
        <p:nvSpPr>
          <p:cNvPr id="3" name="Title 2"/>
          <p:cNvSpPr>
            <a:spLocks noGrp="1"/>
          </p:cNvSpPr>
          <p:nvPr>
            <p:ph type="title"/>
          </p:nvPr>
        </p:nvSpPr>
        <p:spPr>
          <a:xfrm>
            <a:off x="458875" y="1011074"/>
            <a:ext cx="8322138" cy="834376"/>
          </a:xfrm>
        </p:spPr>
        <p:txBody>
          <a:bodyPr>
            <a:normAutofit/>
          </a:bodyPr>
          <a:lstStyle/>
          <a:p>
            <a:r>
              <a:rPr lang="en-GB" sz="3200" dirty="0">
                <a:solidFill>
                  <a:srgbClr val="005EB8"/>
                </a:solidFill>
                <a:latin typeface="Arial" panose="020B0604020202020204" pitchFamily="34" charset="0"/>
                <a:cs typeface="Arial" panose="020B0604020202020204" pitchFamily="34" charset="0"/>
              </a:rPr>
              <a:t>Home working</a:t>
            </a:r>
            <a:endParaRPr lang="en-GB" sz="3200" dirty="0">
              <a:solidFill>
                <a:srgbClr val="005EB8"/>
              </a:solidFill>
            </a:endParaRPr>
          </a:p>
        </p:txBody>
      </p:sp>
      <p:pic>
        <p:nvPicPr>
          <p:cNvPr id="4" name="Picture 3" descr="Logo&#10;&#10;Description automatically generated with medium confidence">
            <a:extLst>
              <a:ext uri="{FF2B5EF4-FFF2-40B4-BE49-F238E27FC236}">
                <a16:creationId xmlns:a16="http://schemas.microsoft.com/office/drawing/2014/main" id="{EEEDF632-F056-4C46-ABE8-A3535F25B12C}"/>
              </a:ext>
            </a:extLst>
          </p:cNvPr>
          <p:cNvPicPr>
            <a:picLocks noChangeAspect="1"/>
          </p:cNvPicPr>
          <p:nvPr/>
        </p:nvPicPr>
        <p:blipFill>
          <a:blip r:embed="rId3"/>
          <a:stretch>
            <a:fillRect/>
          </a:stretch>
        </p:blipFill>
        <p:spPr>
          <a:xfrm>
            <a:off x="380270" y="202973"/>
            <a:ext cx="2958370" cy="808101"/>
          </a:xfrm>
          <a:prstGeom prst="rect">
            <a:avLst/>
          </a:prstGeom>
        </p:spPr>
      </p:pic>
      <p:sp>
        <p:nvSpPr>
          <p:cNvPr id="5" name="Content Placeholder 1">
            <a:extLst>
              <a:ext uri="{FF2B5EF4-FFF2-40B4-BE49-F238E27FC236}">
                <a16:creationId xmlns:a16="http://schemas.microsoft.com/office/drawing/2014/main" id="{AE3AEACF-348C-4DD2-98E5-9FAB54E6CBBE}"/>
              </a:ext>
            </a:extLst>
          </p:cNvPr>
          <p:cNvSpPr txBox="1">
            <a:spLocks/>
          </p:cNvSpPr>
          <p:nvPr/>
        </p:nvSpPr>
        <p:spPr>
          <a:xfrm>
            <a:off x="458875" y="5327084"/>
            <a:ext cx="11372908" cy="1039682"/>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Font typeface="Arial"/>
              <a:buNone/>
            </a:pPr>
            <a:endParaRPr lang="en-GB" sz="1700" dirty="0">
              <a:cs typeface="Arial" panose="020B0604020202020204" pitchFamily="34" charset="0"/>
            </a:endParaRPr>
          </a:p>
          <a:p>
            <a:pPr marL="0" indent="0">
              <a:spcBef>
                <a:spcPts val="0"/>
              </a:spcBef>
              <a:buFont typeface="Arial"/>
              <a:buNone/>
            </a:pPr>
            <a:r>
              <a:rPr lang="en-GB" sz="1700" b="1" dirty="0">
                <a:cs typeface="Arial" panose="020B0604020202020204" pitchFamily="34" charset="0"/>
              </a:rPr>
              <a:t>Recommendation 5</a:t>
            </a:r>
          </a:p>
          <a:p>
            <a:pPr marL="0" indent="0">
              <a:spcBef>
                <a:spcPts val="0"/>
              </a:spcBef>
              <a:buFont typeface="Arial"/>
              <a:buNone/>
            </a:pPr>
            <a:r>
              <a:rPr lang="en-GB" sz="1700" dirty="0">
                <a:cs typeface="Arial" panose="020B0604020202020204" pitchFamily="34" charset="0"/>
              </a:rPr>
              <a:t>NHS England and NHS Improvement will undertake further work to explore how flexible ways of working can help Disabled colleagues to join, stay, and progress in their NHS careers.</a:t>
            </a:r>
          </a:p>
          <a:p>
            <a:pPr marL="0" indent="0">
              <a:spcBef>
                <a:spcPts val="0"/>
              </a:spcBef>
              <a:buFont typeface="Arial"/>
              <a:buNone/>
            </a:pPr>
            <a:endParaRPr lang="en-GB" sz="2000" dirty="0"/>
          </a:p>
          <a:p>
            <a:endParaRPr lang="en-GB" sz="2000" dirty="0"/>
          </a:p>
          <a:p>
            <a:pPr lvl="1"/>
            <a:endParaRPr lang="en-GB" sz="2000" dirty="0"/>
          </a:p>
        </p:txBody>
      </p:sp>
    </p:spTree>
    <p:extLst>
      <p:ext uri="{BB962C8B-B14F-4D97-AF65-F5344CB8AC3E}">
        <p14:creationId xmlns:p14="http://schemas.microsoft.com/office/powerpoint/2010/main" val="4059020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02_NHSDigital_template_Plain_Blue_v1">
  <a:themeElements>
    <a:clrScheme name="01-NHS-DIGI-PALETTE-01">
      <a:dk1>
        <a:srgbClr val="0F0F0F"/>
      </a:dk1>
      <a:lt1>
        <a:srgbClr val="FFFFFF"/>
      </a:lt1>
      <a:dk2>
        <a:srgbClr val="033F85"/>
      </a:dk2>
      <a:lt2>
        <a:srgbClr val="F9F9F9"/>
      </a:lt2>
      <a:accent1>
        <a:srgbClr val="005EB8"/>
      </a:accent1>
      <a:accent2>
        <a:srgbClr val="84919C"/>
      </a:accent2>
      <a:accent3>
        <a:srgbClr val="003087"/>
      </a:accent3>
      <a:accent4>
        <a:srgbClr val="5EBCE8"/>
      </a:accent4>
      <a:accent5>
        <a:srgbClr val="CED1D5"/>
      </a:accent5>
      <a:accent6>
        <a:srgbClr val="424D58"/>
      </a:accent6>
      <a:hlink>
        <a:srgbClr val="003087"/>
      </a:hlink>
      <a:folHlink>
        <a:srgbClr val="7C2855"/>
      </a:folHlink>
    </a:clrScheme>
    <a:fontScheme name="Corporate 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9">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CB5B6CD-DCD6-4CDA-8310-8B0E088D913C}">
  <we:reference id="wa104381063" version="1.0.0.1" store="en-US" storeType="OMEX"/>
  <we:alternateReferences>
    <we:reference id="wa104381063" version="1.0.0.1" store="wa104381063"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765E1A6CDEDD4A938ECDA6FBE96897" ma:contentTypeVersion="33" ma:contentTypeDescription="Create a new document." ma:contentTypeScope="" ma:versionID="09b7d6223188aefff985b1f488014b6b">
  <xsd:schema xmlns:xsd="http://www.w3.org/2001/XMLSchema" xmlns:xs="http://www.w3.org/2001/XMLSchema" xmlns:p="http://schemas.microsoft.com/office/2006/metadata/properties" xmlns:ns1="http://schemas.microsoft.com/sharepoint/v3" xmlns:ns2="ebd64cbd-6cf5-435c-bd4a-b8fc9bc14ad4" xmlns:ns3="5c1e2048-bec5-474b-8d04-601e94d03372" targetNamespace="http://schemas.microsoft.com/office/2006/metadata/properties" ma:root="true" ma:fieldsID="2a39845af27a43034284a46737a69292" ns1:_="" ns2:_="" ns3:_="">
    <xsd:import namespace="http://schemas.microsoft.com/sharepoint/v3"/>
    <xsd:import namespace="ebd64cbd-6cf5-435c-bd4a-b8fc9bc14ad4"/>
    <xsd:import namespace="5c1e2048-bec5-474b-8d04-601e94d03372"/>
    <xsd:element name="properties">
      <xsd:complexType>
        <xsd:sequence>
          <xsd:element name="documentManagement">
            <xsd:complexType>
              <xsd:all>
                <xsd:element ref="ns1:_ip_UnifiedCompliancePolicyProperties" minOccurs="0"/>
                <xsd:element ref="ns1:_ip_UnifiedCompliancePolicyUIAction" minOccurs="0"/>
                <xsd:element ref="ns2:SharedWithUsers" minOccurs="0"/>
                <xsd:element ref="ns2:SharedWithDetails" minOccurs="0"/>
                <xsd:element ref="ns3:Review_x0020_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d64cbd-6cf5-435c-bd4a-b8fc9bc14ad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1e2048-bec5-474b-8d04-601e94d03372" elementFormDefault="qualified">
    <xsd:import namespace="http://schemas.microsoft.com/office/2006/documentManagement/types"/>
    <xsd:import namespace="http://schemas.microsoft.com/office/infopath/2007/PartnerControls"/>
    <xsd:element name="Review_x0020_Date" ma:index="12" nillable="true" ma:displayName="Review date" ma:indexed="true" ma:internalName="Review_x0020_Dat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Review_x0020_Date xmlns="5c1e2048-bec5-474b-8d04-601e94d03372"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37D5FAFF-53BB-41A5-A1FE-5C5F98D930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d64cbd-6cf5-435c-bd4a-b8fc9bc14ad4"/>
    <ds:schemaRef ds:uri="5c1e2048-bec5-474b-8d04-601e94d033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9AA448-6EDA-4C1D-8016-09D452B4FECA}">
  <ds:schemaRefs>
    <ds:schemaRef ds:uri="http://schemas.microsoft.com/sharepoint/v3/contenttype/forms"/>
  </ds:schemaRefs>
</ds:datastoreItem>
</file>

<file path=customXml/itemProps3.xml><?xml version="1.0" encoding="utf-8"?>
<ds:datastoreItem xmlns:ds="http://schemas.openxmlformats.org/officeDocument/2006/customXml" ds:itemID="{1AC9AB30-E5C2-4AAF-9FA8-FBF27E7DB94D}">
  <ds:schemaRefs>
    <ds:schemaRef ds:uri="http://schemas.microsoft.com/office/2006/metadata/properties"/>
    <ds:schemaRef ds:uri="http://schemas.microsoft.com/office/2006/documentManagement/types"/>
    <ds:schemaRef ds:uri="http://schemas.microsoft.com/sharepoint/v3"/>
    <ds:schemaRef ds:uri="http://purl.org/dc/elements/1.1/"/>
    <ds:schemaRef ds:uri="http://schemas.openxmlformats.org/package/2006/metadata/core-properties"/>
    <ds:schemaRef ds:uri="5c1e2048-bec5-474b-8d04-601e94d03372"/>
    <ds:schemaRef ds:uri="ebd64cbd-6cf5-435c-bd4a-b8fc9bc14ad4"/>
    <ds:schemaRef ds:uri="http://schemas.microsoft.com/office/infopath/2007/PartnerControl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20849</TotalTime>
  <Words>2047</Words>
  <Application>Microsoft Office PowerPoint</Application>
  <PresentationFormat>Widescreen</PresentationFormat>
  <Paragraphs>176</Paragraphs>
  <Slides>17</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ArialMT</vt:lpstr>
      <vt:lpstr>Calibri</vt:lpstr>
      <vt:lpstr>Wingdings</vt:lpstr>
      <vt:lpstr>Office Theme</vt:lpstr>
      <vt:lpstr>02_NHSDigital_template_Plain_Blue_v1</vt:lpstr>
      <vt:lpstr>NHS Disabled staff experiences during  COVID-19 report   Summary of findings and recommendations    </vt:lpstr>
      <vt:lpstr>Introduction</vt:lpstr>
      <vt:lpstr>Overview of respondents</vt:lpstr>
      <vt:lpstr>Key findings and recommendations    </vt:lpstr>
      <vt:lpstr>Disability declaration</vt:lpstr>
      <vt:lpstr>Risk assessments</vt:lpstr>
      <vt:lpstr>Shielding</vt:lpstr>
      <vt:lpstr>Shielding</vt:lpstr>
      <vt:lpstr>Home working</vt:lpstr>
      <vt:lpstr>Redeployment</vt:lpstr>
      <vt:lpstr>PowerPoint Presentation</vt:lpstr>
      <vt:lpstr>PowerPoint Presentation</vt:lpstr>
      <vt:lpstr>PowerPoint Presentation</vt:lpstr>
      <vt:lpstr>Progress on delivering the recommendations   </vt:lpstr>
      <vt:lpstr>Update on recommendations 1 - 3</vt:lpstr>
      <vt:lpstr>Update on recommendations 4 - 6</vt:lpstr>
      <vt:lpstr>Update on recommendations 7 - 9</vt:lpstr>
    </vt:vector>
  </TitlesOfParts>
  <Company>Smith &amp; Milton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Howard, Shay - Junior Consultant</dc:creator>
  <cp:keywords>NHSE and NHSI</cp:keywords>
  <cp:lastModifiedBy>Raquel Derevo</cp:lastModifiedBy>
  <cp:revision>324</cp:revision>
  <cp:lastPrinted>2014-05-27T15:15:21Z</cp:lastPrinted>
  <dcterms:created xsi:type="dcterms:W3CDTF">2014-04-08T10:27:44Z</dcterms:created>
  <dcterms:modified xsi:type="dcterms:W3CDTF">2022-03-18T13:24:24Z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0x01010021765E1A6CDEDD4A938ECDA6FBE96897</vt:lpwstr>
  </property>
  <property fmtid="{D5CDD505-2E9C-101B-9397-08002B2CF9AE}" pid="3" name="_dlc_DocIdItemGuid">
    <vt:lpwstr>240dbb64-2fb2-4106-ac21-61513e2a03fd</vt:lpwstr>
  </property>
  <property fmtid="{D5CDD505-2E9C-101B-9397-08002B2CF9AE}" pid="4" name="TaxKeyword">
    <vt:lpwstr>6356;#NHSE and NHSI|1a888a57-87a1-49db-882b-48568f9032a0</vt:lpwstr>
  </property>
  <property fmtid="{D5CDD505-2E9C-101B-9397-08002B2CF9AE}" pid="5" name="_ShortcutWebId">
    <vt:lpwstr/>
  </property>
  <property fmtid="{D5CDD505-2E9C-101B-9397-08002B2CF9AE}" pid="6" name="_ShortcutUniqueId">
    <vt:lpwstr/>
  </property>
  <property fmtid="{D5CDD505-2E9C-101B-9397-08002B2CF9AE}" pid="7" name="_ShortcutSiteId">
    <vt:lpwstr/>
  </property>
  <property fmtid="{D5CDD505-2E9C-101B-9397-08002B2CF9AE}" pid="8" name="_ShortcutUrl">
    <vt:lpwstr/>
  </property>
  <property fmtid="{D5CDD505-2E9C-101B-9397-08002B2CF9AE}" pid="9" name="_ExtendedDescription">
    <vt:lpwstr/>
  </property>
</Properties>
</file>