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7.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3.xml" ContentType="application/vnd.openxmlformats-officedocument.presentationml.tags+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ags/tag35.xml" ContentType="application/vnd.openxmlformats-officedocument.presentationml.tags+xml"/>
  <Override PartName="/ppt/notesSlides/notesSlide3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36.xml" ContentType="application/vnd.openxmlformats-officedocument.presentationml.tags+xml"/>
  <Override PartName="/ppt/notesSlides/notesSlide3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8" r:id="rId5"/>
    <p:sldMasterId id="2147483810" r:id="rId6"/>
    <p:sldMasterId id="2147483788" r:id="rId7"/>
    <p:sldMasterId id="2147483799" r:id="rId8"/>
    <p:sldMasterId id="2147483777" r:id="rId9"/>
  </p:sldMasterIdLst>
  <p:notesMasterIdLst>
    <p:notesMasterId r:id="rId85"/>
  </p:notesMasterIdLst>
  <p:handoutMasterIdLst>
    <p:handoutMasterId r:id="rId86"/>
  </p:handoutMasterIdLst>
  <p:sldIdLst>
    <p:sldId id="494" r:id="rId10"/>
    <p:sldId id="495" r:id="rId11"/>
    <p:sldId id="496" r:id="rId12"/>
    <p:sldId id="499" r:id="rId13"/>
    <p:sldId id="497" r:id="rId14"/>
    <p:sldId id="498" r:id="rId15"/>
    <p:sldId id="500" r:id="rId16"/>
    <p:sldId id="501" r:id="rId17"/>
    <p:sldId id="502" r:id="rId18"/>
    <p:sldId id="503" r:id="rId19"/>
    <p:sldId id="504" r:id="rId20"/>
    <p:sldId id="505"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2" r:id="rId45"/>
    <p:sldId id="533" r:id="rId46"/>
    <p:sldId id="534" r:id="rId47"/>
    <p:sldId id="535" r:id="rId48"/>
    <p:sldId id="536" r:id="rId49"/>
    <p:sldId id="537" r:id="rId50"/>
    <p:sldId id="538" r:id="rId51"/>
    <p:sldId id="539" r:id="rId52"/>
    <p:sldId id="540" r:id="rId53"/>
    <p:sldId id="3631" r:id="rId54"/>
    <p:sldId id="3632" r:id="rId55"/>
    <p:sldId id="3633" r:id="rId56"/>
    <p:sldId id="3634" r:id="rId57"/>
    <p:sldId id="3635" r:id="rId58"/>
    <p:sldId id="3636" r:id="rId59"/>
    <p:sldId id="506" r:id="rId60"/>
    <p:sldId id="507" r:id="rId61"/>
    <p:sldId id="508" r:id="rId62"/>
    <p:sldId id="3637" r:id="rId63"/>
    <p:sldId id="3638" r:id="rId64"/>
    <p:sldId id="3639" r:id="rId65"/>
    <p:sldId id="3640" r:id="rId66"/>
    <p:sldId id="3641" r:id="rId67"/>
    <p:sldId id="3642" r:id="rId68"/>
    <p:sldId id="3643" r:id="rId69"/>
    <p:sldId id="3644" r:id="rId70"/>
    <p:sldId id="3645" r:id="rId71"/>
    <p:sldId id="3646" r:id="rId72"/>
    <p:sldId id="3647" r:id="rId73"/>
    <p:sldId id="3648" r:id="rId74"/>
    <p:sldId id="3649" r:id="rId75"/>
    <p:sldId id="3650" r:id="rId76"/>
    <p:sldId id="3651" r:id="rId77"/>
    <p:sldId id="3652" r:id="rId78"/>
    <p:sldId id="3653" r:id="rId79"/>
    <p:sldId id="3654" r:id="rId80"/>
    <p:sldId id="3655" r:id="rId81"/>
    <p:sldId id="3656" r:id="rId82"/>
    <p:sldId id="3657" r:id="rId83"/>
    <p:sldId id="493" r:id="rId8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47F0A-1B09-2BAA-CCE5-A2AE6E6788AE}" name="Charlotte White" initials="CW" userId="S::whitc096@firstactuarial.co.uk::903446ca-e2d1-452d-a7ff-20fd6cf86a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42E"/>
    <a:srgbClr val="F7DE7D"/>
    <a:srgbClr val="FF9351"/>
    <a:srgbClr val="F3B184"/>
    <a:srgbClr val="F4514C"/>
    <a:srgbClr val="FABAB2"/>
    <a:srgbClr val="24CC87"/>
    <a:srgbClr val="8BE0A8"/>
    <a:srgbClr val="9881EB"/>
    <a:srgbClr val="BDB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2832" autoAdjust="0"/>
  </p:normalViewPr>
  <p:slideViewPr>
    <p:cSldViewPr snapToGrid="0" snapToObjects="1">
      <p:cViewPr varScale="1">
        <p:scale>
          <a:sx n="106" d="100"/>
          <a:sy n="106" d="100"/>
        </p:scale>
        <p:origin x="74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56" d="100"/>
          <a:sy n="156" d="100"/>
        </p:scale>
        <p:origin x="1272"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theme" Target="theme/theme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presProps" Target="pres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ser>
          <c:idx val="0"/>
          <c:order val="0"/>
          <c:tx>
            <c:strRef>
              <c:f>Sheet1!$B$1</c:f>
              <c:strCache>
                <c:ptCount val="1"/>
                <c:pt idx="0">
                  <c:v>Series 1</c:v>
                </c:pt>
              </c:strCache>
            </c:strRef>
          </c:tx>
          <c:spPr>
            <a:noFill/>
            <a:ln>
              <a:solidFill>
                <a:schemeClr val="tx1"/>
              </a:solidFill>
            </a:ln>
            <a:effectLst/>
          </c:spPr>
          <c:invertIfNegative val="0"/>
          <c:dLbls>
            <c:dLbl>
              <c:idx val="0"/>
              <c:tx>
                <c:rich>
                  <a:bodyPr/>
                  <a:lstStyle/>
                  <a:p>
                    <a:r>
                      <a:rPr lang="en-US"/>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BBC-473D-B484-587F9D1EE1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12570</c:v>
                </c:pt>
              </c:numCache>
            </c:numRef>
          </c:val>
          <c:extLst>
            <c:ext xmlns:c16="http://schemas.microsoft.com/office/drawing/2014/chart" uri="{C3380CC4-5D6E-409C-BE32-E72D297353CC}">
              <c16:uniqueId val="{00000001-EBBC-473D-B484-587F9D1EE10B}"/>
            </c:ext>
          </c:extLst>
        </c:ser>
        <c:ser>
          <c:idx val="1"/>
          <c:order val="1"/>
          <c:tx>
            <c:strRef>
              <c:f>Sheet1!$C$1</c:f>
              <c:strCache>
                <c:ptCount val="1"/>
                <c:pt idx="0">
                  <c:v>Series 2</c:v>
                </c:pt>
              </c:strCache>
            </c:strRef>
          </c:tx>
          <c:spPr>
            <a:solidFill>
              <a:schemeClr val="accent2">
                <a:lumMod val="60000"/>
                <a:lumOff val="40000"/>
              </a:schemeClr>
            </a:solidFill>
            <a:ln>
              <a:solidFill>
                <a:schemeClr val="tx1"/>
              </a:solidFill>
            </a:ln>
            <a:effectLst/>
          </c:spPr>
          <c:invertIfNegative val="0"/>
          <c:dLbls>
            <c:dLbl>
              <c:idx val="0"/>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BBC-473D-B484-587F9D1EE1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37700</c:v>
                </c:pt>
              </c:numCache>
            </c:numRef>
          </c:val>
          <c:extLst>
            <c:ext xmlns:c16="http://schemas.microsoft.com/office/drawing/2014/chart" uri="{C3380CC4-5D6E-409C-BE32-E72D297353CC}">
              <c16:uniqueId val="{00000003-EBBC-473D-B484-587F9D1EE10B}"/>
            </c:ext>
          </c:extLst>
        </c:ser>
        <c:ser>
          <c:idx val="2"/>
          <c:order val="2"/>
          <c:tx>
            <c:strRef>
              <c:f>Sheet1!$D$1</c:f>
              <c:strCache>
                <c:ptCount val="1"/>
                <c:pt idx="0">
                  <c:v>Series 3</c:v>
                </c:pt>
              </c:strCache>
            </c:strRef>
          </c:tx>
          <c:spPr>
            <a:solidFill>
              <a:srgbClr val="5EB6E5"/>
            </a:solidFill>
            <a:ln>
              <a:solidFill>
                <a:schemeClr val="tx1"/>
              </a:solidFill>
            </a:ln>
            <a:effectLst/>
          </c:spPr>
          <c:invertIfNegative val="0"/>
          <c:dPt>
            <c:idx val="0"/>
            <c:invertIfNegative val="0"/>
            <c:bubble3D val="0"/>
            <c:spPr>
              <a:solidFill>
                <a:schemeClr val="accent3">
                  <a:lumMod val="75000"/>
                </a:schemeClr>
              </a:solidFill>
              <a:ln>
                <a:solidFill>
                  <a:schemeClr val="tx1"/>
                </a:solidFill>
              </a:ln>
              <a:effectLst/>
            </c:spPr>
            <c:extLst>
              <c:ext xmlns:c16="http://schemas.microsoft.com/office/drawing/2014/chart" uri="{C3380CC4-5D6E-409C-BE32-E72D297353CC}">
                <c16:uniqueId val="{00000005-EBBC-473D-B484-587F9D1EE10B}"/>
              </c:ext>
            </c:extLst>
          </c:dPt>
          <c:dLbls>
            <c:dLbl>
              <c:idx val="0"/>
              <c:tx>
                <c:rich>
                  <a:bodyPr/>
                  <a:lstStyle/>
                  <a:p>
                    <a:r>
                      <a:rPr lang="en-US"/>
                      <a:t>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BBC-473D-B484-587F9D1EE1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74870</c:v>
                </c:pt>
              </c:numCache>
            </c:numRef>
          </c:val>
          <c:extLst>
            <c:ext xmlns:c16="http://schemas.microsoft.com/office/drawing/2014/chart" uri="{C3380CC4-5D6E-409C-BE32-E72D297353CC}">
              <c16:uniqueId val="{00000006-EBBC-473D-B484-587F9D1EE10B}"/>
            </c:ext>
          </c:extLst>
        </c:ser>
        <c:ser>
          <c:idx val="3"/>
          <c:order val="3"/>
          <c:tx>
            <c:strRef>
              <c:f>Sheet1!$E$1</c:f>
              <c:strCache>
                <c:ptCount val="1"/>
                <c:pt idx="0">
                  <c:v>Series 4</c:v>
                </c:pt>
              </c:strCache>
            </c:strRef>
          </c:tx>
          <c:spPr>
            <a:solidFill>
              <a:schemeClr val="accent4">
                <a:lumMod val="60000"/>
                <a:lumOff val="40000"/>
              </a:schemeClr>
            </a:solidFill>
            <a:ln>
              <a:solidFill>
                <a:schemeClr val="tx1"/>
              </a:solidFill>
            </a:ln>
            <a:effectLst/>
          </c:spPr>
          <c:invertIfNegative val="0"/>
          <c:dLbls>
            <c:dLbl>
              <c:idx val="0"/>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BBC-473D-B484-587F9D1EE10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60000</c:v>
                </c:pt>
              </c:numCache>
            </c:numRef>
          </c:val>
          <c:extLst>
            <c:ext xmlns:c16="http://schemas.microsoft.com/office/drawing/2014/chart" uri="{C3380CC4-5D6E-409C-BE32-E72D297353CC}">
              <c16:uniqueId val="{00000008-EBBC-473D-B484-587F9D1EE10B}"/>
            </c:ext>
          </c:extLst>
        </c:ser>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C60C30"/>
                </a:solidFill>
                <a:latin typeface="+mn-lt"/>
                <a:ea typeface="+mn-ea"/>
                <a:cs typeface="+mn-cs"/>
              </a:defRPr>
            </a:pPr>
            <a:r>
              <a:rPr lang="en-GB" sz="1600" b="1" dirty="0">
                <a:solidFill>
                  <a:srgbClr val="F4514C"/>
                </a:solidFill>
                <a:latin typeface="+mn-lt"/>
              </a:rPr>
              <a:t>After year</a:t>
            </a:r>
            <a:r>
              <a:rPr lang="en-GB" sz="1600" b="1" baseline="0" dirty="0">
                <a:solidFill>
                  <a:srgbClr val="F4514C"/>
                </a:solidFill>
                <a:latin typeface="+mn-lt"/>
              </a:rPr>
              <a:t> 1</a:t>
            </a:r>
            <a:endParaRPr lang="en-GB" sz="1600" b="1" dirty="0">
              <a:solidFill>
                <a:srgbClr val="F4514C"/>
              </a:solidFill>
              <a:latin typeface="+mn-l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C60C30"/>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0EA5-44CB-A901-F748D9BA9DE4}"/>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0EA5-44CB-A901-F748D9BA9DE4}"/>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0EA5-44CB-A901-F748D9BA9DE4}"/>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0EA5-44CB-A901-F748D9BA9DE4}"/>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0EA5-44CB-A901-F748D9BA9DE4}"/>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0EA5-44CB-A901-F748D9BA9DE4}"/>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0EA5-44CB-A901-F748D9BA9DE4}"/>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0EA5-44CB-A901-F748D9BA9DE4}"/>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0EA5-44CB-A901-F748D9BA9DE4}"/>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0EA5-44CB-A901-F748D9BA9DE4}"/>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0EA5-44CB-A901-F748D9BA9DE4}"/>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0EA5-44CB-A901-F748D9BA9DE4}"/>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0EA5-44CB-A901-F748D9BA9DE4}"/>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0EA5-44CB-A901-F748D9BA9DE4}"/>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0EA5-44CB-A901-F748D9BA9DE4}"/>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0EA5-44CB-A901-F748D9BA9DE4}"/>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0EA5-44CB-A901-F748D9BA9DE4}"/>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0EA5-44CB-A901-F748D9BA9DE4}"/>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0EA5-44CB-A901-F748D9BA9DE4}"/>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0EA5-44CB-A901-F748D9BA9DE4}"/>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0EA5-44CB-A901-F748D9BA9DE4}"/>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0EA5-44CB-A901-F748D9BA9DE4}"/>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0EA5-44CB-A901-F748D9BA9DE4}"/>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0EA5-44CB-A901-F748D9BA9DE4}"/>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0EA5-44CB-A901-F748D9BA9DE4}"/>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0EA5-44CB-A901-F748D9BA9DE4}"/>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0EA5-44CB-A901-F748D9BA9DE4}"/>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0EA5-44CB-A901-F748D9BA9DE4}"/>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0EA5-44CB-A901-F748D9BA9DE4}"/>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0EA5-44CB-A901-F748D9BA9DE4}"/>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0EA5-44CB-A901-F748D9BA9DE4}"/>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0EA5-44CB-A901-F748D9BA9DE4}"/>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0EA5-44CB-A901-F748D9BA9DE4}"/>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0EA5-44CB-A901-F748D9BA9DE4}"/>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0EA5-44CB-A901-F748D9BA9DE4}"/>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0EA5-44CB-A901-F748D9BA9DE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86B8-43E4-A8BD-F99E60DD1078}"/>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86B8-43E4-A8BD-F99E60DD1078}"/>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86B8-43E4-A8BD-F99E60DD1078}"/>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86B8-43E4-A8BD-F99E60DD1078}"/>
              </c:ext>
            </c:extLst>
          </c:dPt>
          <c:dPt>
            <c:idx val="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9-86B8-43E4-A8BD-F99E60DD1078}"/>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86B8-43E4-A8BD-F99E60DD1078}"/>
              </c:ext>
            </c:extLst>
          </c:dPt>
          <c:dPt>
            <c:idx val="6"/>
            <c:bubble3D val="0"/>
            <c:spPr>
              <a:solidFill>
                <a:srgbClr val="F4514C"/>
              </a:solidFill>
              <a:ln w="19050">
                <a:solidFill>
                  <a:schemeClr val="lt1"/>
                </a:solidFill>
              </a:ln>
              <a:effectLst/>
            </c:spPr>
            <c:extLst>
              <c:ext xmlns:c16="http://schemas.microsoft.com/office/drawing/2014/chart" uri="{C3380CC4-5D6E-409C-BE32-E72D297353CC}">
                <c16:uniqueId val="{0000000D-86B8-43E4-A8BD-F99E60DD1078}"/>
              </c:ext>
            </c:extLst>
          </c:dPt>
          <c:dPt>
            <c:idx val="7"/>
            <c:bubble3D val="0"/>
            <c:spPr>
              <a:solidFill>
                <a:srgbClr val="24CC87"/>
              </a:solidFill>
              <a:ln w="19050">
                <a:solidFill>
                  <a:schemeClr val="lt1"/>
                </a:solidFill>
              </a:ln>
              <a:effectLst/>
            </c:spPr>
            <c:extLst>
              <c:ext xmlns:c16="http://schemas.microsoft.com/office/drawing/2014/chart" uri="{C3380CC4-5D6E-409C-BE32-E72D297353CC}">
                <c16:uniqueId val="{0000000F-86B8-43E4-A8BD-F99E60DD1078}"/>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86B8-43E4-A8BD-F99E60DD1078}"/>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86B8-43E4-A8BD-F99E60DD1078}"/>
              </c:ext>
            </c:extLst>
          </c:dPt>
          <c:dPt>
            <c:idx val="1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5-86B8-43E4-A8BD-F99E60DD1078}"/>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86B8-43E4-A8BD-F99E60DD1078}"/>
              </c:ext>
            </c:extLst>
          </c:dPt>
          <c:dPt>
            <c:idx val="12"/>
            <c:bubble3D val="0"/>
            <c:spPr>
              <a:solidFill>
                <a:srgbClr val="F4514C"/>
              </a:solidFill>
              <a:ln w="19050">
                <a:solidFill>
                  <a:schemeClr val="lt1"/>
                </a:solidFill>
              </a:ln>
              <a:effectLst/>
            </c:spPr>
            <c:extLst>
              <c:ext xmlns:c16="http://schemas.microsoft.com/office/drawing/2014/chart" uri="{C3380CC4-5D6E-409C-BE32-E72D297353CC}">
                <c16:uniqueId val="{00000019-86B8-43E4-A8BD-F99E60DD1078}"/>
              </c:ext>
            </c:extLst>
          </c:dPt>
          <c:dPt>
            <c:idx val="13"/>
            <c:bubble3D val="0"/>
            <c:spPr>
              <a:solidFill>
                <a:srgbClr val="24CC87"/>
              </a:solidFill>
              <a:ln w="19050">
                <a:solidFill>
                  <a:schemeClr val="lt1"/>
                </a:solidFill>
              </a:ln>
              <a:effectLst/>
            </c:spPr>
            <c:extLst>
              <c:ext xmlns:c16="http://schemas.microsoft.com/office/drawing/2014/chart" uri="{C3380CC4-5D6E-409C-BE32-E72D297353CC}">
                <c16:uniqueId val="{0000001B-86B8-43E4-A8BD-F99E60DD1078}"/>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86B8-43E4-A8BD-F99E60DD1078}"/>
              </c:ext>
            </c:extLst>
          </c:dPt>
          <c:dPt>
            <c:idx val="1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F-86B8-43E4-A8BD-F99E60DD1078}"/>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1-86B8-43E4-A8BD-F99E60DD1078}"/>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86B8-43E4-A8BD-F99E60DD1078}"/>
              </c:ext>
            </c:extLst>
          </c:dPt>
          <c:dPt>
            <c:idx val="18"/>
            <c:bubble3D val="0"/>
            <c:spPr>
              <a:solidFill>
                <a:srgbClr val="F4514C"/>
              </a:solidFill>
              <a:ln w="19050">
                <a:solidFill>
                  <a:schemeClr val="lt1"/>
                </a:solidFill>
              </a:ln>
              <a:effectLst/>
            </c:spPr>
            <c:extLst>
              <c:ext xmlns:c16="http://schemas.microsoft.com/office/drawing/2014/chart" uri="{C3380CC4-5D6E-409C-BE32-E72D297353CC}">
                <c16:uniqueId val="{00000025-86B8-43E4-A8BD-F99E60DD1078}"/>
              </c:ext>
            </c:extLst>
          </c:dPt>
          <c:dPt>
            <c:idx val="19"/>
            <c:bubble3D val="0"/>
            <c:spPr>
              <a:solidFill>
                <a:srgbClr val="24CC87"/>
              </a:solidFill>
              <a:ln w="19050">
                <a:solidFill>
                  <a:schemeClr val="lt1"/>
                </a:solidFill>
              </a:ln>
              <a:effectLst/>
            </c:spPr>
            <c:extLst>
              <c:ext xmlns:c16="http://schemas.microsoft.com/office/drawing/2014/chart" uri="{C3380CC4-5D6E-409C-BE32-E72D297353CC}">
                <c16:uniqueId val="{00000027-86B8-43E4-A8BD-F99E60DD1078}"/>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86B8-43E4-A8BD-F99E60DD1078}"/>
              </c:ext>
            </c:extLst>
          </c:dPt>
          <c:dPt>
            <c:idx val="2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B-86B8-43E4-A8BD-F99E60DD1078}"/>
              </c:ext>
            </c:extLst>
          </c:dPt>
          <c:dPt>
            <c:idx val="2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D-86B8-43E4-A8BD-F99E60DD1078}"/>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86B8-43E4-A8BD-F99E60DD1078}"/>
              </c:ext>
            </c:extLst>
          </c:dPt>
          <c:dPt>
            <c:idx val="24"/>
            <c:bubble3D val="0"/>
            <c:spPr>
              <a:solidFill>
                <a:srgbClr val="F4514C"/>
              </a:solidFill>
              <a:ln w="19050">
                <a:solidFill>
                  <a:schemeClr val="lt1"/>
                </a:solidFill>
              </a:ln>
              <a:effectLst/>
            </c:spPr>
            <c:extLst>
              <c:ext xmlns:c16="http://schemas.microsoft.com/office/drawing/2014/chart" uri="{C3380CC4-5D6E-409C-BE32-E72D297353CC}">
                <c16:uniqueId val="{00000031-86B8-43E4-A8BD-F99E60DD1078}"/>
              </c:ext>
            </c:extLst>
          </c:dPt>
          <c:dPt>
            <c:idx val="25"/>
            <c:bubble3D val="0"/>
            <c:spPr>
              <a:solidFill>
                <a:srgbClr val="24CC87"/>
              </a:solidFill>
              <a:ln w="19050">
                <a:solidFill>
                  <a:schemeClr val="lt1"/>
                </a:solidFill>
              </a:ln>
              <a:effectLst/>
            </c:spPr>
            <c:extLst>
              <c:ext xmlns:c16="http://schemas.microsoft.com/office/drawing/2014/chart" uri="{C3380CC4-5D6E-409C-BE32-E72D297353CC}">
                <c16:uniqueId val="{00000033-86B8-43E4-A8BD-F99E60DD1078}"/>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86B8-43E4-A8BD-F99E60DD1078}"/>
              </c:ext>
            </c:extLst>
          </c:dPt>
          <c:dPt>
            <c:idx val="2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37-86B8-43E4-A8BD-F99E60DD1078}"/>
              </c:ext>
            </c:extLst>
          </c:dPt>
          <c:dPt>
            <c:idx val="28"/>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39-86B8-43E4-A8BD-F99E60DD1078}"/>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86B8-43E4-A8BD-F99E60DD1078}"/>
              </c:ext>
            </c:extLst>
          </c:dPt>
          <c:dPt>
            <c:idx val="30"/>
            <c:bubble3D val="0"/>
            <c:spPr>
              <a:solidFill>
                <a:srgbClr val="F4514C"/>
              </a:solidFill>
              <a:ln w="19050">
                <a:solidFill>
                  <a:schemeClr val="lt1"/>
                </a:solidFill>
              </a:ln>
              <a:effectLst/>
            </c:spPr>
            <c:extLst>
              <c:ext xmlns:c16="http://schemas.microsoft.com/office/drawing/2014/chart" uri="{C3380CC4-5D6E-409C-BE32-E72D297353CC}">
                <c16:uniqueId val="{0000003D-86B8-43E4-A8BD-F99E60DD1078}"/>
              </c:ext>
            </c:extLst>
          </c:dPt>
          <c:dPt>
            <c:idx val="31"/>
            <c:bubble3D val="0"/>
            <c:spPr>
              <a:solidFill>
                <a:srgbClr val="24CC87"/>
              </a:solidFill>
              <a:ln w="19050">
                <a:solidFill>
                  <a:schemeClr val="lt1"/>
                </a:solidFill>
              </a:ln>
              <a:effectLst/>
            </c:spPr>
            <c:extLst>
              <c:ext xmlns:c16="http://schemas.microsoft.com/office/drawing/2014/chart" uri="{C3380CC4-5D6E-409C-BE32-E72D297353CC}">
                <c16:uniqueId val="{0000003F-86B8-43E4-A8BD-F99E60DD1078}"/>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86B8-43E4-A8BD-F99E60DD1078}"/>
              </c:ext>
            </c:extLst>
          </c:dPt>
          <c:dPt>
            <c:idx val="3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3-86B8-43E4-A8BD-F99E60DD1078}"/>
              </c:ext>
            </c:extLst>
          </c:dPt>
          <c:dPt>
            <c:idx val="3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45-86B8-43E4-A8BD-F99E60DD1078}"/>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86B8-43E4-A8BD-F99E60DD1078}"/>
              </c:ext>
            </c:extLst>
          </c:dPt>
          <c:dPt>
            <c:idx val="36"/>
            <c:bubble3D val="0"/>
            <c:spPr>
              <a:solidFill>
                <a:srgbClr val="F4514C"/>
              </a:solidFill>
              <a:ln w="19050">
                <a:solidFill>
                  <a:schemeClr val="lt1"/>
                </a:solidFill>
              </a:ln>
              <a:effectLst/>
            </c:spPr>
            <c:extLst>
              <c:ext xmlns:c16="http://schemas.microsoft.com/office/drawing/2014/chart" uri="{C3380CC4-5D6E-409C-BE32-E72D297353CC}">
                <c16:uniqueId val="{00000049-86B8-43E4-A8BD-F99E60DD1078}"/>
              </c:ext>
            </c:extLst>
          </c:dPt>
          <c:dPt>
            <c:idx val="37"/>
            <c:bubble3D val="0"/>
            <c:spPr>
              <a:solidFill>
                <a:srgbClr val="24CC87"/>
              </a:solidFill>
              <a:ln w="19050">
                <a:solidFill>
                  <a:schemeClr val="lt1"/>
                </a:solidFill>
              </a:ln>
              <a:effectLst/>
            </c:spPr>
            <c:extLst>
              <c:ext xmlns:c16="http://schemas.microsoft.com/office/drawing/2014/chart" uri="{C3380CC4-5D6E-409C-BE32-E72D297353CC}">
                <c16:uniqueId val="{0000004B-86B8-43E4-A8BD-F99E60DD1078}"/>
              </c:ext>
            </c:extLst>
          </c:dPt>
          <c:dPt>
            <c:idx val="38"/>
            <c:bubble3D val="0"/>
            <c:spPr>
              <a:solidFill>
                <a:schemeClr val="bg2"/>
              </a:solidFill>
              <a:ln w="19050">
                <a:solidFill>
                  <a:schemeClr val="lt1"/>
                </a:solidFill>
              </a:ln>
              <a:effectLst/>
            </c:spPr>
            <c:extLst>
              <c:ext xmlns:c16="http://schemas.microsoft.com/office/drawing/2014/chart" uri="{C3380CC4-5D6E-409C-BE32-E72D297353CC}">
                <c16:uniqueId val="{0000004D-86B8-43E4-A8BD-F99E60DD1078}"/>
              </c:ext>
            </c:extLst>
          </c:dPt>
          <c:dPt>
            <c:idx val="3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F-86B8-43E4-A8BD-F99E60DD1078}"/>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86B8-43E4-A8BD-F99E60DD10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95B5-4A70-AFB8-B8C69FB27FBB}"/>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95B5-4A70-AFB8-B8C69FB27FBB}"/>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95B5-4A70-AFB8-B8C69FB27FBB}"/>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95B5-4A70-AFB8-B8C69FB27FBB}"/>
              </c:ext>
            </c:extLst>
          </c:dPt>
          <c:dPt>
            <c:idx val="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9-95B5-4A70-AFB8-B8C69FB27FBB}"/>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95B5-4A70-AFB8-B8C69FB27FBB}"/>
              </c:ext>
            </c:extLst>
          </c:dPt>
          <c:dPt>
            <c:idx val="6"/>
            <c:bubble3D val="0"/>
            <c:spPr>
              <a:solidFill>
                <a:srgbClr val="F4514C"/>
              </a:solidFill>
              <a:ln w="19050">
                <a:solidFill>
                  <a:schemeClr val="lt1"/>
                </a:solidFill>
              </a:ln>
              <a:effectLst/>
            </c:spPr>
            <c:extLst>
              <c:ext xmlns:c16="http://schemas.microsoft.com/office/drawing/2014/chart" uri="{C3380CC4-5D6E-409C-BE32-E72D297353CC}">
                <c16:uniqueId val="{0000000D-95B5-4A70-AFB8-B8C69FB27FBB}"/>
              </c:ext>
            </c:extLst>
          </c:dPt>
          <c:dPt>
            <c:idx val="7"/>
            <c:bubble3D val="0"/>
            <c:spPr>
              <a:solidFill>
                <a:srgbClr val="24CC87"/>
              </a:solidFill>
              <a:ln w="19050">
                <a:solidFill>
                  <a:schemeClr val="lt1"/>
                </a:solidFill>
              </a:ln>
              <a:effectLst/>
            </c:spPr>
            <c:extLst>
              <c:ext xmlns:c16="http://schemas.microsoft.com/office/drawing/2014/chart" uri="{C3380CC4-5D6E-409C-BE32-E72D297353CC}">
                <c16:uniqueId val="{0000000F-95B5-4A70-AFB8-B8C69FB27FBB}"/>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95B5-4A70-AFB8-B8C69FB27FBB}"/>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95B5-4A70-AFB8-B8C69FB27FBB}"/>
              </c:ext>
            </c:extLst>
          </c:dPt>
          <c:dPt>
            <c:idx val="1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5-95B5-4A70-AFB8-B8C69FB27FBB}"/>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95B5-4A70-AFB8-B8C69FB27FBB}"/>
              </c:ext>
            </c:extLst>
          </c:dPt>
          <c:dPt>
            <c:idx val="12"/>
            <c:bubble3D val="0"/>
            <c:spPr>
              <a:solidFill>
                <a:srgbClr val="F4514C"/>
              </a:solidFill>
              <a:ln w="19050">
                <a:solidFill>
                  <a:schemeClr val="lt1"/>
                </a:solidFill>
              </a:ln>
              <a:effectLst/>
            </c:spPr>
            <c:extLst>
              <c:ext xmlns:c16="http://schemas.microsoft.com/office/drawing/2014/chart" uri="{C3380CC4-5D6E-409C-BE32-E72D297353CC}">
                <c16:uniqueId val="{00000019-95B5-4A70-AFB8-B8C69FB27FBB}"/>
              </c:ext>
            </c:extLst>
          </c:dPt>
          <c:dPt>
            <c:idx val="13"/>
            <c:bubble3D val="0"/>
            <c:spPr>
              <a:solidFill>
                <a:srgbClr val="24CC87"/>
              </a:solidFill>
              <a:ln w="19050">
                <a:solidFill>
                  <a:schemeClr val="lt1"/>
                </a:solidFill>
              </a:ln>
              <a:effectLst/>
            </c:spPr>
            <c:extLst>
              <c:ext xmlns:c16="http://schemas.microsoft.com/office/drawing/2014/chart" uri="{C3380CC4-5D6E-409C-BE32-E72D297353CC}">
                <c16:uniqueId val="{0000001B-95B5-4A70-AFB8-B8C69FB27FBB}"/>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95B5-4A70-AFB8-B8C69FB27FBB}"/>
              </c:ext>
            </c:extLst>
          </c:dPt>
          <c:dPt>
            <c:idx val="1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F-95B5-4A70-AFB8-B8C69FB27FBB}"/>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1-95B5-4A70-AFB8-B8C69FB27FBB}"/>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95B5-4A70-AFB8-B8C69FB27FBB}"/>
              </c:ext>
            </c:extLst>
          </c:dPt>
          <c:dPt>
            <c:idx val="18"/>
            <c:bubble3D val="0"/>
            <c:spPr>
              <a:solidFill>
                <a:srgbClr val="F4514C"/>
              </a:solidFill>
              <a:ln w="19050">
                <a:solidFill>
                  <a:schemeClr val="lt1"/>
                </a:solidFill>
              </a:ln>
              <a:effectLst/>
            </c:spPr>
            <c:extLst>
              <c:ext xmlns:c16="http://schemas.microsoft.com/office/drawing/2014/chart" uri="{C3380CC4-5D6E-409C-BE32-E72D297353CC}">
                <c16:uniqueId val="{00000025-95B5-4A70-AFB8-B8C69FB27FBB}"/>
              </c:ext>
            </c:extLst>
          </c:dPt>
          <c:dPt>
            <c:idx val="19"/>
            <c:bubble3D val="0"/>
            <c:spPr>
              <a:solidFill>
                <a:srgbClr val="24CC87"/>
              </a:solidFill>
              <a:ln w="19050">
                <a:solidFill>
                  <a:schemeClr val="lt1"/>
                </a:solidFill>
              </a:ln>
              <a:effectLst/>
            </c:spPr>
            <c:extLst>
              <c:ext xmlns:c16="http://schemas.microsoft.com/office/drawing/2014/chart" uri="{C3380CC4-5D6E-409C-BE32-E72D297353CC}">
                <c16:uniqueId val="{00000027-95B5-4A70-AFB8-B8C69FB27FBB}"/>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95B5-4A70-AFB8-B8C69FB27FBB}"/>
              </c:ext>
            </c:extLst>
          </c:dPt>
          <c:dPt>
            <c:idx val="2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B-95B5-4A70-AFB8-B8C69FB27FBB}"/>
              </c:ext>
            </c:extLst>
          </c:dPt>
          <c:dPt>
            <c:idx val="2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D-95B5-4A70-AFB8-B8C69FB27FBB}"/>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95B5-4A70-AFB8-B8C69FB27FBB}"/>
              </c:ext>
            </c:extLst>
          </c:dPt>
          <c:dPt>
            <c:idx val="24"/>
            <c:bubble3D val="0"/>
            <c:spPr>
              <a:solidFill>
                <a:srgbClr val="F4514C"/>
              </a:solidFill>
              <a:ln w="19050">
                <a:solidFill>
                  <a:schemeClr val="lt1"/>
                </a:solidFill>
              </a:ln>
              <a:effectLst/>
            </c:spPr>
            <c:extLst>
              <c:ext xmlns:c16="http://schemas.microsoft.com/office/drawing/2014/chart" uri="{C3380CC4-5D6E-409C-BE32-E72D297353CC}">
                <c16:uniqueId val="{00000031-95B5-4A70-AFB8-B8C69FB27FBB}"/>
              </c:ext>
            </c:extLst>
          </c:dPt>
          <c:dPt>
            <c:idx val="25"/>
            <c:bubble3D val="0"/>
            <c:spPr>
              <a:solidFill>
                <a:srgbClr val="24CC87"/>
              </a:solidFill>
              <a:ln w="19050">
                <a:solidFill>
                  <a:schemeClr val="lt1"/>
                </a:solidFill>
              </a:ln>
              <a:effectLst/>
            </c:spPr>
            <c:extLst>
              <c:ext xmlns:c16="http://schemas.microsoft.com/office/drawing/2014/chart" uri="{C3380CC4-5D6E-409C-BE32-E72D297353CC}">
                <c16:uniqueId val="{00000033-95B5-4A70-AFB8-B8C69FB27FBB}"/>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95B5-4A70-AFB8-B8C69FB27FBB}"/>
              </c:ext>
            </c:extLst>
          </c:dPt>
          <c:dPt>
            <c:idx val="2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37-95B5-4A70-AFB8-B8C69FB27FBB}"/>
              </c:ext>
            </c:extLst>
          </c:dPt>
          <c:dPt>
            <c:idx val="28"/>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39-95B5-4A70-AFB8-B8C69FB27FBB}"/>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95B5-4A70-AFB8-B8C69FB27FBB}"/>
              </c:ext>
            </c:extLst>
          </c:dPt>
          <c:dPt>
            <c:idx val="30"/>
            <c:bubble3D val="0"/>
            <c:spPr>
              <a:solidFill>
                <a:srgbClr val="F4514C"/>
              </a:solidFill>
              <a:ln w="19050">
                <a:solidFill>
                  <a:schemeClr val="lt1"/>
                </a:solidFill>
              </a:ln>
              <a:effectLst/>
            </c:spPr>
            <c:extLst>
              <c:ext xmlns:c16="http://schemas.microsoft.com/office/drawing/2014/chart" uri="{C3380CC4-5D6E-409C-BE32-E72D297353CC}">
                <c16:uniqueId val="{0000003D-95B5-4A70-AFB8-B8C69FB27FBB}"/>
              </c:ext>
            </c:extLst>
          </c:dPt>
          <c:dPt>
            <c:idx val="31"/>
            <c:bubble3D val="0"/>
            <c:spPr>
              <a:solidFill>
                <a:srgbClr val="24CC87"/>
              </a:solidFill>
              <a:ln w="19050">
                <a:solidFill>
                  <a:schemeClr val="lt1"/>
                </a:solidFill>
              </a:ln>
              <a:effectLst/>
            </c:spPr>
            <c:extLst>
              <c:ext xmlns:c16="http://schemas.microsoft.com/office/drawing/2014/chart" uri="{C3380CC4-5D6E-409C-BE32-E72D297353CC}">
                <c16:uniqueId val="{0000003F-95B5-4A70-AFB8-B8C69FB27FBB}"/>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95B5-4A70-AFB8-B8C69FB27FBB}"/>
              </c:ext>
            </c:extLst>
          </c:dPt>
          <c:dPt>
            <c:idx val="3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3-95B5-4A70-AFB8-B8C69FB27FBB}"/>
              </c:ext>
            </c:extLst>
          </c:dPt>
          <c:dPt>
            <c:idx val="3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45-95B5-4A70-AFB8-B8C69FB27FBB}"/>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95B5-4A70-AFB8-B8C69FB27FBB}"/>
              </c:ext>
            </c:extLst>
          </c:dPt>
          <c:dPt>
            <c:idx val="36"/>
            <c:bubble3D val="0"/>
            <c:spPr>
              <a:solidFill>
                <a:srgbClr val="F4514C"/>
              </a:solidFill>
              <a:ln w="19050">
                <a:solidFill>
                  <a:schemeClr val="lt1"/>
                </a:solidFill>
              </a:ln>
              <a:effectLst/>
            </c:spPr>
            <c:extLst>
              <c:ext xmlns:c16="http://schemas.microsoft.com/office/drawing/2014/chart" uri="{C3380CC4-5D6E-409C-BE32-E72D297353CC}">
                <c16:uniqueId val="{00000049-95B5-4A70-AFB8-B8C69FB27FBB}"/>
              </c:ext>
            </c:extLst>
          </c:dPt>
          <c:dPt>
            <c:idx val="37"/>
            <c:bubble3D val="0"/>
            <c:spPr>
              <a:solidFill>
                <a:srgbClr val="24CC87"/>
              </a:solidFill>
              <a:ln w="19050">
                <a:solidFill>
                  <a:schemeClr val="lt1"/>
                </a:solidFill>
              </a:ln>
              <a:effectLst/>
            </c:spPr>
            <c:extLst>
              <c:ext xmlns:c16="http://schemas.microsoft.com/office/drawing/2014/chart" uri="{C3380CC4-5D6E-409C-BE32-E72D297353CC}">
                <c16:uniqueId val="{0000004B-95B5-4A70-AFB8-B8C69FB27FBB}"/>
              </c:ext>
            </c:extLst>
          </c:dPt>
          <c:dPt>
            <c:idx val="38"/>
            <c:bubble3D val="0"/>
            <c:spPr>
              <a:solidFill>
                <a:schemeClr val="bg2"/>
              </a:solidFill>
              <a:ln w="19050">
                <a:solidFill>
                  <a:schemeClr val="lt1"/>
                </a:solidFill>
              </a:ln>
              <a:effectLst/>
            </c:spPr>
            <c:extLst>
              <c:ext xmlns:c16="http://schemas.microsoft.com/office/drawing/2014/chart" uri="{C3380CC4-5D6E-409C-BE32-E72D297353CC}">
                <c16:uniqueId val="{0000004D-95B5-4A70-AFB8-B8C69FB27FBB}"/>
              </c:ext>
            </c:extLst>
          </c:dPt>
          <c:dPt>
            <c:idx val="3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F-95B5-4A70-AFB8-B8C69FB27FBB}"/>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95B5-4A70-AFB8-B8C69FB27F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1DAA-4437-931A-FCDF90E9FF0A}"/>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1DAA-4437-931A-FCDF90E9FF0A}"/>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1DAA-4437-931A-FCDF90E9FF0A}"/>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1DAA-4437-931A-FCDF90E9FF0A}"/>
              </c:ext>
            </c:extLst>
          </c:dPt>
          <c:dPt>
            <c:idx val="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9-1DAA-4437-931A-FCDF90E9FF0A}"/>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1DAA-4437-931A-FCDF90E9FF0A}"/>
              </c:ext>
            </c:extLst>
          </c:dPt>
          <c:dPt>
            <c:idx val="6"/>
            <c:bubble3D val="0"/>
            <c:spPr>
              <a:solidFill>
                <a:srgbClr val="F4514C"/>
              </a:solidFill>
              <a:ln w="19050">
                <a:solidFill>
                  <a:schemeClr val="lt1"/>
                </a:solidFill>
              </a:ln>
              <a:effectLst/>
            </c:spPr>
            <c:extLst>
              <c:ext xmlns:c16="http://schemas.microsoft.com/office/drawing/2014/chart" uri="{C3380CC4-5D6E-409C-BE32-E72D297353CC}">
                <c16:uniqueId val="{0000000D-1DAA-4437-931A-FCDF90E9FF0A}"/>
              </c:ext>
            </c:extLst>
          </c:dPt>
          <c:dPt>
            <c:idx val="7"/>
            <c:bubble3D val="0"/>
            <c:spPr>
              <a:solidFill>
                <a:srgbClr val="24CC87"/>
              </a:solidFill>
              <a:ln w="19050">
                <a:solidFill>
                  <a:schemeClr val="lt1"/>
                </a:solidFill>
              </a:ln>
              <a:effectLst/>
            </c:spPr>
            <c:extLst>
              <c:ext xmlns:c16="http://schemas.microsoft.com/office/drawing/2014/chart" uri="{C3380CC4-5D6E-409C-BE32-E72D297353CC}">
                <c16:uniqueId val="{0000000F-1DAA-4437-931A-FCDF90E9FF0A}"/>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1DAA-4437-931A-FCDF90E9FF0A}"/>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1DAA-4437-931A-FCDF90E9FF0A}"/>
              </c:ext>
            </c:extLst>
          </c:dPt>
          <c:dPt>
            <c:idx val="1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5-1DAA-4437-931A-FCDF90E9FF0A}"/>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1DAA-4437-931A-FCDF90E9FF0A}"/>
              </c:ext>
            </c:extLst>
          </c:dPt>
          <c:dPt>
            <c:idx val="12"/>
            <c:bubble3D val="0"/>
            <c:spPr>
              <a:solidFill>
                <a:srgbClr val="F4514C"/>
              </a:solidFill>
              <a:ln w="19050">
                <a:solidFill>
                  <a:schemeClr val="lt1"/>
                </a:solidFill>
              </a:ln>
              <a:effectLst/>
            </c:spPr>
            <c:extLst>
              <c:ext xmlns:c16="http://schemas.microsoft.com/office/drawing/2014/chart" uri="{C3380CC4-5D6E-409C-BE32-E72D297353CC}">
                <c16:uniqueId val="{00000019-1DAA-4437-931A-FCDF90E9FF0A}"/>
              </c:ext>
            </c:extLst>
          </c:dPt>
          <c:dPt>
            <c:idx val="13"/>
            <c:bubble3D val="0"/>
            <c:spPr>
              <a:solidFill>
                <a:srgbClr val="24CC87"/>
              </a:solidFill>
              <a:ln w="19050">
                <a:solidFill>
                  <a:schemeClr val="lt1"/>
                </a:solidFill>
              </a:ln>
              <a:effectLst/>
            </c:spPr>
            <c:extLst>
              <c:ext xmlns:c16="http://schemas.microsoft.com/office/drawing/2014/chart" uri="{C3380CC4-5D6E-409C-BE32-E72D297353CC}">
                <c16:uniqueId val="{0000001B-1DAA-4437-931A-FCDF90E9FF0A}"/>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1DAA-4437-931A-FCDF90E9FF0A}"/>
              </c:ext>
            </c:extLst>
          </c:dPt>
          <c:dPt>
            <c:idx val="1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F-1DAA-4437-931A-FCDF90E9FF0A}"/>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1-1DAA-4437-931A-FCDF90E9FF0A}"/>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1DAA-4437-931A-FCDF90E9FF0A}"/>
              </c:ext>
            </c:extLst>
          </c:dPt>
          <c:dPt>
            <c:idx val="18"/>
            <c:bubble3D val="0"/>
            <c:spPr>
              <a:solidFill>
                <a:srgbClr val="F4514C"/>
              </a:solidFill>
              <a:ln w="19050">
                <a:solidFill>
                  <a:schemeClr val="lt1"/>
                </a:solidFill>
              </a:ln>
              <a:effectLst/>
            </c:spPr>
            <c:extLst>
              <c:ext xmlns:c16="http://schemas.microsoft.com/office/drawing/2014/chart" uri="{C3380CC4-5D6E-409C-BE32-E72D297353CC}">
                <c16:uniqueId val="{00000025-1DAA-4437-931A-FCDF90E9FF0A}"/>
              </c:ext>
            </c:extLst>
          </c:dPt>
          <c:dPt>
            <c:idx val="19"/>
            <c:bubble3D val="0"/>
            <c:spPr>
              <a:solidFill>
                <a:srgbClr val="24CC87"/>
              </a:solidFill>
              <a:ln w="19050">
                <a:solidFill>
                  <a:schemeClr val="lt1"/>
                </a:solidFill>
              </a:ln>
              <a:effectLst/>
            </c:spPr>
            <c:extLst>
              <c:ext xmlns:c16="http://schemas.microsoft.com/office/drawing/2014/chart" uri="{C3380CC4-5D6E-409C-BE32-E72D297353CC}">
                <c16:uniqueId val="{00000027-1DAA-4437-931A-FCDF90E9FF0A}"/>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1DAA-4437-931A-FCDF90E9FF0A}"/>
              </c:ext>
            </c:extLst>
          </c:dPt>
          <c:dPt>
            <c:idx val="2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B-1DAA-4437-931A-FCDF90E9FF0A}"/>
              </c:ext>
            </c:extLst>
          </c:dPt>
          <c:dPt>
            <c:idx val="2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D-1DAA-4437-931A-FCDF90E9FF0A}"/>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1DAA-4437-931A-FCDF90E9FF0A}"/>
              </c:ext>
            </c:extLst>
          </c:dPt>
          <c:dPt>
            <c:idx val="24"/>
            <c:bubble3D val="0"/>
            <c:spPr>
              <a:solidFill>
                <a:srgbClr val="F4514C"/>
              </a:solidFill>
              <a:ln w="19050">
                <a:solidFill>
                  <a:schemeClr val="lt1"/>
                </a:solidFill>
              </a:ln>
              <a:effectLst/>
            </c:spPr>
            <c:extLst>
              <c:ext xmlns:c16="http://schemas.microsoft.com/office/drawing/2014/chart" uri="{C3380CC4-5D6E-409C-BE32-E72D297353CC}">
                <c16:uniqueId val="{00000031-1DAA-4437-931A-FCDF90E9FF0A}"/>
              </c:ext>
            </c:extLst>
          </c:dPt>
          <c:dPt>
            <c:idx val="25"/>
            <c:bubble3D val="0"/>
            <c:spPr>
              <a:solidFill>
                <a:srgbClr val="24CC87"/>
              </a:solidFill>
              <a:ln w="19050">
                <a:solidFill>
                  <a:schemeClr val="lt1"/>
                </a:solidFill>
              </a:ln>
              <a:effectLst/>
            </c:spPr>
            <c:extLst>
              <c:ext xmlns:c16="http://schemas.microsoft.com/office/drawing/2014/chart" uri="{C3380CC4-5D6E-409C-BE32-E72D297353CC}">
                <c16:uniqueId val="{00000033-1DAA-4437-931A-FCDF90E9FF0A}"/>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1DAA-4437-931A-FCDF90E9FF0A}"/>
              </c:ext>
            </c:extLst>
          </c:dPt>
          <c:dPt>
            <c:idx val="2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37-1DAA-4437-931A-FCDF90E9FF0A}"/>
              </c:ext>
            </c:extLst>
          </c:dPt>
          <c:dPt>
            <c:idx val="28"/>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39-1DAA-4437-931A-FCDF90E9FF0A}"/>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1DAA-4437-931A-FCDF90E9FF0A}"/>
              </c:ext>
            </c:extLst>
          </c:dPt>
          <c:dPt>
            <c:idx val="30"/>
            <c:bubble3D val="0"/>
            <c:spPr>
              <a:solidFill>
                <a:srgbClr val="F4514C"/>
              </a:solidFill>
              <a:ln w="19050">
                <a:solidFill>
                  <a:schemeClr val="lt1"/>
                </a:solidFill>
              </a:ln>
              <a:effectLst/>
            </c:spPr>
            <c:extLst>
              <c:ext xmlns:c16="http://schemas.microsoft.com/office/drawing/2014/chart" uri="{C3380CC4-5D6E-409C-BE32-E72D297353CC}">
                <c16:uniqueId val="{0000003D-1DAA-4437-931A-FCDF90E9FF0A}"/>
              </c:ext>
            </c:extLst>
          </c:dPt>
          <c:dPt>
            <c:idx val="31"/>
            <c:bubble3D val="0"/>
            <c:spPr>
              <a:solidFill>
                <a:srgbClr val="24CC87"/>
              </a:solidFill>
              <a:ln w="19050">
                <a:solidFill>
                  <a:schemeClr val="lt1"/>
                </a:solidFill>
              </a:ln>
              <a:effectLst/>
            </c:spPr>
            <c:extLst>
              <c:ext xmlns:c16="http://schemas.microsoft.com/office/drawing/2014/chart" uri="{C3380CC4-5D6E-409C-BE32-E72D297353CC}">
                <c16:uniqueId val="{0000003F-1DAA-4437-931A-FCDF90E9FF0A}"/>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1DAA-4437-931A-FCDF90E9FF0A}"/>
              </c:ext>
            </c:extLst>
          </c:dPt>
          <c:dPt>
            <c:idx val="3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3-1DAA-4437-931A-FCDF90E9FF0A}"/>
              </c:ext>
            </c:extLst>
          </c:dPt>
          <c:dPt>
            <c:idx val="3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45-1DAA-4437-931A-FCDF90E9FF0A}"/>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1DAA-4437-931A-FCDF90E9FF0A}"/>
              </c:ext>
            </c:extLst>
          </c:dPt>
          <c:dPt>
            <c:idx val="36"/>
            <c:bubble3D val="0"/>
            <c:spPr>
              <a:solidFill>
                <a:srgbClr val="F4514C"/>
              </a:solidFill>
              <a:ln w="19050">
                <a:solidFill>
                  <a:schemeClr val="lt1"/>
                </a:solidFill>
              </a:ln>
              <a:effectLst/>
            </c:spPr>
            <c:extLst>
              <c:ext xmlns:c16="http://schemas.microsoft.com/office/drawing/2014/chart" uri="{C3380CC4-5D6E-409C-BE32-E72D297353CC}">
                <c16:uniqueId val="{00000049-1DAA-4437-931A-FCDF90E9FF0A}"/>
              </c:ext>
            </c:extLst>
          </c:dPt>
          <c:dPt>
            <c:idx val="37"/>
            <c:bubble3D val="0"/>
            <c:spPr>
              <a:solidFill>
                <a:srgbClr val="24CC87"/>
              </a:solidFill>
              <a:ln w="19050">
                <a:solidFill>
                  <a:schemeClr val="lt1"/>
                </a:solidFill>
              </a:ln>
              <a:effectLst/>
            </c:spPr>
            <c:extLst>
              <c:ext xmlns:c16="http://schemas.microsoft.com/office/drawing/2014/chart" uri="{C3380CC4-5D6E-409C-BE32-E72D297353CC}">
                <c16:uniqueId val="{0000004B-1DAA-4437-931A-FCDF90E9FF0A}"/>
              </c:ext>
            </c:extLst>
          </c:dPt>
          <c:dPt>
            <c:idx val="38"/>
            <c:bubble3D val="0"/>
            <c:spPr>
              <a:solidFill>
                <a:schemeClr val="bg2"/>
              </a:solidFill>
              <a:ln w="19050">
                <a:solidFill>
                  <a:schemeClr val="lt1"/>
                </a:solidFill>
              </a:ln>
              <a:effectLst/>
            </c:spPr>
            <c:extLst>
              <c:ext xmlns:c16="http://schemas.microsoft.com/office/drawing/2014/chart" uri="{C3380CC4-5D6E-409C-BE32-E72D297353CC}">
                <c16:uniqueId val="{0000004D-1DAA-4437-931A-FCDF90E9FF0A}"/>
              </c:ext>
            </c:extLst>
          </c:dPt>
          <c:dPt>
            <c:idx val="3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F-1DAA-4437-931A-FCDF90E9FF0A}"/>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1DAA-4437-931A-FCDF90E9FF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4E88-405B-A4B3-2B36B0AB27CB}"/>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4E88-405B-A4B3-2B36B0AB27CB}"/>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4E88-405B-A4B3-2B36B0AB27CB}"/>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4E88-405B-A4B3-2B36B0AB27CB}"/>
              </c:ext>
            </c:extLst>
          </c:dPt>
          <c:dPt>
            <c:idx val="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9-4E88-405B-A4B3-2B36B0AB27CB}"/>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4E88-405B-A4B3-2B36B0AB27CB}"/>
              </c:ext>
            </c:extLst>
          </c:dPt>
          <c:dPt>
            <c:idx val="6"/>
            <c:bubble3D val="0"/>
            <c:spPr>
              <a:solidFill>
                <a:srgbClr val="F4514C"/>
              </a:solidFill>
              <a:ln w="19050">
                <a:solidFill>
                  <a:schemeClr val="lt1"/>
                </a:solidFill>
              </a:ln>
              <a:effectLst/>
            </c:spPr>
            <c:extLst>
              <c:ext xmlns:c16="http://schemas.microsoft.com/office/drawing/2014/chart" uri="{C3380CC4-5D6E-409C-BE32-E72D297353CC}">
                <c16:uniqueId val="{0000000D-4E88-405B-A4B3-2B36B0AB27CB}"/>
              </c:ext>
            </c:extLst>
          </c:dPt>
          <c:dPt>
            <c:idx val="7"/>
            <c:bubble3D val="0"/>
            <c:spPr>
              <a:solidFill>
                <a:srgbClr val="24CC87"/>
              </a:solidFill>
              <a:ln w="19050">
                <a:solidFill>
                  <a:schemeClr val="lt1"/>
                </a:solidFill>
              </a:ln>
              <a:effectLst/>
            </c:spPr>
            <c:extLst>
              <c:ext xmlns:c16="http://schemas.microsoft.com/office/drawing/2014/chart" uri="{C3380CC4-5D6E-409C-BE32-E72D297353CC}">
                <c16:uniqueId val="{0000000F-4E88-405B-A4B3-2B36B0AB27CB}"/>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4E88-405B-A4B3-2B36B0AB27CB}"/>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4E88-405B-A4B3-2B36B0AB27CB}"/>
              </c:ext>
            </c:extLst>
          </c:dPt>
          <c:dPt>
            <c:idx val="1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5-4E88-405B-A4B3-2B36B0AB27CB}"/>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4E88-405B-A4B3-2B36B0AB27CB}"/>
              </c:ext>
            </c:extLst>
          </c:dPt>
          <c:dPt>
            <c:idx val="12"/>
            <c:bubble3D val="0"/>
            <c:spPr>
              <a:solidFill>
                <a:srgbClr val="F4514C"/>
              </a:solidFill>
              <a:ln w="19050">
                <a:solidFill>
                  <a:schemeClr val="lt1"/>
                </a:solidFill>
              </a:ln>
              <a:effectLst/>
            </c:spPr>
            <c:extLst>
              <c:ext xmlns:c16="http://schemas.microsoft.com/office/drawing/2014/chart" uri="{C3380CC4-5D6E-409C-BE32-E72D297353CC}">
                <c16:uniqueId val="{00000019-4E88-405B-A4B3-2B36B0AB27CB}"/>
              </c:ext>
            </c:extLst>
          </c:dPt>
          <c:dPt>
            <c:idx val="13"/>
            <c:bubble3D val="0"/>
            <c:spPr>
              <a:solidFill>
                <a:srgbClr val="24CC87"/>
              </a:solidFill>
              <a:ln w="19050">
                <a:solidFill>
                  <a:schemeClr val="lt1"/>
                </a:solidFill>
              </a:ln>
              <a:effectLst/>
            </c:spPr>
            <c:extLst>
              <c:ext xmlns:c16="http://schemas.microsoft.com/office/drawing/2014/chart" uri="{C3380CC4-5D6E-409C-BE32-E72D297353CC}">
                <c16:uniqueId val="{0000001B-4E88-405B-A4B3-2B36B0AB27CB}"/>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4E88-405B-A4B3-2B36B0AB27CB}"/>
              </c:ext>
            </c:extLst>
          </c:dPt>
          <c:dPt>
            <c:idx val="1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F-4E88-405B-A4B3-2B36B0AB27CB}"/>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1-4E88-405B-A4B3-2B36B0AB27CB}"/>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4E88-405B-A4B3-2B36B0AB27CB}"/>
              </c:ext>
            </c:extLst>
          </c:dPt>
          <c:dPt>
            <c:idx val="18"/>
            <c:bubble3D val="0"/>
            <c:spPr>
              <a:solidFill>
                <a:srgbClr val="F4514C"/>
              </a:solidFill>
              <a:ln w="19050">
                <a:solidFill>
                  <a:schemeClr val="lt1"/>
                </a:solidFill>
              </a:ln>
              <a:effectLst/>
            </c:spPr>
            <c:extLst>
              <c:ext xmlns:c16="http://schemas.microsoft.com/office/drawing/2014/chart" uri="{C3380CC4-5D6E-409C-BE32-E72D297353CC}">
                <c16:uniqueId val="{00000025-4E88-405B-A4B3-2B36B0AB27CB}"/>
              </c:ext>
            </c:extLst>
          </c:dPt>
          <c:dPt>
            <c:idx val="19"/>
            <c:bubble3D val="0"/>
            <c:spPr>
              <a:solidFill>
                <a:srgbClr val="24CC87"/>
              </a:solidFill>
              <a:ln w="19050">
                <a:solidFill>
                  <a:schemeClr val="lt1"/>
                </a:solidFill>
              </a:ln>
              <a:effectLst/>
            </c:spPr>
            <c:extLst>
              <c:ext xmlns:c16="http://schemas.microsoft.com/office/drawing/2014/chart" uri="{C3380CC4-5D6E-409C-BE32-E72D297353CC}">
                <c16:uniqueId val="{00000027-4E88-405B-A4B3-2B36B0AB27CB}"/>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4E88-405B-A4B3-2B36B0AB27CB}"/>
              </c:ext>
            </c:extLst>
          </c:dPt>
          <c:dPt>
            <c:idx val="2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B-4E88-405B-A4B3-2B36B0AB27CB}"/>
              </c:ext>
            </c:extLst>
          </c:dPt>
          <c:dPt>
            <c:idx val="2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D-4E88-405B-A4B3-2B36B0AB27CB}"/>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4E88-405B-A4B3-2B36B0AB27CB}"/>
              </c:ext>
            </c:extLst>
          </c:dPt>
          <c:dPt>
            <c:idx val="24"/>
            <c:bubble3D val="0"/>
            <c:spPr>
              <a:solidFill>
                <a:srgbClr val="F4514C"/>
              </a:solidFill>
              <a:ln w="19050">
                <a:solidFill>
                  <a:schemeClr val="lt1"/>
                </a:solidFill>
              </a:ln>
              <a:effectLst/>
            </c:spPr>
            <c:extLst>
              <c:ext xmlns:c16="http://schemas.microsoft.com/office/drawing/2014/chart" uri="{C3380CC4-5D6E-409C-BE32-E72D297353CC}">
                <c16:uniqueId val="{00000031-4E88-405B-A4B3-2B36B0AB27CB}"/>
              </c:ext>
            </c:extLst>
          </c:dPt>
          <c:dPt>
            <c:idx val="25"/>
            <c:bubble3D val="0"/>
            <c:spPr>
              <a:solidFill>
                <a:srgbClr val="24CC87"/>
              </a:solidFill>
              <a:ln w="19050">
                <a:solidFill>
                  <a:schemeClr val="lt1"/>
                </a:solidFill>
              </a:ln>
              <a:effectLst/>
            </c:spPr>
            <c:extLst>
              <c:ext xmlns:c16="http://schemas.microsoft.com/office/drawing/2014/chart" uri="{C3380CC4-5D6E-409C-BE32-E72D297353CC}">
                <c16:uniqueId val="{00000033-4E88-405B-A4B3-2B36B0AB27CB}"/>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4E88-405B-A4B3-2B36B0AB27CB}"/>
              </c:ext>
            </c:extLst>
          </c:dPt>
          <c:dPt>
            <c:idx val="2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37-4E88-405B-A4B3-2B36B0AB27CB}"/>
              </c:ext>
            </c:extLst>
          </c:dPt>
          <c:dPt>
            <c:idx val="28"/>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39-4E88-405B-A4B3-2B36B0AB27CB}"/>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4E88-405B-A4B3-2B36B0AB27CB}"/>
              </c:ext>
            </c:extLst>
          </c:dPt>
          <c:dPt>
            <c:idx val="30"/>
            <c:bubble3D val="0"/>
            <c:spPr>
              <a:solidFill>
                <a:srgbClr val="F4514C"/>
              </a:solidFill>
              <a:ln w="19050">
                <a:solidFill>
                  <a:schemeClr val="lt1"/>
                </a:solidFill>
              </a:ln>
              <a:effectLst/>
            </c:spPr>
            <c:extLst>
              <c:ext xmlns:c16="http://schemas.microsoft.com/office/drawing/2014/chart" uri="{C3380CC4-5D6E-409C-BE32-E72D297353CC}">
                <c16:uniqueId val="{0000003D-4E88-405B-A4B3-2B36B0AB27CB}"/>
              </c:ext>
            </c:extLst>
          </c:dPt>
          <c:dPt>
            <c:idx val="31"/>
            <c:bubble3D val="0"/>
            <c:spPr>
              <a:solidFill>
                <a:srgbClr val="24CC87"/>
              </a:solidFill>
              <a:ln w="19050">
                <a:solidFill>
                  <a:schemeClr val="lt1"/>
                </a:solidFill>
              </a:ln>
              <a:effectLst/>
            </c:spPr>
            <c:extLst>
              <c:ext xmlns:c16="http://schemas.microsoft.com/office/drawing/2014/chart" uri="{C3380CC4-5D6E-409C-BE32-E72D297353CC}">
                <c16:uniqueId val="{0000003F-4E88-405B-A4B3-2B36B0AB27CB}"/>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4E88-405B-A4B3-2B36B0AB27CB}"/>
              </c:ext>
            </c:extLst>
          </c:dPt>
          <c:dPt>
            <c:idx val="3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3-4E88-405B-A4B3-2B36B0AB27CB}"/>
              </c:ext>
            </c:extLst>
          </c:dPt>
          <c:dPt>
            <c:idx val="3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45-4E88-405B-A4B3-2B36B0AB27CB}"/>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4E88-405B-A4B3-2B36B0AB27CB}"/>
              </c:ext>
            </c:extLst>
          </c:dPt>
          <c:dPt>
            <c:idx val="36"/>
            <c:bubble3D val="0"/>
            <c:spPr>
              <a:solidFill>
                <a:srgbClr val="F4514C"/>
              </a:solidFill>
              <a:ln w="19050">
                <a:solidFill>
                  <a:schemeClr val="lt1"/>
                </a:solidFill>
              </a:ln>
              <a:effectLst/>
            </c:spPr>
            <c:extLst>
              <c:ext xmlns:c16="http://schemas.microsoft.com/office/drawing/2014/chart" uri="{C3380CC4-5D6E-409C-BE32-E72D297353CC}">
                <c16:uniqueId val="{00000049-4E88-405B-A4B3-2B36B0AB27CB}"/>
              </c:ext>
            </c:extLst>
          </c:dPt>
          <c:dPt>
            <c:idx val="37"/>
            <c:bubble3D val="0"/>
            <c:spPr>
              <a:solidFill>
                <a:srgbClr val="24CC87"/>
              </a:solidFill>
              <a:ln w="19050">
                <a:solidFill>
                  <a:schemeClr val="lt1"/>
                </a:solidFill>
              </a:ln>
              <a:effectLst/>
            </c:spPr>
            <c:extLst>
              <c:ext xmlns:c16="http://schemas.microsoft.com/office/drawing/2014/chart" uri="{C3380CC4-5D6E-409C-BE32-E72D297353CC}">
                <c16:uniqueId val="{0000004B-4E88-405B-A4B3-2B36B0AB27CB}"/>
              </c:ext>
            </c:extLst>
          </c:dPt>
          <c:dPt>
            <c:idx val="38"/>
            <c:bubble3D val="0"/>
            <c:spPr>
              <a:solidFill>
                <a:schemeClr val="bg2"/>
              </a:solidFill>
              <a:ln w="19050">
                <a:solidFill>
                  <a:schemeClr val="lt1"/>
                </a:solidFill>
              </a:ln>
              <a:effectLst/>
            </c:spPr>
            <c:extLst>
              <c:ext xmlns:c16="http://schemas.microsoft.com/office/drawing/2014/chart" uri="{C3380CC4-5D6E-409C-BE32-E72D297353CC}">
                <c16:uniqueId val="{0000004D-4E88-405B-A4B3-2B36B0AB27CB}"/>
              </c:ext>
            </c:extLst>
          </c:dPt>
          <c:dPt>
            <c:idx val="3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F-4E88-405B-A4B3-2B36B0AB27CB}"/>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4E88-405B-A4B3-2B36B0AB27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42DC-4A3D-8DC5-E87F1CEA33D8}"/>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42DC-4A3D-8DC5-E87F1CEA33D8}"/>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42DC-4A3D-8DC5-E87F1CEA33D8}"/>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42DC-4A3D-8DC5-E87F1CEA33D8}"/>
              </c:ext>
            </c:extLst>
          </c:dPt>
          <c:dPt>
            <c:idx val="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9-42DC-4A3D-8DC5-E87F1CEA33D8}"/>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42DC-4A3D-8DC5-E87F1CEA33D8}"/>
              </c:ext>
            </c:extLst>
          </c:dPt>
          <c:dPt>
            <c:idx val="6"/>
            <c:bubble3D val="0"/>
            <c:spPr>
              <a:solidFill>
                <a:srgbClr val="F4514C"/>
              </a:solidFill>
              <a:ln w="19050">
                <a:solidFill>
                  <a:schemeClr val="lt1"/>
                </a:solidFill>
              </a:ln>
              <a:effectLst/>
            </c:spPr>
            <c:extLst>
              <c:ext xmlns:c16="http://schemas.microsoft.com/office/drawing/2014/chart" uri="{C3380CC4-5D6E-409C-BE32-E72D297353CC}">
                <c16:uniqueId val="{0000000D-42DC-4A3D-8DC5-E87F1CEA33D8}"/>
              </c:ext>
            </c:extLst>
          </c:dPt>
          <c:dPt>
            <c:idx val="7"/>
            <c:bubble3D val="0"/>
            <c:spPr>
              <a:solidFill>
                <a:srgbClr val="24CC87"/>
              </a:solidFill>
              <a:ln w="19050">
                <a:solidFill>
                  <a:schemeClr val="lt1"/>
                </a:solidFill>
              </a:ln>
              <a:effectLst/>
            </c:spPr>
            <c:extLst>
              <c:ext xmlns:c16="http://schemas.microsoft.com/office/drawing/2014/chart" uri="{C3380CC4-5D6E-409C-BE32-E72D297353CC}">
                <c16:uniqueId val="{0000000F-42DC-4A3D-8DC5-E87F1CEA33D8}"/>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42DC-4A3D-8DC5-E87F1CEA33D8}"/>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42DC-4A3D-8DC5-E87F1CEA33D8}"/>
              </c:ext>
            </c:extLst>
          </c:dPt>
          <c:dPt>
            <c:idx val="1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5-42DC-4A3D-8DC5-E87F1CEA33D8}"/>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42DC-4A3D-8DC5-E87F1CEA33D8}"/>
              </c:ext>
            </c:extLst>
          </c:dPt>
          <c:dPt>
            <c:idx val="12"/>
            <c:bubble3D val="0"/>
            <c:spPr>
              <a:solidFill>
                <a:srgbClr val="F4514C"/>
              </a:solidFill>
              <a:ln w="19050">
                <a:solidFill>
                  <a:schemeClr val="lt1"/>
                </a:solidFill>
              </a:ln>
              <a:effectLst/>
            </c:spPr>
            <c:extLst>
              <c:ext xmlns:c16="http://schemas.microsoft.com/office/drawing/2014/chart" uri="{C3380CC4-5D6E-409C-BE32-E72D297353CC}">
                <c16:uniqueId val="{00000019-42DC-4A3D-8DC5-E87F1CEA33D8}"/>
              </c:ext>
            </c:extLst>
          </c:dPt>
          <c:dPt>
            <c:idx val="13"/>
            <c:bubble3D val="0"/>
            <c:spPr>
              <a:solidFill>
                <a:srgbClr val="24CC87"/>
              </a:solidFill>
              <a:ln w="19050">
                <a:solidFill>
                  <a:schemeClr val="lt1"/>
                </a:solidFill>
              </a:ln>
              <a:effectLst/>
            </c:spPr>
            <c:extLst>
              <c:ext xmlns:c16="http://schemas.microsoft.com/office/drawing/2014/chart" uri="{C3380CC4-5D6E-409C-BE32-E72D297353CC}">
                <c16:uniqueId val="{0000001B-42DC-4A3D-8DC5-E87F1CEA33D8}"/>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42DC-4A3D-8DC5-E87F1CEA33D8}"/>
              </c:ext>
            </c:extLst>
          </c:dPt>
          <c:dPt>
            <c:idx val="1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F-42DC-4A3D-8DC5-E87F1CEA33D8}"/>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1-42DC-4A3D-8DC5-E87F1CEA33D8}"/>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42DC-4A3D-8DC5-E87F1CEA33D8}"/>
              </c:ext>
            </c:extLst>
          </c:dPt>
          <c:dPt>
            <c:idx val="18"/>
            <c:bubble3D val="0"/>
            <c:spPr>
              <a:solidFill>
                <a:srgbClr val="F4514C"/>
              </a:solidFill>
              <a:ln w="19050">
                <a:solidFill>
                  <a:schemeClr val="lt1"/>
                </a:solidFill>
              </a:ln>
              <a:effectLst/>
            </c:spPr>
            <c:extLst>
              <c:ext xmlns:c16="http://schemas.microsoft.com/office/drawing/2014/chart" uri="{C3380CC4-5D6E-409C-BE32-E72D297353CC}">
                <c16:uniqueId val="{00000025-42DC-4A3D-8DC5-E87F1CEA33D8}"/>
              </c:ext>
            </c:extLst>
          </c:dPt>
          <c:dPt>
            <c:idx val="19"/>
            <c:bubble3D val="0"/>
            <c:spPr>
              <a:solidFill>
                <a:srgbClr val="24CC87"/>
              </a:solidFill>
              <a:ln w="19050">
                <a:solidFill>
                  <a:schemeClr val="lt1"/>
                </a:solidFill>
              </a:ln>
              <a:effectLst/>
            </c:spPr>
            <c:extLst>
              <c:ext xmlns:c16="http://schemas.microsoft.com/office/drawing/2014/chart" uri="{C3380CC4-5D6E-409C-BE32-E72D297353CC}">
                <c16:uniqueId val="{00000027-42DC-4A3D-8DC5-E87F1CEA33D8}"/>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42DC-4A3D-8DC5-E87F1CEA33D8}"/>
              </c:ext>
            </c:extLst>
          </c:dPt>
          <c:dPt>
            <c:idx val="2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B-42DC-4A3D-8DC5-E87F1CEA33D8}"/>
              </c:ext>
            </c:extLst>
          </c:dPt>
          <c:dPt>
            <c:idx val="2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D-42DC-4A3D-8DC5-E87F1CEA33D8}"/>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42DC-4A3D-8DC5-E87F1CEA33D8}"/>
              </c:ext>
            </c:extLst>
          </c:dPt>
          <c:dPt>
            <c:idx val="24"/>
            <c:bubble3D val="0"/>
            <c:spPr>
              <a:solidFill>
                <a:srgbClr val="F4514C"/>
              </a:solidFill>
              <a:ln w="19050">
                <a:solidFill>
                  <a:schemeClr val="lt1"/>
                </a:solidFill>
              </a:ln>
              <a:effectLst/>
            </c:spPr>
            <c:extLst>
              <c:ext xmlns:c16="http://schemas.microsoft.com/office/drawing/2014/chart" uri="{C3380CC4-5D6E-409C-BE32-E72D297353CC}">
                <c16:uniqueId val="{00000031-42DC-4A3D-8DC5-E87F1CEA33D8}"/>
              </c:ext>
            </c:extLst>
          </c:dPt>
          <c:dPt>
            <c:idx val="25"/>
            <c:bubble3D val="0"/>
            <c:spPr>
              <a:solidFill>
                <a:srgbClr val="24CC87"/>
              </a:solidFill>
              <a:ln w="19050">
                <a:solidFill>
                  <a:schemeClr val="lt1"/>
                </a:solidFill>
              </a:ln>
              <a:effectLst/>
            </c:spPr>
            <c:extLst>
              <c:ext xmlns:c16="http://schemas.microsoft.com/office/drawing/2014/chart" uri="{C3380CC4-5D6E-409C-BE32-E72D297353CC}">
                <c16:uniqueId val="{00000033-42DC-4A3D-8DC5-E87F1CEA33D8}"/>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42DC-4A3D-8DC5-E87F1CEA33D8}"/>
              </c:ext>
            </c:extLst>
          </c:dPt>
          <c:dPt>
            <c:idx val="2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37-42DC-4A3D-8DC5-E87F1CEA33D8}"/>
              </c:ext>
            </c:extLst>
          </c:dPt>
          <c:dPt>
            <c:idx val="28"/>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39-42DC-4A3D-8DC5-E87F1CEA33D8}"/>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42DC-4A3D-8DC5-E87F1CEA33D8}"/>
              </c:ext>
            </c:extLst>
          </c:dPt>
          <c:dPt>
            <c:idx val="30"/>
            <c:bubble3D val="0"/>
            <c:spPr>
              <a:solidFill>
                <a:srgbClr val="F4514C"/>
              </a:solidFill>
              <a:ln w="19050">
                <a:solidFill>
                  <a:schemeClr val="lt1"/>
                </a:solidFill>
              </a:ln>
              <a:effectLst/>
            </c:spPr>
            <c:extLst>
              <c:ext xmlns:c16="http://schemas.microsoft.com/office/drawing/2014/chart" uri="{C3380CC4-5D6E-409C-BE32-E72D297353CC}">
                <c16:uniqueId val="{0000003D-42DC-4A3D-8DC5-E87F1CEA33D8}"/>
              </c:ext>
            </c:extLst>
          </c:dPt>
          <c:dPt>
            <c:idx val="31"/>
            <c:bubble3D val="0"/>
            <c:spPr>
              <a:solidFill>
                <a:srgbClr val="24CC87"/>
              </a:solidFill>
              <a:ln w="19050">
                <a:solidFill>
                  <a:schemeClr val="lt1"/>
                </a:solidFill>
              </a:ln>
              <a:effectLst/>
            </c:spPr>
            <c:extLst>
              <c:ext xmlns:c16="http://schemas.microsoft.com/office/drawing/2014/chart" uri="{C3380CC4-5D6E-409C-BE32-E72D297353CC}">
                <c16:uniqueId val="{0000003F-42DC-4A3D-8DC5-E87F1CEA33D8}"/>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42DC-4A3D-8DC5-E87F1CEA33D8}"/>
              </c:ext>
            </c:extLst>
          </c:dPt>
          <c:dPt>
            <c:idx val="3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3-42DC-4A3D-8DC5-E87F1CEA33D8}"/>
              </c:ext>
            </c:extLst>
          </c:dPt>
          <c:dPt>
            <c:idx val="3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45-42DC-4A3D-8DC5-E87F1CEA33D8}"/>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42DC-4A3D-8DC5-E87F1CEA33D8}"/>
              </c:ext>
            </c:extLst>
          </c:dPt>
          <c:dPt>
            <c:idx val="36"/>
            <c:bubble3D val="0"/>
            <c:spPr>
              <a:solidFill>
                <a:srgbClr val="F4514C"/>
              </a:solidFill>
              <a:ln w="19050">
                <a:solidFill>
                  <a:schemeClr val="lt1"/>
                </a:solidFill>
              </a:ln>
              <a:effectLst/>
            </c:spPr>
            <c:extLst>
              <c:ext xmlns:c16="http://schemas.microsoft.com/office/drawing/2014/chart" uri="{C3380CC4-5D6E-409C-BE32-E72D297353CC}">
                <c16:uniqueId val="{00000049-42DC-4A3D-8DC5-E87F1CEA33D8}"/>
              </c:ext>
            </c:extLst>
          </c:dPt>
          <c:dPt>
            <c:idx val="37"/>
            <c:bubble3D val="0"/>
            <c:spPr>
              <a:solidFill>
                <a:srgbClr val="24CC87"/>
              </a:solidFill>
              <a:ln w="19050">
                <a:solidFill>
                  <a:schemeClr val="lt1"/>
                </a:solidFill>
              </a:ln>
              <a:effectLst/>
            </c:spPr>
            <c:extLst>
              <c:ext xmlns:c16="http://schemas.microsoft.com/office/drawing/2014/chart" uri="{C3380CC4-5D6E-409C-BE32-E72D297353CC}">
                <c16:uniqueId val="{0000004B-42DC-4A3D-8DC5-E87F1CEA33D8}"/>
              </c:ext>
            </c:extLst>
          </c:dPt>
          <c:dPt>
            <c:idx val="38"/>
            <c:bubble3D val="0"/>
            <c:spPr>
              <a:solidFill>
                <a:schemeClr val="bg2"/>
              </a:solidFill>
              <a:ln w="19050">
                <a:solidFill>
                  <a:schemeClr val="lt1"/>
                </a:solidFill>
              </a:ln>
              <a:effectLst/>
            </c:spPr>
            <c:extLst>
              <c:ext xmlns:c16="http://schemas.microsoft.com/office/drawing/2014/chart" uri="{C3380CC4-5D6E-409C-BE32-E72D297353CC}">
                <c16:uniqueId val="{0000004D-42DC-4A3D-8DC5-E87F1CEA33D8}"/>
              </c:ext>
            </c:extLst>
          </c:dPt>
          <c:dPt>
            <c:idx val="3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F-42DC-4A3D-8DC5-E87F1CEA33D8}"/>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42DC-4A3D-8DC5-E87F1CEA33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07D0-46AE-8C3C-B234948D8452}"/>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07D0-46AE-8C3C-B234948D8452}"/>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07D0-46AE-8C3C-B234948D8452}"/>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07D0-46AE-8C3C-B234948D8452}"/>
              </c:ext>
            </c:extLst>
          </c:dPt>
          <c:dPt>
            <c:idx val="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9-07D0-46AE-8C3C-B234948D8452}"/>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07D0-46AE-8C3C-B234948D8452}"/>
              </c:ext>
            </c:extLst>
          </c:dPt>
          <c:dPt>
            <c:idx val="6"/>
            <c:bubble3D val="0"/>
            <c:spPr>
              <a:solidFill>
                <a:srgbClr val="F4514C"/>
              </a:solidFill>
              <a:ln w="19050">
                <a:solidFill>
                  <a:schemeClr val="lt1"/>
                </a:solidFill>
              </a:ln>
              <a:effectLst/>
            </c:spPr>
            <c:extLst>
              <c:ext xmlns:c16="http://schemas.microsoft.com/office/drawing/2014/chart" uri="{C3380CC4-5D6E-409C-BE32-E72D297353CC}">
                <c16:uniqueId val="{0000000D-07D0-46AE-8C3C-B234948D8452}"/>
              </c:ext>
            </c:extLst>
          </c:dPt>
          <c:dPt>
            <c:idx val="7"/>
            <c:bubble3D val="0"/>
            <c:spPr>
              <a:solidFill>
                <a:srgbClr val="24CC87"/>
              </a:solidFill>
              <a:ln w="19050">
                <a:solidFill>
                  <a:schemeClr val="lt1"/>
                </a:solidFill>
              </a:ln>
              <a:effectLst/>
            </c:spPr>
            <c:extLst>
              <c:ext xmlns:c16="http://schemas.microsoft.com/office/drawing/2014/chart" uri="{C3380CC4-5D6E-409C-BE32-E72D297353CC}">
                <c16:uniqueId val="{0000000F-07D0-46AE-8C3C-B234948D8452}"/>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07D0-46AE-8C3C-B234948D8452}"/>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07D0-46AE-8C3C-B234948D8452}"/>
              </c:ext>
            </c:extLst>
          </c:dPt>
          <c:dPt>
            <c:idx val="1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5-07D0-46AE-8C3C-B234948D8452}"/>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07D0-46AE-8C3C-B234948D8452}"/>
              </c:ext>
            </c:extLst>
          </c:dPt>
          <c:dPt>
            <c:idx val="12"/>
            <c:bubble3D val="0"/>
            <c:spPr>
              <a:solidFill>
                <a:srgbClr val="F4514C"/>
              </a:solidFill>
              <a:ln w="19050">
                <a:solidFill>
                  <a:schemeClr val="lt1"/>
                </a:solidFill>
              </a:ln>
              <a:effectLst/>
            </c:spPr>
            <c:extLst>
              <c:ext xmlns:c16="http://schemas.microsoft.com/office/drawing/2014/chart" uri="{C3380CC4-5D6E-409C-BE32-E72D297353CC}">
                <c16:uniqueId val="{00000019-07D0-46AE-8C3C-B234948D8452}"/>
              </c:ext>
            </c:extLst>
          </c:dPt>
          <c:dPt>
            <c:idx val="13"/>
            <c:bubble3D val="0"/>
            <c:spPr>
              <a:solidFill>
                <a:srgbClr val="24CC87"/>
              </a:solidFill>
              <a:ln w="19050">
                <a:solidFill>
                  <a:schemeClr val="lt1"/>
                </a:solidFill>
              </a:ln>
              <a:effectLst/>
            </c:spPr>
            <c:extLst>
              <c:ext xmlns:c16="http://schemas.microsoft.com/office/drawing/2014/chart" uri="{C3380CC4-5D6E-409C-BE32-E72D297353CC}">
                <c16:uniqueId val="{0000001B-07D0-46AE-8C3C-B234948D8452}"/>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07D0-46AE-8C3C-B234948D8452}"/>
              </c:ext>
            </c:extLst>
          </c:dPt>
          <c:dPt>
            <c:idx val="1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F-07D0-46AE-8C3C-B234948D8452}"/>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1-07D0-46AE-8C3C-B234948D8452}"/>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07D0-46AE-8C3C-B234948D8452}"/>
              </c:ext>
            </c:extLst>
          </c:dPt>
          <c:dPt>
            <c:idx val="18"/>
            <c:bubble3D val="0"/>
            <c:spPr>
              <a:solidFill>
                <a:srgbClr val="F4514C"/>
              </a:solidFill>
              <a:ln w="19050">
                <a:solidFill>
                  <a:schemeClr val="lt1"/>
                </a:solidFill>
              </a:ln>
              <a:effectLst/>
            </c:spPr>
            <c:extLst>
              <c:ext xmlns:c16="http://schemas.microsoft.com/office/drawing/2014/chart" uri="{C3380CC4-5D6E-409C-BE32-E72D297353CC}">
                <c16:uniqueId val="{00000025-07D0-46AE-8C3C-B234948D8452}"/>
              </c:ext>
            </c:extLst>
          </c:dPt>
          <c:dPt>
            <c:idx val="19"/>
            <c:bubble3D val="0"/>
            <c:spPr>
              <a:solidFill>
                <a:srgbClr val="24CC87"/>
              </a:solidFill>
              <a:ln w="19050">
                <a:solidFill>
                  <a:schemeClr val="lt1"/>
                </a:solidFill>
              </a:ln>
              <a:effectLst/>
            </c:spPr>
            <c:extLst>
              <c:ext xmlns:c16="http://schemas.microsoft.com/office/drawing/2014/chart" uri="{C3380CC4-5D6E-409C-BE32-E72D297353CC}">
                <c16:uniqueId val="{00000027-07D0-46AE-8C3C-B234948D8452}"/>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07D0-46AE-8C3C-B234948D8452}"/>
              </c:ext>
            </c:extLst>
          </c:dPt>
          <c:dPt>
            <c:idx val="2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B-07D0-46AE-8C3C-B234948D8452}"/>
              </c:ext>
            </c:extLst>
          </c:dPt>
          <c:dPt>
            <c:idx val="2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D-07D0-46AE-8C3C-B234948D8452}"/>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07D0-46AE-8C3C-B234948D8452}"/>
              </c:ext>
            </c:extLst>
          </c:dPt>
          <c:dPt>
            <c:idx val="24"/>
            <c:bubble3D val="0"/>
            <c:spPr>
              <a:solidFill>
                <a:srgbClr val="F4514C"/>
              </a:solidFill>
              <a:ln w="19050">
                <a:solidFill>
                  <a:schemeClr val="lt1"/>
                </a:solidFill>
              </a:ln>
              <a:effectLst/>
            </c:spPr>
            <c:extLst>
              <c:ext xmlns:c16="http://schemas.microsoft.com/office/drawing/2014/chart" uri="{C3380CC4-5D6E-409C-BE32-E72D297353CC}">
                <c16:uniqueId val="{00000031-07D0-46AE-8C3C-B234948D8452}"/>
              </c:ext>
            </c:extLst>
          </c:dPt>
          <c:dPt>
            <c:idx val="25"/>
            <c:bubble3D val="0"/>
            <c:spPr>
              <a:solidFill>
                <a:srgbClr val="24CC87"/>
              </a:solidFill>
              <a:ln w="19050">
                <a:solidFill>
                  <a:schemeClr val="lt1"/>
                </a:solidFill>
              </a:ln>
              <a:effectLst/>
            </c:spPr>
            <c:extLst>
              <c:ext xmlns:c16="http://schemas.microsoft.com/office/drawing/2014/chart" uri="{C3380CC4-5D6E-409C-BE32-E72D297353CC}">
                <c16:uniqueId val="{00000033-07D0-46AE-8C3C-B234948D8452}"/>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07D0-46AE-8C3C-B234948D8452}"/>
              </c:ext>
            </c:extLst>
          </c:dPt>
          <c:dPt>
            <c:idx val="2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37-07D0-46AE-8C3C-B234948D8452}"/>
              </c:ext>
            </c:extLst>
          </c:dPt>
          <c:dPt>
            <c:idx val="28"/>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39-07D0-46AE-8C3C-B234948D8452}"/>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07D0-46AE-8C3C-B234948D8452}"/>
              </c:ext>
            </c:extLst>
          </c:dPt>
          <c:dPt>
            <c:idx val="30"/>
            <c:bubble3D val="0"/>
            <c:spPr>
              <a:solidFill>
                <a:srgbClr val="F4514C"/>
              </a:solidFill>
              <a:ln w="19050">
                <a:solidFill>
                  <a:schemeClr val="lt1"/>
                </a:solidFill>
              </a:ln>
              <a:effectLst/>
            </c:spPr>
            <c:extLst>
              <c:ext xmlns:c16="http://schemas.microsoft.com/office/drawing/2014/chart" uri="{C3380CC4-5D6E-409C-BE32-E72D297353CC}">
                <c16:uniqueId val="{0000003D-07D0-46AE-8C3C-B234948D8452}"/>
              </c:ext>
            </c:extLst>
          </c:dPt>
          <c:dPt>
            <c:idx val="31"/>
            <c:bubble3D val="0"/>
            <c:spPr>
              <a:solidFill>
                <a:srgbClr val="24CC87"/>
              </a:solidFill>
              <a:ln w="19050">
                <a:solidFill>
                  <a:schemeClr val="lt1"/>
                </a:solidFill>
              </a:ln>
              <a:effectLst/>
            </c:spPr>
            <c:extLst>
              <c:ext xmlns:c16="http://schemas.microsoft.com/office/drawing/2014/chart" uri="{C3380CC4-5D6E-409C-BE32-E72D297353CC}">
                <c16:uniqueId val="{0000003F-07D0-46AE-8C3C-B234948D8452}"/>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07D0-46AE-8C3C-B234948D8452}"/>
              </c:ext>
            </c:extLst>
          </c:dPt>
          <c:dPt>
            <c:idx val="3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3-07D0-46AE-8C3C-B234948D8452}"/>
              </c:ext>
            </c:extLst>
          </c:dPt>
          <c:dPt>
            <c:idx val="3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45-07D0-46AE-8C3C-B234948D8452}"/>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07D0-46AE-8C3C-B234948D8452}"/>
              </c:ext>
            </c:extLst>
          </c:dPt>
          <c:dPt>
            <c:idx val="36"/>
            <c:bubble3D val="0"/>
            <c:spPr>
              <a:solidFill>
                <a:srgbClr val="F4514C"/>
              </a:solidFill>
              <a:ln w="19050">
                <a:solidFill>
                  <a:schemeClr val="lt1"/>
                </a:solidFill>
              </a:ln>
              <a:effectLst/>
            </c:spPr>
            <c:extLst>
              <c:ext xmlns:c16="http://schemas.microsoft.com/office/drawing/2014/chart" uri="{C3380CC4-5D6E-409C-BE32-E72D297353CC}">
                <c16:uniqueId val="{00000049-07D0-46AE-8C3C-B234948D8452}"/>
              </c:ext>
            </c:extLst>
          </c:dPt>
          <c:dPt>
            <c:idx val="37"/>
            <c:bubble3D val="0"/>
            <c:spPr>
              <a:solidFill>
                <a:srgbClr val="24CC87"/>
              </a:solidFill>
              <a:ln w="19050">
                <a:solidFill>
                  <a:schemeClr val="lt1"/>
                </a:solidFill>
              </a:ln>
              <a:effectLst/>
            </c:spPr>
            <c:extLst>
              <c:ext xmlns:c16="http://schemas.microsoft.com/office/drawing/2014/chart" uri="{C3380CC4-5D6E-409C-BE32-E72D297353CC}">
                <c16:uniqueId val="{0000004B-07D0-46AE-8C3C-B234948D8452}"/>
              </c:ext>
            </c:extLst>
          </c:dPt>
          <c:dPt>
            <c:idx val="38"/>
            <c:bubble3D val="0"/>
            <c:spPr>
              <a:solidFill>
                <a:schemeClr val="bg2"/>
              </a:solidFill>
              <a:ln w="19050">
                <a:solidFill>
                  <a:schemeClr val="lt1"/>
                </a:solidFill>
              </a:ln>
              <a:effectLst/>
            </c:spPr>
            <c:extLst>
              <c:ext xmlns:c16="http://schemas.microsoft.com/office/drawing/2014/chart" uri="{C3380CC4-5D6E-409C-BE32-E72D297353CC}">
                <c16:uniqueId val="{0000004D-07D0-46AE-8C3C-B234948D8452}"/>
              </c:ext>
            </c:extLst>
          </c:dPt>
          <c:dPt>
            <c:idx val="3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F-07D0-46AE-8C3C-B234948D8452}"/>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07D0-46AE-8C3C-B234948D84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DBAC-40E5-BAAF-D2E00445F50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BAC-40E5-BAAF-D2E00445F50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BAC-40E5-BAAF-D2E00445F50C}"/>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DBAC-40E5-BAAF-D2E00445F5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AC-40E5-BAAF-D2E00445F50C}"/>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DBAC-40E5-BAAF-D2E00445F50C}"/>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DBAC-40E5-BAAF-D2E00445F50C}"/>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DBAC-40E5-BAAF-D2E00445F50C}"/>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DBAC-40E5-BAAF-D2E00445F50C}"/>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DBAC-40E5-BAAF-D2E00445F50C}"/>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DBAC-40E5-BAAF-D2E00445F50C}"/>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DBAC-40E5-BAAF-D2E00445F50C}"/>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DBAC-40E5-BAAF-D2E00445F50C}"/>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DBAC-40E5-BAAF-D2E00445F50C}"/>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DBAC-40E5-BAAF-D2E00445F50C}"/>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DBAC-40E5-BAAF-D2E00445F50C}"/>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DBAC-40E5-BAAF-D2E00445F50C}"/>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DBAC-40E5-BAAF-D2E00445F50C}"/>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DBAC-40E5-BAAF-D2E00445F50C}"/>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DBAC-40E5-BAAF-D2E00445F50C}"/>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DBAC-40E5-BAAF-D2E00445F50C}"/>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DBAC-40E5-BAAF-D2E00445F50C}"/>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DBAC-40E5-BAAF-D2E00445F50C}"/>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DBAC-40E5-BAAF-D2E00445F50C}"/>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DBAC-40E5-BAAF-D2E00445F50C}"/>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DBAC-40E5-BAAF-D2E00445F50C}"/>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DBAC-40E5-BAAF-D2E00445F50C}"/>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DBAC-40E5-BAAF-D2E00445F50C}"/>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DBAC-40E5-BAAF-D2E00445F50C}"/>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DBAC-40E5-BAAF-D2E00445F50C}"/>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DBAC-40E5-BAAF-D2E00445F50C}"/>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DBAC-40E5-BAAF-D2E00445F50C}"/>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DBAC-40E5-BAAF-D2E00445F50C}"/>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DBAC-40E5-BAAF-D2E00445F50C}"/>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DBAC-40E5-BAAF-D2E00445F50C}"/>
              </c:ext>
            </c:extLst>
          </c:dPt>
          <c:dPt>
            <c:idx val="35"/>
            <c:bubble3D val="0"/>
            <c:spPr>
              <a:solidFill>
                <a:schemeClr val="accent5"/>
              </a:solidFill>
              <a:ln w="19050">
                <a:solidFill>
                  <a:schemeClr val="lt1"/>
                </a:solidFill>
              </a:ln>
              <a:effectLst/>
            </c:spPr>
            <c:extLst>
              <c:ext xmlns:c16="http://schemas.microsoft.com/office/drawing/2014/chart" uri="{C3380CC4-5D6E-409C-BE32-E72D297353CC}">
                <c16:uniqueId val="{00000047-DBAC-40E5-BAAF-D2E00445F50C}"/>
              </c:ext>
            </c:extLst>
          </c:dPt>
          <c:dPt>
            <c:idx val="36"/>
            <c:bubble3D val="0"/>
            <c:spPr>
              <a:solidFill>
                <a:schemeClr val="accent5"/>
              </a:solidFill>
              <a:ln w="19050">
                <a:solidFill>
                  <a:schemeClr val="lt1"/>
                </a:solidFill>
              </a:ln>
              <a:effectLst/>
            </c:spPr>
            <c:extLst>
              <c:ext xmlns:c16="http://schemas.microsoft.com/office/drawing/2014/chart" uri="{C3380CC4-5D6E-409C-BE32-E72D297353CC}">
                <c16:uniqueId val="{00000049-DBAC-40E5-BAAF-D2E00445F50C}"/>
              </c:ext>
            </c:extLst>
          </c:dPt>
          <c:dPt>
            <c:idx val="37"/>
            <c:bubble3D val="0"/>
            <c:spPr>
              <a:solidFill>
                <a:schemeClr val="accent5"/>
              </a:solidFill>
              <a:ln w="19050">
                <a:solidFill>
                  <a:schemeClr val="lt1"/>
                </a:solidFill>
              </a:ln>
              <a:effectLst/>
            </c:spPr>
            <c:extLst>
              <c:ext xmlns:c16="http://schemas.microsoft.com/office/drawing/2014/chart" uri="{C3380CC4-5D6E-409C-BE32-E72D297353CC}">
                <c16:uniqueId val="{0000004B-DBAC-40E5-BAAF-D2E00445F50C}"/>
              </c:ext>
            </c:extLst>
          </c:dPt>
          <c:dPt>
            <c:idx val="38"/>
            <c:bubble3D val="0"/>
            <c:spPr>
              <a:solidFill>
                <a:schemeClr val="accent5"/>
              </a:solidFill>
              <a:ln w="19050">
                <a:solidFill>
                  <a:schemeClr val="lt1"/>
                </a:solidFill>
              </a:ln>
              <a:effectLst/>
            </c:spPr>
            <c:extLst>
              <c:ext xmlns:c16="http://schemas.microsoft.com/office/drawing/2014/chart" uri="{C3380CC4-5D6E-409C-BE32-E72D297353CC}">
                <c16:uniqueId val="{0000004D-DBAC-40E5-BAAF-D2E00445F50C}"/>
              </c:ext>
            </c:extLst>
          </c:dPt>
          <c:dPt>
            <c:idx val="39"/>
            <c:bubble3D val="0"/>
            <c:spPr>
              <a:solidFill>
                <a:schemeClr val="accent5"/>
              </a:solidFill>
              <a:ln w="19050">
                <a:solidFill>
                  <a:schemeClr val="lt1"/>
                </a:solidFill>
              </a:ln>
              <a:effectLst/>
            </c:spPr>
            <c:extLst>
              <c:ext xmlns:c16="http://schemas.microsoft.com/office/drawing/2014/chart" uri="{C3380CC4-5D6E-409C-BE32-E72D297353CC}">
                <c16:uniqueId val="{0000004F-DBAC-40E5-BAAF-D2E00445F50C}"/>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DBAC-40E5-BAAF-D2E00445F5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rgbClr val="331C54"/>
                </a:solidFill>
                <a:latin typeface="DINOT-Light"/>
                <a:ea typeface="+mn-ea"/>
                <a:cs typeface="+mn-cs"/>
              </a:defRPr>
            </a:pPr>
            <a:r>
              <a:rPr lang="en-GB" sz="1500" b="1" dirty="0">
                <a:solidFill>
                  <a:schemeClr val="accent5"/>
                </a:solidFill>
                <a:latin typeface="+mn-lt"/>
              </a:rPr>
              <a:t>Total pension at the end of</a:t>
            </a:r>
            <a:br>
              <a:rPr lang="en-GB" sz="1500" b="1" dirty="0">
                <a:solidFill>
                  <a:schemeClr val="accent5"/>
                </a:solidFill>
                <a:latin typeface="+mn-lt"/>
              </a:rPr>
            </a:br>
            <a:r>
              <a:rPr lang="en-GB" sz="1500" b="1" dirty="0">
                <a:solidFill>
                  <a:schemeClr val="accent5"/>
                </a:solidFill>
                <a:latin typeface="+mn-lt"/>
              </a:rPr>
              <a:t>your career</a:t>
            </a:r>
          </a:p>
        </c:rich>
      </c:tx>
      <c:layout>
        <c:manualLayout>
          <c:xMode val="edge"/>
          <c:yMode val="edge"/>
          <c:x val="0.1210625094901835"/>
          <c:y val="7.5661788597021468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rgbClr val="331C54"/>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2657-4268-AEC7-B6B732CDAAA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657-4268-AEC7-B6B732CDAAA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657-4268-AEC7-B6B732CDAAA1}"/>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2657-4268-AEC7-B6B732CDAAA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657-4268-AEC7-B6B732CDAAA1}"/>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2657-4268-AEC7-B6B732CDAAA1}"/>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2657-4268-AEC7-B6B732CDAAA1}"/>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2657-4268-AEC7-B6B732CDAAA1}"/>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2657-4268-AEC7-B6B732CDAAA1}"/>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2657-4268-AEC7-B6B732CDAAA1}"/>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2657-4268-AEC7-B6B732CDAAA1}"/>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2657-4268-AEC7-B6B732CDAAA1}"/>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2657-4268-AEC7-B6B732CDAAA1}"/>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2657-4268-AEC7-B6B732CDAAA1}"/>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2657-4268-AEC7-B6B732CDAAA1}"/>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2657-4268-AEC7-B6B732CDAAA1}"/>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2657-4268-AEC7-B6B732CDAAA1}"/>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2657-4268-AEC7-B6B732CDAAA1}"/>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2657-4268-AEC7-B6B732CDAAA1}"/>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2657-4268-AEC7-B6B732CDAAA1}"/>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2657-4268-AEC7-B6B732CDAAA1}"/>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2657-4268-AEC7-B6B732CDAAA1}"/>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2657-4268-AEC7-B6B732CDAAA1}"/>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2657-4268-AEC7-B6B732CDAAA1}"/>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2657-4268-AEC7-B6B732CDAAA1}"/>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2657-4268-AEC7-B6B732CDAAA1}"/>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2657-4268-AEC7-B6B732CDAAA1}"/>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2657-4268-AEC7-B6B732CDAAA1}"/>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2657-4268-AEC7-B6B732CDAAA1}"/>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2657-4268-AEC7-B6B732CDAAA1}"/>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2657-4268-AEC7-B6B732CDAAA1}"/>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2657-4268-AEC7-B6B732CDAAA1}"/>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2657-4268-AEC7-B6B732CDAAA1}"/>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2657-4268-AEC7-B6B732CDAAA1}"/>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2657-4268-AEC7-B6B732CDAAA1}"/>
              </c:ext>
            </c:extLst>
          </c:dPt>
          <c:dPt>
            <c:idx val="35"/>
            <c:bubble3D val="0"/>
            <c:spPr>
              <a:solidFill>
                <a:schemeClr val="accent5"/>
              </a:solidFill>
              <a:ln w="19050">
                <a:solidFill>
                  <a:schemeClr val="lt1"/>
                </a:solidFill>
              </a:ln>
              <a:effectLst/>
            </c:spPr>
            <c:extLst>
              <c:ext xmlns:c16="http://schemas.microsoft.com/office/drawing/2014/chart" uri="{C3380CC4-5D6E-409C-BE32-E72D297353CC}">
                <c16:uniqueId val="{00000047-2657-4268-AEC7-B6B732CDAAA1}"/>
              </c:ext>
            </c:extLst>
          </c:dPt>
          <c:dPt>
            <c:idx val="36"/>
            <c:bubble3D val="0"/>
            <c:spPr>
              <a:solidFill>
                <a:schemeClr val="accent5"/>
              </a:solidFill>
              <a:ln w="19050">
                <a:solidFill>
                  <a:schemeClr val="lt1"/>
                </a:solidFill>
              </a:ln>
              <a:effectLst/>
            </c:spPr>
            <c:extLst>
              <c:ext xmlns:c16="http://schemas.microsoft.com/office/drawing/2014/chart" uri="{C3380CC4-5D6E-409C-BE32-E72D297353CC}">
                <c16:uniqueId val="{00000049-2657-4268-AEC7-B6B732CDAAA1}"/>
              </c:ext>
            </c:extLst>
          </c:dPt>
          <c:dPt>
            <c:idx val="37"/>
            <c:bubble3D val="0"/>
            <c:spPr>
              <a:solidFill>
                <a:schemeClr val="accent5"/>
              </a:solidFill>
              <a:ln w="19050">
                <a:solidFill>
                  <a:schemeClr val="lt1"/>
                </a:solidFill>
              </a:ln>
              <a:effectLst/>
            </c:spPr>
            <c:extLst>
              <c:ext xmlns:c16="http://schemas.microsoft.com/office/drawing/2014/chart" uri="{C3380CC4-5D6E-409C-BE32-E72D297353CC}">
                <c16:uniqueId val="{0000004B-2657-4268-AEC7-B6B732CDAAA1}"/>
              </c:ext>
            </c:extLst>
          </c:dPt>
          <c:dPt>
            <c:idx val="38"/>
            <c:bubble3D val="0"/>
            <c:spPr>
              <a:solidFill>
                <a:schemeClr val="accent5"/>
              </a:solidFill>
              <a:ln w="19050">
                <a:solidFill>
                  <a:schemeClr val="lt1"/>
                </a:solidFill>
              </a:ln>
              <a:effectLst/>
            </c:spPr>
            <c:extLst>
              <c:ext xmlns:c16="http://schemas.microsoft.com/office/drawing/2014/chart" uri="{C3380CC4-5D6E-409C-BE32-E72D297353CC}">
                <c16:uniqueId val="{0000004D-2657-4268-AEC7-B6B732CDAAA1}"/>
              </c:ext>
            </c:extLst>
          </c:dPt>
          <c:dPt>
            <c:idx val="39"/>
            <c:bubble3D val="0"/>
            <c:spPr>
              <a:solidFill>
                <a:schemeClr val="accent5"/>
              </a:solidFill>
              <a:ln w="19050">
                <a:solidFill>
                  <a:schemeClr val="lt1"/>
                </a:solidFill>
              </a:ln>
              <a:effectLst/>
            </c:spPr>
            <c:extLst>
              <c:ext xmlns:c16="http://schemas.microsoft.com/office/drawing/2014/chart" uri="{C3380CC4-5D6E-409C-BE32-E72D297353CC}">
                <c16:uniqueId val="{0000004F-2657-4268-AEC7-B6B732CDAAA1}"/>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2657-4268-AEC7-B6B732CDAA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24CC87"/>
                </a:solidFill>
                <a:latin typeface="+mn-lt"/>
                <a:ea typeface="+mn-ea"/>
                <a:cs typeface="+mn-cs"/>
              </a:defRPr>
            </a:pPr>
            <a:r>
              <a:rPr lang="en-GB" sz="1600" b="1" dirty="0">
                <a:solidFill>
                  <a:srgbClr val="24CC87"/>
                </a:solidFill>
                <a:latin typeface="+mn-lt"/>
              </a:rPr>
              <a:t>After year 2</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24CC87"/>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24CC87"/>
              </a:solidFill>
              <a:ln w="19050">
                <a:solidFill>
                  <a:schemeClr val="lt1"/>
                </a:solidFill>
              </a:ln>
              <a:effectLst/>
            </c:spPr>
            <c:extLst>
              <c:ext xmlns:c16="http://schemas.microsoft.com/office/drawing/2014/chart" uri="{C3380CC4-5D6E-409C-BE32-E72D297353CC}">
                <c16:uniqueId val="{00000001-6CA5-4E2A-869A-51F45F668969}"/>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6CA5-4E2A-869A-51F45F668969}"/>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6CA5-4E2A-869A-51F45F668969}"/>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6CA5-4E2A-869A-51F45F668969}"/>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6CA5-4E2A-869A-51F45F668969}"/>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6CA5-4E2A-869A-51F45F668969}"/>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6CA5-4E2A-869A-51F45F668969}"/>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6CA5-4E2A-869A-51F45F668969}"/>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6CA5-4E2A-869A-51F45F668969}"/>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6CA5-4E2A-869A-51F45F668969}"/>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6CA5-4E2A-869A-51F45F668969}"/>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6CA5-4E2A-869A-51F45F668969}"/>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6CA5-4E2A-869A-51F45F668969}"/>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6CA5-4E2A-869A-51F45F668969}"/>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6CA5-4E2A-869A-51F45F668969}"/>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6CA5-4E2A-869A-51F45F668969}"/>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6CA5-4E2A-869A-51F45F668969}"/>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6CA5-4E2A-869A-51F45F668969}"/>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6CA5-4E2A-869A-51F45F668969}"/>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6CA5-4E2A-869A-51F45F668969}"/>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6CA5-4E2A-869A-51F45F668969}"/>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6CA5-4E2A-869A-51F45F668969}"/>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6CA5-4E2A-869A-51F45F668969}"/>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6CA5-4E2A-869A-51F45F668969}"/>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6CA5-4E2A-869A-51F45F668969}"/>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6CA5-4E2A-869A-51F45F668969}"/>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6CA5-4E2A-869A-51F45F668969}"/>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6CA5-4E2A-869A-51F45F668969}"/>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6CA5-4E2A-869A-51F45F668969}"/>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6CA5-4E2A-869A-51F45F668969}"/>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6CA5-4E2A-869A-51F45F668969}"/>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6CA5-4E2A-869A-51F45F668969}"/>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6CA5-4E2A-869A-51F45F668969}"/>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6CA5-4E2A-869A-51F45F668969}"/>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6CA5-4E2A-869A-51F45F668969}"/>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6CA5-4E2A-869A-51F45F6689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1"/>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2"/>
                </a:solidFill>
                <a:latin typeface="DINOT-Light"/>
                <a:ea typeface="+mn-ea"/>
                <a:cs typeface="+mn-cs"/>
              </a:defRPr>
            </a:pPr>
            <a:r>
              <a:rPr lang="en-GB" sz="1600" b="1" dirty="0">
                <a:solidFill>
                  <a:schemeClr val="bg2"/>
                </a:solidFill>
                <a:latin typeface="+mn-lt"/>
              </a:rPr>
              <a:t>After year 3</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2"/>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BE93-45F5-8A01-3133839550D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BE93-45F5-8A01-3133839550D1}"/>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BE93-45F5-8A01-3133839550D1}"/>
              </c:ext>
            </c:extLst>
          </c:dPt>
          <c:dPt>
            <c:idx val="3"/>
            <c:bubble3D val="0"/>
            <c:explosion val="2"/>
            <c:spPr>
              <a:solidFill>
                <a:schemeClr val="bg1"/>
              </a:solidFill>
              <a:ln w="19050">
                <a:solidFill>
                  <a:schemeClr val="lt1"/>
                </a:solidFill>
              </a:ln>
              <a:effectLst/>
            </c:spPr>
            <c:extLst>
              <c:ext xmlns:c16="http://schemas.microsoft.com/office/drawing/2014/chart" uri="{C3380CC4-5D6E-409C-BE32-E72D297353CC}">
                <c16:uniqueId val="{00000007-BE93-45F5-8A01-3133839550D1}"/>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BE93-45F5-8A01-3133839550D1}"/>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BE93-45F5-8A01-3133839550D1}"/>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BE93-45F5-8A01-3133839550D1}"/>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BE93-45F5-8A01-3133839550D1}"/>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BE93-45F5-8A01-3133839550D1}"/>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BE93-45F5-8A01-3133839550D1}"/>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BE93-45F5-8A01-3133839550D1}"/>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BE93-45F5-8A01-3133839550D1}"/>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BE93-45F5-8A01-3133839550D1}"/>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BE93-45F5-8A01-3133839550D1}"/>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BE93-45F5-8A01-3133839550D1}"/>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BE93-45F5-8A01-3133839550D1}"/>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BE93-45F5-8A01-3133839550D1}"/>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BE93-45F5-8A01-3133839550D1}"/>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BE93-45F5-8A01-3133839550D1}"/>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BE93-45F5-8A01-3133839550D1}"/>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BE93-45F5-8A01-3133839550D1}"/>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BE93-45F5-8A01-3133839550D1}"/>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BE93-45F5-8A01-3133839550D1}"/>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BE93-45F5-8A01-3133839550D1}"/>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BE93-45F5-8A01-3133839550D1}"/>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BE93-45F5-8A01-3133839550D1}"/>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BE93-45F5-8A01-3133839550D1}"/>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BE93-45F5-8A01-3133839550D1}"/>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BE93-45F5-8A01-3133839550D1}"/>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BE93-45F5-8A01-3133839550D1}"/>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BE93-45F5-8A01-3133839550D1}"/>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BE93-45F5-8A01-3133839550D1}"/>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BE93-45F5-8A01-3133839550D1}"/>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BE93-45F5-8A01-3133839550D1}"/>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BE93-45F5-8A01-3133839550D1}"/>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BE93-45F5-8A01-3133839550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C60C30"/>
                </a:solidFill>
                <a:latin typeface="+mn-lt"/>
                <a:ea typeface="+mn-ea"/>
                <a:cs typeface="+mn-cs"/>
              </a:defRPr>
            </a:pPr>
            <a:r>
              <a:rPr lang="en-GB" sz="1600" b="1" dirty="0">
                <a:solidFill>
                  <a:srgbClr val="F4514C"/>
                </a:solidFill>
                <a:latin typeface="+mn-lt"/>
              </a:rPr>
              <a:t>After year</a:t>
            </a:r>
            <a:r>
              <a:rPr lang="en-GB" sz="1600" b="1" baseline="0" dirty="0">
                <a:solidFill>
                  <a:srgbClr val="F4514C"/>
                </a:solidFill>
                <a:latin typeface="+mn-lt"/>
              </a:rPr>
              <a:t> 1</a:t>
            </a:r>
            <a:endParaRPr lang="en-GB" sz="1600" b="1" dirty="0">
              <a:solidFill>
                <a:srgbClr val="F4514C"/>
              </a:solidFill>
              <a:latin typeface="+mn-lt"/>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C60C30"/>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0EA5-44CB-A901-F748D9BA9DE4}"/>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0EA5-44CB-A901-F748D9BA9DE4}"/>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0EA5-44CB-A901-F748D9BA9DE4}"/>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0EA5-44CB-A901-F748D9BA9DE4}"/>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0EA5-44CB-A901-F748D9BA9DE4}"/>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0EA5-44CB-A901-F748D9BA9DE4}"/>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0EA5-44CB-A901-F748D9BA9DE4}"/>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0EA5-44CB-A901-F748D9BA9DE4}"/>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0EA5-44CB-A901-F748D9BA9DE4}"/>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0EA5-44CB-A901-F748D9BA9DE4}"/>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0EA5-44CB-A901-F748D9BA9DE4}"/>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0EA5-44CB-A901-F748D9BA9DE4}"/>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0EA5-44CB-A901-F748D9BA9DE4}"/>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0EA5-44CB-A901-F748D9BA9DE4}"/>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0EA5-44CB-A901-F748D9BA9DE4}"/>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0EA5-44CB-A901-F748D9BA9DE4}"/>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0EA5-44CB-A901-F748D9BA9DE4}"/>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0EA5-44CB-A901-F748D9BA9DE4}"/>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0EA5-44CB-A901-F748D9BA9DE4}"/>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0EA5-44CB-A901-F748D9BA9DE4}"/>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0EA5-44CB-A901-F748D9BA9DE4}"/>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0EA5-44CB-A901-F748D9BA9DE4}"/>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0EA5-44CB-A901-F748D9BA9DE4}"/>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0EA5-44CB-A901-F748D9BA9DE4}"/>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0EA5-44CB-A901-F748D9BA9DE4}"/>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0EA5-44CB-A901-F748D9BA9DE4}"/>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0EA5-44CB-A901-F748D9BA9DE4}"/>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0EA5-44CB-A901-F748D9BA9DE4}"/>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0EA5-44CB-A901-F748D9BA9DE4}"/>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0EA5-44CB-A901-F748D9BA9DE4}"/>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0EA5-44CB-A901-F748D9BA9DE4}"/>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0EA5-44CB-A901-F748D9BA9DE4}"/>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0EA5-44CB-A901-F748D9BA9DE4}"/>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0EA5-44CB-A901-F748D9BA9DE4}"/>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0EA5-44CB-A901-F748D9BA9DE4}"/>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0EA5-44CB-A901-F748D9BA9DE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86B8-43E4-A8BD-F99E60DD107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6B8-43E4-A8BD-F99E60DD107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86B8-43E4-A8BD-F99E60DD1078}"/>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86B8-43E4-A8BD-F99E60DD10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6B8-43E4-A8BD-F99E60DD1078}"/>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86B8-43E4-A8BD-F99E60DD1078}"/>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86B8-43E4-A8BD-F99E60DD1078}"/>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86B8-43E4-A8BD-F99E60DD1078}"/>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86B8-43E4-A8BD-F99E60DD1078}"/>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86B8-43E4-A8BD-F99E60DD1078}"/>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86B8-43E4-A8BD-F99E60DD1078}"/>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86B8-43E4-A8BD-F99E60DD1078}"/>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86B8-43E4-A8BD-F99E60DD1078}"/>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86B8-43E4-A8BD-F99E60DD1078}"/>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86B8-43E4-A8BD-F99E60DD1078}"/>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86B8-43E4-A8BD-F99E60DD1078}"/>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86B8-43E4-A8BD-F99E60DD1078}"/>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86B8-43E4-A8BD-F99E60DD1078}"/>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86B8-43E4-A8BD-F99E60DD1078}"/>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86B8-43E4-A8BD-F99E60DD1078}"/>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86B8-43E4-A8BD-F99E60DD1078}"/>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86B8-43E4-A8BD-F99E60DD1078}"/>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86B8-43E4-A8BD-F99E60DD1078}"/>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86B8-43E4-A8BD-F99E60DD1078}"/>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86B8-43E4-A8BD-F99E60DD1078}"/>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86B8-43E4-A8BD-F99E60DD1078}"/>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86B8-43E4-A8BD-F99E60DD1078}"/>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86B8-43E4-A8BD-F99E60DD1078}"/>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86B8-43E4-A8BD-F99E60DD1078}"/>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86B8-43E4-A8BD-F99E60DD1078}"/>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86B8-43E4-A8BD-F99E60DD1078}"/>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86B8-43E4-A8BD-F99E60DD1078}"/>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86B8-43E4-A8BD-F99E60DD1078}"/>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86B8-43E4-A8BD-F99E60DD1078}"/>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86B8-43E4-A8BD-F99E60DD1078}"/>
              </c:ext>
            </c:extLst>
          </c:dPt>
          <c:dPt>
            <c:idx val="35"/>
            <c:bubble3D val="0"/>
            <c:spPr>
              <a:solidFill>
                <a:schemeClr val="accent5"/>
              </a:solidFill>
              <a:ln w="19050">
                <a:solidFill>
                  <a:schemeClr val="lt1"/>
                </a:solidFill>
              </a:ln>
              <a:effectLst/>
            </c:spPr>
            <c:extLst>
              <c:ext xmlns:c16="http://schemas.microsoft.com/office/drawing/2014/chart" uri="{C3380CC4-5D6E-409C-BE32-E72D297353CC}">
                <c16:uniqueId val="{00000047-86B8-43E4-A8BD-F99E60DD1078}"/>
              </c:ext>
            </c:extLst>
          </c:dPt>
          <c:dPt>
            <c:idx val="36"/>
            <c:bubble3D val="0"/>
            <c:spPr>
              <a:solidFill>
                <a:schemeClr val="accent5"/>
              </a:solidFill>
              <a:ln w="19050">
                <a:solidFill>
                  <a:schemeClr val="lt1"/>
                </a:solidFill>
              </a:ln>
              <a:effectLst/>
            </c:spPr>
            <c:extLst>
              <c:ext xmlns:c16="http://schemas.microsoft.com/office/drawing/2014/chart" uri="{C3380CC4-5D6E-409C-BE32-E72D297353CC}">
                <c16:uniqueId val="{00000049-86B8-43E4-A8BD-F99E60DD1078}"/>
              </c:ext>
            </c:extLst>
          </c:dPt>
          <c:dPt>
            <c:idx val="37"/>
            <c:bubble3D val="0"/>
            <c:spPr>
              <a:solidFill>
                <a:schemeClr val="accent5"/>
              </a:solidFill>
              <a:ln w="19050">
                <a:solidFill>
                  <a:schemeClr val="lt1"/>
                </a:solidFill>
              </a:ln>
              <a:effectLst/>
            </c:spPr>
            <c:extLst>
              <c:ext xmlns:c16="http://schemas.microsoft.com/office/drawing/2014/chart" uri="{C3380CC4-5D6E-409C-BE32-E72D297353CC}">
                <c16:uniqueId val="{0000004B-86B8-43E4-A8BD-F99E60DD1078}"/>
              </c:ext>
            </c:extLst>
          </c:dPt>
          <c:dPt>
            <c:idx val="38"/>
            <c:bubble3D val="0"/>
            <c:spPr>
              <a:solidFill>
                <a:schemeClr val="accent5"/>
              </a:solidFill>
              <a:ln w="19050">
                <a:solidFill>
                  <a:schemeClr val="lt1"/>
                </a:solidFill>
              </a:ln>
              <a:effectLst/>
            </c:spPr>
            <c:extLst>
              <c:ext xmlns:c16="http://schemas.microsoft.com/office/drawing/2014/chart" uri="{C3380CC4-5D6E-409C-BE32-E72D297353CC}">
                <c16:uniqueId val="{0000004D-86B8-43E4-A8BD-F99E60DD1078}"/>
              </c:ext>
            </c:extLst>
          </c:dPt>
          <c:dPt>
            <c:idx val="39"/>
            <c:bubble3D val="0"/>
            <c:spPr>
              <a:solidFill>
                <a:schemeClr val="accent5"/>
              </a:solidFill>
              <a:ln w="19050">
                <a:solidFill>
                  <a:schemeClr val="lt1"/>
                </a:solidFill>
              </a:ln>
              <a:effectLst/>
            </c:spPr>
            <c:extLst>
              <c:ext xmlns:c16="http://schemas.microsoft.com/office/drawing/2014/chart" uri="{C3380CC4-5D6E-409C-BE32-E72D297353CC}">
                <c16:uniqueId val="{0000004F-86B8-43E4-A8BD-F99E60DD1078}"/>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86B8-43E4-A8BD-F99E60DD10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95B5-4A70-AFB8-B8C69FB27FB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5B5-4A70-AFB8-B8C69FB27FB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5B5-4A70-AFB8-B8C69FB27FBB}"/>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95B5-4A70-AFB8-B8C69FB27F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5B5-4A70-AFB8-B8C69FB27FBB}"/>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95B5-4A70-AFB8-B8C69FB27FBB}"/>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95B5-4A70-AFB8-B8C69FB27FBB}"/>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95B5-4A70-AFB8-B8C69FB27FBB}"/>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95B5-4A70-AFB8-B8C69FB27FBB}"/>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95B5-4A70-AFB8-B8C69FB27FBB}"/>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95B5-4A70-AFB8-B8C69FB27FBB}"/>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95B5-4A70-AFB8-B8C69FB27FBB}"/>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95B5-4A70-AFB8-B8C69FB27FBB}"/>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95B5-4A70-AFB8-B8C69FB27FBB}"/>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95B5-4A70-AFB8-B8C69FB27FBB}"/>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95B5-4A70-AFB8-B8C69FB27FBB}"/>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95B5-4A70-AFB8-B8C69FB27FBB}"/>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95B5-4A70-AFB8-B8C69FB27FBB}"/>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95B5-4A70-AFB8-B8C69FB27FBB}"/>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95B5-4A70-AFB8-B8C69FB27FBB}"/>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95B5-4A70-AFB8-B8C69FB27FBB}"/>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95B5-4A70-AFB8-B8C69FB27FBB}"/>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95B5-4A70-AFB8-B8C69FB27FBB}"/>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95B5-4A70-AFB8-B8C69FB27FBB}"/>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95B5-4A70-AFB8-B8C69FB27FBB}"/>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95B5-4A70-AFB8-B8C69FB27FBB}"/>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95B5-4A70-AFB8-B8C69FB27FBB}"/>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95B5-4A70-AFB8-B8C69FB27FBB}"/>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95B5-4A70-AFB8-B8C69FB27FBB}"/>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95B5-4A70-AFB8-B8C69FB27FBB}"/>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95B5-4A70-AFB8-B8C69FB27FBB}"/>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95B5-4A70-AFB8-B8C69FB27FBB}"/>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95B5-4A70-AFB8-B8C69FB27FBB}"/>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95B5-4A70-AFB8-B8C69FB27FBB}"/>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95B5-4A70-AFB8-B8C69FB27FBB}"/>
              </c:ext>
            </c:extLst>
          </c:dPt>
          <c:dPt>
            <c:idx val="35"/>
            <c:bubble3D val="0"/>
            <c:spPr>
              <a:solidFill>
                <a:schemeClr val="accent5"/>
              </a:solidFill>
              <a:ln w="19050">
                <a:solidFill>
                  <a:schemeClr val="lt1"/>
                </a:solidFill>
              </a:ln>
              <a:effectLst/>
            </c:spPr>
            <c:extLst>
              <c:ext xmlns:c16="http://schemas.microsoft.com/office/drawing/2014/chart" uri="{C3380CC4-5D6E-409C-BE32-E72D297353CC}">
                <c16:uniqueId val="{00000047-95B5-4A70-AFB8-B8C69FB27FBB}"/>
              </c:ext>
            </c:extLst>
          </c:dPt>
          <c:dPt>
            <c:idx val="36"/>
            <c:bubble3D val="0"/>
            <c:spPr>
              <a:solidFill>
                <a:schemeClr val="accent5"/>
              </a:solidFill>
              <a:ln w="19050">
                <a:solidFill>
                  <a:schemeClr val="lt1"/>
                </a:solidFill>
              </a:ln>
              <a:effectLst/>
            </c:spPr>
            <c:extLst>
              <c:ext xmlns:c16="http://schemas.microsoft.com/office/drawing/2014/chart" uri="{C3380CC4-5D6E-409C-BE32-E72D297353CC}">
                <c16:uniqueId val="{00000049-95B5-4A70-AFB8-B8C69FB27FBB}"/>
              </c:ext>
            </c:extLst>
          </c:dPt>
          <c:dPt>
            <c:idx val="37"/>
            <c:bubble3D val="0"/>
            <c:spPr>
              <a:solidFill>
                <a:schemeClr val="accent5"/>
              </a:solidFill>
              <a:ln w="19050">
                <a:solidFill>
                  <a:schemeClr val="lt1"/>
                </a:solidFill>
              </a:ln>
              <a:effectLst/>
            </c:spPr>
            <c:extLst>
              <c:ext xmlns:c16="http://schemas.microsoft.com/office/drawing/2014/chart" uri="{C3380CC4-5D6E-409C-BE32-E72D297353CC}">
                <c16:uniqueId val="{0000004B-95B5-4A70-AFB8-B8C69FB27FBB}"/>
              </c:ext>
            </c:extLst>
          </c:dPt>
          <c:dPt>
            <c:idx val="38"/>
            <c:bubble3D val="0"/>
            <c:spPr>
              <a:solidFill>
                <a:schemeClr val="accent5"/>
              </a:solidFill>
              <a:ln w="19050">
                <a:solidFill>
                  <a:schemeClr val="lt1"/>
                </a:solidFill>
              </a:ln>
              <a:effectLst/>
            </c:spPr>
            <c:extLst>
              <c:ext xmlns:c16="http://schemas.microsoft.com/office/drawing/2014/chart" uri="{C3380CC4-5D6E-409C-BE32-E72D297353CC}">
                <c16:uniqueId val="{0000004D-95B5-4A70-AFB8-B8C69FB27FBB}"/>
              </c:ext>
            </c:extLst>
          </c:dPt>
          <c:dPt>
            <c:idx val="39"/>
            <c:bubble3D val="0"/>
            <c:spPr>
              <a:solidFill>
                <a:schemeClr val="accent5"/>
              </a:solidFill>
              <a:ln w="19050">
                <a:solidFill>
                  <a:schemeClr val="lt1"/>
                </a:solidFill>
              </a:ln>
              <a:effectLst/>
            </c:spPr>
            <c:extLst>
              <c:ext xmlns:c16="http://schemas.microsoft.com/office/drawing/2014/chart" uri="{C3380CC4-5D6E-409C-BE32-E72D297353CC}">
                <c16:uniqueId val="{0000004F-95B5-4A70-AFB8-B8C69FB27FBB}"/>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95B5-4A70-AFB8-B8C69FB27F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1DAA-4437-931A-FCDF90E9FF0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DAA-4437-931A-FCDF90E9FF0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DAA-4437-931A-FCDF90E9FF0A}"/>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1DAA-4437-931A-FCDF90E9FF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DAA-4437-931A-FCDF90E9FF0A}"/>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1DAA-4437-931A-FCDF90E9FF0A}"/>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1DAA-4437-931A-FCDF90E9FF0A}"/>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1DAA-4437-931A-FCDF90E9FF0A}"/>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1DAA-4437-931A-FCDF90E9FF0A}"/>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1DAA-4437-931A-FCDF90E9FF0A}"/>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1DAA-4437-931A-FCDF90E9FF0A}"/>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1DAA-4437-931A-FCDF90E9FF0A}"/>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1DAA-4437-931A-FCDF90E9FF0A}"/>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1DAA-4437-931A-FCDF90E9FF0A}"/>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1DAA-4437-931A-FCDF90E9FF0A}"/>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1DAA-4437-931A-FCDF90E9FF0A}"/>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1DAA-4437-931A-FCDF90E9FF0A}"/>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1DAA-4437-931A-FCDF90E9FF0A}"/>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1DAA-4437-931A-FCDF90E9FF0A}"/>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1DAA-4437-931A-FCDF90E9FF0A}"/>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1DAA-4437-931A-FCDF90E9FF0A}"/>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1DAA-4437-931A-FCDF90E9FF0A}"/>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1DAA-4437-931A-FCDF90E9FF0A}"/>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1DAA-4437-931A-FCDF90E9FF0A}"/>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1DAA-4437-931A-FCDF90E9FF0A}"/>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1DAA-4437-931A-FCDF90E9FF0A}"/>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1DAA-4437-931A-FCDF90E9FF0A}"/>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1DAA-4437-931A-FCDF90E9FF0A}"/>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1DAA-4437-931A-FCDF90E9FF0A}"/>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1DAA-4437-931A-FCDF90E9FF0A}"/>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1DAA-4437-931A-FCDF90E9FF0A}"/>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1DAA-4437-931A-FCDF90E9FF0A}"/>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1DAA-4437-931A-FCDF90E9FF0A}"/>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1DAA-4437-931A-FCDF90E9FF0A}"/>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1DAA-4437-931A-FCDF90E9FF0A}"/>
              </c:ext>
            </c:extLst>
          </c:dPt>
          <c:dPt>
            <c:idx val="35"/>
            <c:bubble3D val="0"/>
            <c:spPr>
              <a:solidFill>
                <a:schemeClr val="accent5"/>
              </a:solidFill>
              <a:ln w="19050">
                <a:solidFill>
                  <a:schemeClr val="lt1"/>
                </a:solidFill>
              </a:ln>
              <a:effectLst/>
            </c:spPr>
            <c:extLst>
              <c:ext xmlns:c16="http://schemas.microsoft.com/office/drawing/2014/chart" uri="{C3380CC4-5D6E-409C-BE32-E72D297353CC}">
                <c16:uniqueId val="{00000047-1DAA-4437-931A-FCDF90E9FF0A}"/>
              </c:ext>
            </c:extLst>
          </c:dPt>
          <c:dPt>
            <c:idx val="36"/>
            <c:bubble3D val="0"/>
            <c:spPr>
              <a:solidFill>
                <a:schemeClr val="accent5"/>
              </a:solidFill>
              <a:ln w="19050">
                <a:solidFill>
                  <a:schemeClr val="lt1"/>
                </a:solidFill>
              </a:ln>
              <a:effectLst/>
            </c:spPr>
            <c:extLst>
              <c:ext xmlns:c16="http://schemas.microsoft.com/office/drawing/2014/chart" uri="{C3380CC4-5D6E-409C-BE32-E72D297353CC}">
                <c16:uniqueId val="{00000049-1DAA-4437-931A-FCDF90E9FF0A}"/>
              </c:ext>
            </c:extLst>
          </c:dPt>
          <c:dPt>
            <c:idx val="37"/>
            <c:bubble3D val="0"/>
            <c:spPr>
              <a:solidFill>
                <a:schemeClr val="accent5"/>
              </a:solidFill>
              <a:ln w="19050">
                <a:solidFill>
                  <a:schemeClr val="lt1"/>
                </a:solidFill>
              </a:ln>
              <a:effectLst/>
            </c:spPr>
            <c:extLst>
              <c:ext xmlns:c16="http://schemas.microsoft.com/office/drawing/2014/chart" uri="{C3380CC4-5D6E-409C-BE32-E72D297353CC}">
                <c16:uniqueId val="{0000004B-1DAA-4437-931A-FCDF90E9FF0A}"/>
              </c:ext>
            </c:extLst>
          </c:dPt>
          <c:dPt>
            <c:idx val="38"/>
            <c:bubble3D val="0"/>
            <c:spPr>
              <a:solidFill>
                <a:schemeClr val="accent5"/>
              </a:solidFill>
              <a:ln w="19050">
                <a:solidFill>
                  <a:schemeClr val="lt1"/>
                </a:solidFill>
              </a:ln>
              <a:effectLst/>
            </c:spPr>
            <c:extLst>
              <c:ext xmlns:c16="http://schemas.microsoft.com/office/drawing/2014/chart" uri="{C3380CC4-5D6E-409C-BE32-E72D297353CC}">
                <c16:uniqueId val="{0000004D-1DAA-4437-931A-FCDF90E9FF0A}"/>
              </c:ext>
            </c:extLst>
          </c:dPt>
          <c:dPt>
            <c:idx val="39"/>
            <c:bubble3D val="0"/>
            <c:spPr>
              <a:solidFill>
                <a:schemeClr val="accent5"/>
              </a:solidFill>
              <a:ln w="19050">
                <a:solidFill>
                  <a:schemeClr val="lt1"/>
                </a:solidFill>
              </a:ln>
              <a:effectLst/>
            </c:spPr>
            <c:extLst>
              <c:ext xmlns:c16="http://schemas.microsoft.com/office/drawing/2014/chart" uri="{C3380CC4-5D6E-409C-BE32-E72D297353CC}">
                <c16:uniqueId val="{0000004F-1DAA-4437-931A-FCDF90E9FF0A}"/>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1DAA-4437-931A-FCDF90E9FF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4E88-405B-A4B3-2B36B0AB27C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E88-405B-A4B3-2B36B0AB27C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E88-405B-A4B3-2B36B0AB27CB}"/>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4E88-405B-A4B3-2B36B0AB27C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E88-405B-A4B3-2B36B0AB27CB}"/>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4E88-405B-A4B3-2B36B0AB27CB}"/>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4E88-405B-A4B3-2B36B0AB27CB}"/>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4E88-405B-A4B3-2B36B0AB27CB}"/>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4E88-405B-A4B3-2B36B0AB27CB}"/>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4E88-405B-A4B3-2B36B0AB27CB}"/>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4E88-405B-A4B3-2B36B0AB27CB}"/>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4E88-405B-A4B3-2B36B0AB27CB}"/>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4E88-405B-A4B3-2B36B0AB27CB}"/>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4E88-405B-A4B3-2B36B0AB27CB}"/>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4E88-405B-A4B3-2B36B0AB27CB}"/>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4E88-405B-A4B3-2B36B0AB27CB}"/>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4E88-405B-A4B3-2B36B0AB27CB}"/>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4E88-405B-A4B3-2B36B0AB27CB}"/>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4E88-405B-A4B3-2B36B0AB27CB}"/>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4E88-405B-A4B3-2B36B0AB27CB}"/>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4E88-405B-A4B3-2B36B0AB27CB}"/>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4E88-405B-A4B3-2B36B0AB27CB}"/>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4E88-405B-A4B3-2B36B0AB27CB}"/>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4E88-405B-A4B3-2B36B0AB27CB}"/>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4E88-405B-A4B3-2B36B0AB27CB}"/>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4E88-405B-A4B3-2B36B0AB27CB}"/>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4E88-405B-A4B3-2B36B0AB27CB}"/>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4E88-405B-A4B3-2B36B0AB27CB}"/>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4E88-405B-A4B3-2B36B0AB27CB}"/>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4E88-405B-A4B3-2B36B0AB27CB}"/>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4E88-405B-A4B3-2B36B0AB27CB}"/>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4E88-405B-A4B3-2B36B0AB27CB}"/>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4E88-405B-A4B3-2B36B0AB27CB}"/>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4E88-405B-A4B3-2B36B0AB27CB}"/>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4E88-405B-A4B3-2B36B0AB27CB}"/>
              </c:ext>
            </c:extLst>
          </c:dPt>
          <c:dPt>
            <c:idx val="35"/>
            <c:bubble3D val="0"/>
            <c:spPr>
              <a:solidFill>
                <a:schemeClr val="accent5"/>
              </a:solidFill>
              <a:ln w="19050">
                <a:solidFill>
                  <a:schemeClr val="lt1"/>
                </a:solidFill>
              </a:ln>
              <a:effectLst/>
            </c:spPr>
            <c:extLst>
              <c:ext xmlns:c16="http://schemas.microsoft.com/office/drawing/2014/chart" uri="{C3380CC4-5D6E-409C-BE32-E72D297353CC}">
                <c16:uniqueId val="{00000047-4E88-405B-A4B3-2B36B0AB27CB}"/>
              </c:ext>
            </c:extLst>
          </c:dPt>
          <c:dPt>
            <c:idx val="36"/>
            <c:bubble3D val="0"/>
            <c:spPr>
              <a:solidFill>
                <a:schemeClr val="accent5"/>
              </a:solidFill>
              <a:ln w="19050">
                <a:solidFill>
                  <a:schemeClr val="lt1"/>
                </a:solidFill>
              </a:ln>
              <a:effectLst/>
            </c:spPr>
            <c:extLst>
              <c:ext xmlns:c16="http://schemas.microsoft.com/office/drawing/2014/chart" uri="{C3380CC4-5D6E-409C-BE32-E72D297353CC}">
                <c16:uniqueId val="{00000049-4E88-405B-A4B3-2B36B0AB27CB}"/>
              </c:ext>
            </c:extLst>
          </c:dPt>
          <c:dPt>
            <c:idx val="37"/>
            <c:bubble3D val="0"/>
            <c:spPr>
              <a:solidFill>
                <a:schemeClr val="accent5"/>
              </a:solidFill>
              <a:ln w="19050">
                <a:solidFill>
                  <a:schemeClr val="lt1"/>
                </a:solidFill>
              </a:ln>
              <a:effectLst/>
            </c:spPr>
            <c:extLst>
              <c:ext xmlns:c16="http://schemas.microsoft.com/office/drawing/2014/chart" uri="{C3380CC4-5D6E-409C-BE32-E72D297353CC}">
                <c16:uniqueId val="{0000004B-4E88-405B-A4B3-2B36B0AB27CB}"/>
              </c:ext>
            </c:extLst>
          </c:dPt>
          <c:dPt>
            <c:idx val="38"/>
            <c:bubble3D val="0"/>
            <c:spPr>
              <a:solidFill>
                <a:schemeClr val="accent5"/>
              </a:solidFill>
              <a:ln w="19050">
                <a:solidFill>
                  <a:schemeClr val="lt1"/>
                </a:solidFill>
              </a:ln>
              <a:effectLst/>
            </c:spPr>
            <c:extLst>
              <c:ext xmlns:c16="http://schemas.microsoft.com/office/drawing/2014/chart" uri="{C3380CC4-5D6E-409C-BE32-E72D297353CC}">
                <c16:uniqueId val="{0000004D-4E88-405B-A4B3-2B36B0AB27CB}"/>
              </c:ext>
            </c:extLst>
          </c:dPt>
          <c:dPt>
            <c:idx val="39"/>
            <c:bubble3D val="0"/>
            <c:spPr>
              <a:solidFill>
                <a:schemeClr val="accent5"/>
              </a:solidFill>
              <a:ln w="19050">
                <a:solidFill>
                  <a:schemeClr val="lt1"/>
                </a:solidFill>
              </a:ln>
              <a:effectLst/>
            </c:spPr>
            <c:extLst>
              <c:ext xmlns:c16="http://schemas.microsoft.com/office/drawing/2014/chart" uri="{C3380CC4-5D6E-409C-BE32-E72D297353CC}">
                <c16:uniqueId val="{0000004F-4E88-405B-A4B3-2B36B0AB27CB}"/>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4E88-405B-A4B3-2B36B0AB27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42DC-4A3D-8DC5-E87F1CEA33D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2DC-4A3D-8DC5-E87F1CEA33D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2DC-4A3D-8DC5-E87F1CEA33D8}"/>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42DC-4A3D-8DC5-E87F1CEA33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2DC-4A3D-8DC5-E87F1CEA33D8}"/>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42DC-4A3D-8DC5-E87F1CEA33D8}"/>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42DC-4A3D-8DC5-E87F1CEA33D8}"/>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42DC-4A3D-8DC5-E87F1CEA33D8}"/>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42DC-4A3D-8DC5-E87F1CEA33D8}"/>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42DC-4A3D-8DC5-E87F1CEA33D8}"/>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42DC-4A3D-8DC5-E87F1CEA33D8}"/>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42DC-4A3D-8DC5-E87F1CEA33D8}"/>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42DC-4A3D-8DC5-E87F1CEA33D8}"/>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42DC-4A3D-8DC5-E87F1CEA33D8}"/>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42DC-4A3D-8DC5-E87F1CEA33D8}"/>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42DC-4A3D-8DC5-E87F1CEA33D8}"/>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42DC-4A3D-8DC5-E87F1CEA33D8}"/>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42DC-4A3D-8DC5-E87F1CEA33D8}"/>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42DC-4A3D-8DC5-E87F1CEA33D8}"/>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42DC-4A3D-8DC5-E87F1CEA33D8}"/>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42DC-4A3D-8DC5-E87F1CEA33D8}"/>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42DC-4A3D-8DC5-E87F1CEA33D8}"/>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42DC-4A3D-8DC5-E87F1CEA33D8}"/>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42DC-4A3D-8DC5-E87F1CEA33D8}"/>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42DC-4A3D-8DC5-E87F1CEA33D8}"/>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42DC-4A3D-8DC5-E87F1CEA33D8}"/>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42DC-4A3D-8DC5-E87F1CEA33D8}"/>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42DC-4A3D-8DC5-E87F1CEA33D8}"/>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42DC-4A3D-8DC5-E87F1CEA33D8}"/>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42DC-4A3D-8DC5-E87F1CEA33D8}"/>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42DC-4A3D-8DC5-E87F1CEA33D8}"/>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42DC-4A3D-8DC5-E87F1CEA33D8}"/>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42DC-4A3D-8DC5-E87F1CEA33D8}"/>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42DC-4A3D-8DC5-E87F1CEA33D8}"/>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42DC-4A3D-8DC5-E87F1CEA33D8}"/>
              </c:ext>
            </c:extLst>
          </c:dPt>
          <c:dPt>
            <c:idx val="35"/>
            <c:bubble3D val="0"/>
            <c:spPr>
              <a:solidFill>
                <a:schemeClr val="accent5"/>
              </a:solidFill>
              <a:ln w="19050">
                <a:solidFill>
                  <a:schemeClr val="lt1"/>
                </a:solidFill>
              </a:ln>
              <a:effectLst/>
            </c:spPr>
            <c:extLst>
              <c:ext xmlns:c16="http://schemas.microsoft.com/office/drawing/2014/chart" uri="{C3380CC4-5D6E-409C-BE32-E72D297353CC}">
                <c16:uniqueId val="{00000047-42DC-4A3D-8DC5-E87F1CEA33D8}"/>
              </c:ext>
            </c:extLst>
          </c:dPt>
          <c:dPt>
            <c:idx val="36"/>
            <c:bubble3D val="0"/>
            <c:spPr>
              <a:solidFill>
                <a:schemeClr val="accent5"/>
              </a:solidFill>
              <a:ln w="19050">
                <a:solidFill>
                  <a:schemeClr val="lt1"/>
                </a:solidFill>
              </a:ln>
              <a:effectLst/>
            </c:spPr>
            <c:extLst>
              <c:ext xmlns:c16="http://schemas.microsoft.com/office/drawing/2014/chart" uri="{C3380CC4-5D6E-409C-BE32-E72D297353CC}">
                <c16:uniqueId val="{00000049-42DC-4A3D-8DC5-E87F1CEA33D8}"/>
              </c:ext>
            </c:extLst>
          </c:dPt>
          <c:dPt>
            <c:idx val="37"/>
            <c:bubble3D val="0"/>
            <c:spPr>
              <a:solidFill>
                <a:schemeClr val="accent5"/>
              </a:solidFill>
              <a:ln w="19050">
                <a:solidFill>
                  <a:schemeClr val="lt1"/>
                </a:solidFill>
              </a:ln>
              <a:effectLst/>
            </c:spPr>
            <c:extLst>
              <c:ext xmlns:c16="http://schemas.microsoft.com/office/drawing/2014/chart" uri="{C3380CC4-5D6E-409C-BE32-E72D297353CC}">
                <c16:uniqueId val="{0000004B-42DC-4A3D-8DC5-E87F1CEA33D8}"/>
              </c:ext>
            </c:extLst>
          </c:dPt>
          <c:dPt>
            <c:idx val="38"/>
            <c:bubble3D val="0"/>
            <c:spPr>
              <a:solidFill>
                <a:schemeClr val="accent5"/>
              </a:solidFill>
              <a:ln w="19050">
                <a:solidFill>
                  <a:schemeClr val="lt1"/>
                </a:solidFill>
              </a:ln>
              <a:effectLst/>
            </c:spPr>
            <c:extLst>
              <c:ext xmlns:c16="http://schemas.microsoft.com/office/drawing/2014/chart" uri="{C3380CC4-5D6E-409C-BE32-E72D297353CC}">
                <c16:uniqueId val="{0000004D-42DC-4A3D-8DC5-E87F1CEA33D8}"/>
              </c:ext>
            </c:extLst>
          </c:dPt>
          <c:dPt>
            <c:idx val="39"/>
            <c:bubble3D val="0"/>
            <c:spPr>
              <a:solidFill>
                <a:schemeClr val="accent5"/>
              </a:solidFill>
              <a:ln w="19050">
                <a:solidFill>
                  <a:schemeClr val="lt1"/>
                </a:solidFill>
              </a:ln>
              <a:effectLst/>
            </c:spPr>
            <c:extLst>
              <c:ext xmlns:c16="http://schemas.microsoft.com/office/drawing/2014/chart" uri="{C3380CC4-5D6E-409C-BE32-E72D297353CC}">
                <c16:uniqueId val="{0000004F-42DC-4A3D-8DC5-E87F1CEA33D8}"/>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42DC-4A3D-8DC5-E87F1CEA33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07D0-46AE-8C3C-B234948D845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7D0-46AE-8C3C-B234948D845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7D0-46AE-8C3C-B234948D8452}"/>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07D0-46AE-8C3C-B234948D84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D0-46AE-8C3C-B234948D8452}"/>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07D0-46AE-8C3C-B234948D8452}"/>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07D0-46AE-8C3C-B234948D8452}"/>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07D0-46AE-8C3C-B234948D8452}"/>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07D0-46AE-8C3C-B234948D8452}"/>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07D0-46AE-8C3C-B234948D8452}"/>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07D0-46AE-8C3C-B234948D8452}"/>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07D0-46AE-8C3C-B234948D8452}"/>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07D0-46AE-8C3C-B234948D8452}"/>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07D0-46AE-8C3C-B234948D8452}"/>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07D0-46AE-8C3C-B234948D8452}"/>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07D0-46AE-8C3C-B234948D8452}"/>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07D0-46AE-8C3C-B234948D8452}"/>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07D0-46AE-8C3C-B234948D8452}"/>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07D0-46AE-8C3C-B234948D8452}"/>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07D0-46AE-8C3C-B234948D8452}"/>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07D0-46AE-8C3C-B234948D8452}"/>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07D0-46AE-8C3C-B234948D8452}"/>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07D0-46AE-8C3C-B234948D8452}"/>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07D0-46AE-8C3C-B234948D8452}"/>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07D0-46AE-8C3C-B234948D8452}"/>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07D0-46AE-8C3C-B234948D8452}"/>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07D0-46AE-8C3C-B234948D8452}"/>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07D0-46AE-8C3C-B234948D8452}"/>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07D0-46AE-8C3C-B234948D8452}"/>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07D0-46AE-8C3C-B234948D8452}"/>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07D0-46AE-8C3C-B234948D8452}"/>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07D0-46AE-8C3C-B234948D8452}"/>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07D0-46AE-8C3C-B234948D8452}"/>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07D0-46AE-8C3C-B234948D8452}"/>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07D0-46AE-8C3C-B234948D8452}"/>
              </c:ext>
            </c:extLst>
          </c:dPt>
          <c:dPt>
            <c:idx val="35"/>
            <c:bubble3D val="0"/>
            <c:spPr>
              <a:solidFill>
                <a:schemeClr val="accent5"/>
              </a:solidFill>
              <a:ln w="19050">
                <a:solidFill>
                  <a:schemeClr val="lt1"/>
                </a:solidFill>
              </a:ln>
              <a:effectLst/>
            </c:spPr>
            <c:extLst>
              <c:ext xmlns:c16="http://schemas.microsoft.com/office/drawing/2014/chart" uri="{C3380CC4-5D6E-409C-BE32-E72D297353CC}">
                <c16:uniqueId val="{00000047-07D0-46AE-8C3C-B234948D8452}"/>
              </c:ext>
            </c:extLst>
          </c:dPt>
          <c:dPt>
            <c:idx val="36"/>
            <c:bubble3D val="0"/>
            <c:spPr>
              <a:solidFill>
                <a:schemeClr val="accent5"/>
              </a:solidFill>
              <a:ln w="19050">
                <a:solidFill>
                  <a:schemeClr val="lt1"/>
                </a:solidFill>
              </a:ln>
              <a:effectLst/>
            </c:spPr>
            <c:extLst>
              <c:ext xmlns:c16="http://schemas.microsoft.com/office/drawing/2014/chart" uri="{C3380CC4-5D6E-409C-BE32-E72D297353CC}">
                <c16:uniqueId val="{00000049-07D0-46AE-8C3C-B234948D8452}"/>
              </c:ext>
            </c:extLst>
          </c:dPt>
          <c:dPt>
            <c:idx val="37"/>
            <c:bubble3D val="0"/>
            <c:spPr>
              <a:solidFill>
                <a:schemeClr val="accent5"/>
              </a:solidFill>
              <a:ln w="19050">
                <a:solidFill>
                  <a:schemeClr val="lt1"/>
                </a:solidFill>
              </a:ln>
              <a:effectLst/>
            </c:spPr>
            <c:extLst>
              <c:ext xmlns:c16="http://schemas.microsoft.com/office/drawing/2014/chart" uri="{C3380CC4-5D6E-409C-BE32-E72D297353CC}">
                <c16:uniqueId val="{0000004B-07D0-46AE-8C3C-B234948D8452}"/>
              </c:ext>
            </c:extLst>
          </c:dPt>
          <c:dPt>
            <c:idx val="38"/>
            <c:bubble3D val="0"/>
            <c:spPr>
              <a:solidFill>
                <a:schemeClr val="accent5"/>
              </a:solidFill>
              <a:ln w="19050">
                <a:solidFill>
                  <a:schemeClr val="lt1"/>
                </a:solidFill>
              </a:ln>
              <a:effectLst/>
            </c:spPr>
            <c:extLst>
              <c:ext xmlns:c16="http://schemas.microsoft.com/office/drawing/2014/chart" uri="{C3380CC4-5D6E-409C-BE32-E72D297353CC}">
                <c16:uniqueId val="{0000004D-07D0-46AE-8C3C-B234948D8452}"/>
              </c:ext>
            </c:extLst>
          </c:dPt>
          <c:dPt>
            <c:idx val="39"/>
            <c:bubble3D val="0"/>
            <c:spPr>
              <a:solidFill>
                <a:schemeClr val="accent5"/>
              </a:solidFill>
              <a:ln w="19050">
                <a:solidFill>
                  <a:schemeClr val="lt1"/>
                </a:solidFill>
              </a:ln>
              <a:effectLst/>
            </c:spPr>
            <c:extLst>
              <c:ext xmlns:c16="http://schemas.microsoft.com/office/drawing/2014/chart" uri="{C3380CC4-5D6E-409C-BE32-E72D297353CC}">
                <c16:uniqueId val="{0000004F-07D0-46AE-8C3C-B234948D8452}"/>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07D0-46AE-8C3C-B234948D84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4A3C87"/>
                </a:solidFill>
                <a:latin typeface="+mn-lt"/>
                <a:ea typeface="+mn-ea"/>
                <a:cs typeface="+mn-cs"/>
              </a:defRPr>
            </a:pPr>
            <a:r>
              <a:rPr lang="en-GB" sz="1600" b="1" dirty="0">
                <a:solidFill>
                  <a:schemeClr val="bg2">
                    <a:lumMod val="50000"/>
                  </a:schemeClr>
                </a:solidFill>
                <a:latin typeface="+mn-lt"/>
              </a:rPr>
              <a:t>For example, a full pension</a:t>
            </a:r>
          </a:p>
          <a:p>
            <a:pPr>
              <a:defRPr sz="1600" b="1">
                <a:solidFill>
                  <a:srgbClr val="4A3C87"/>
                </a:solidFill>
              </a:defRPr>
            </a:pPr>
            <a:r>
              <a:rPr lang="en-GB" sz="1600" b="1" dirty="0">
                <a:solidFill>
                  <a:schemeClr val="bg2">
                    <a:lumMod val="50000"/>
                  </a:schemeClr>
                </a:solidFill>
                <a:latin typeface="+mn-lt"/>
              </a:rPr>
              <a:t>of £10,000 per year for life</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4A3C87"/>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2">
                <a:lumMod val="50000"/>
              </a:schemeClr>
            </a:solidFill>
          </c:spPr>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63B5-40C6-B39A-E7853EC35854}"/>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63B5-40C6-B39A-E7853EC35854}"/>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5-63B5-40C6-B39A-E7853EC35854}"/>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63B5-40C6-B39A-E7853EC35854}"/>
              </c:ext>
            </c:extLst>
          </c:dPt>
          <c:dPt>
            <c:idx val="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9-63B5-40C6-B39A-E7853EC35854}"/>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63B5-40C6-B39A-E7853EC35854}"/>
              </c:ext>
            </c:extLst>
          </c:dPt>
          <c:dPt>
            <c:idx val="6"/>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D-63B5-40C6-B39A-E7853EC35854}"/>
              </c:ext>
            </c:extLst>
          </c:dPt>
          <c:dPt>
            <c:idx val="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F-63B5-40C6-B39A-E7853EC35854}"/>
              </c:ext>
            </c:extLst>
          </c:dPt>
          <c:dPt>
            <c:idx val="8"/>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1-63B5-40C6-B39A-E7853EC35854}"/>
              </c:ext>
            </c:extLst>
          </c:dPt>
          <c:dPt>
            <c:idx val="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3-63B5-40C6-B39A-E7853EC35854}"/>
              </c:ext>
            </c:extLst>
          </c:dPt>
          <c:dPt>
            <c:idx val="1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5-63B5-40C6-B39A-E7853EC35854}"/>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63B5-40C6-B39A-E7853EC35854}"/>
              </c:ext>
            </c:extLst>
          </c:dPt>
          <c:dPt>
            <c:idx val="1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9-63B5-40C6-B39A-E7853EC35854}"/>
              </c:ext>
            </c:extLst>
          </c:dPt>
          <c:dPt>
            <c:idx val="1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B-63B5-40C6-B39A-E7853EC35854}"/>
              </c:ext>
            </c:extLst>
          </c:dPt>
          <c:dPt>
            <c:idx val="1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D-63B5-40C6-B39A-E7853EC35854}"/>
              </c:ext>
            </c:extLst>
          </c:dPt>
          <c:dPt>
            <c:idx val="1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F-63B5-40C6-B39A-E7853EC35854}"/>
              </c:ext>
            </c:extLst>
          </c:dPt>
          <c:dPt>
            <c:idx val="16"/>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1-63B5-40C6-B39A-E7853EC35854}"/>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63B5-40C6-B39A-E7853EC35854}"/>
              </c:ext>
            </c:extLst>
          </c:dPt>
          <c:dPt>
            <c:idx val="18"/>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5-63B5-40C6-B39A-E7853EC35854}"/>
              </c:ext>
            </c:extLst>
          </c:dPt>
          <c:dPt>
            <c:idx val="1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7-63B5-40C6-B39A-E7853EC35854}"/>
              </c:ext>
            </c:extLst>
          </c:dPt>
          <c:dPt>
            <c:idx val="2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9-63B5-40C6-B39A-E7853EC35854}"/>
              </c:ext>
            </c:extLst>
          </c:dPt>
          <c:dPt>
            <c:idx val="2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B-63B5-40C6-B39A-E7853EC35854}"/>
              </c:ext>
            </c:extLst>
          </c:dPt>
          <c:dPt>
            <c:idx val="2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D-63B5-40C6-B39A-E7853EC35854}"/>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63B5-40C6-B39A-E7853EC35854}"/>
              </c:ext>
            </c:extLst>
          </c:dPt>
          <c:dPt>
            <c:idx val="2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1-63B5-40C6-B39A-E7853EC35854}"/>
              </c:ext>
            </c:extLst>
          </c:dPt>
          <c:dPt>
            <c:idx val="2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3-63B5-40C6-B39A-E7853EC35854}"/>
              </c:ext>
            </c:extLst>
          </c:dPt>
          <c:dPt>
            <c:idx val="26"/>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5-63B5-40C6-B39A-E7853EC35854}"/>
              </c:ext>
            </c:extLst>
          </c:dPt>
          <c:dPt>
            <c:idx val="2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7-63B5-40C6-B39A-E7853EC35854}"/>
              </c:ext>
            </c:extLst>
          </c:dPt>
          <c:dPt>
            <c:idx val="28"/>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9-63B5-40C6-B39A-E7853EC35854}"/>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63B5-40C6-B39A-E7853EC35854}"/>
              </c:ext>
            </c:extLst>
          </c:dPt>
          <c:dPt>
            <c:idx val="3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D-63B5-40C6-B39A-E7853EC35854}"/>
              </c:ext>
            </c:extLst>
          </c:dPt>
          <c:dPt>
            <c:idx val="3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F-63B5-40C6-B39A-E7853EC35854}"/>
              </c:ext>
            </c:extLst>
          </c:dPt>
          <c:dPt>
            <c:idx val="3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1-63B5-40C6-B39A-E7853EC35854}"/>
              </c:ext>
            </c:extLst>
          </c:dPt>
          <c:dPt>
            <c:idx val="3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3-63B5-40C6-B39A-E7853EC35854}"/>
              </c:ext>
            </c:extLst>
          </c:dPt>
          <c:dPt>
            <c:idx val="34"/>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5-63B5-40C6-B39A-E7853EC35854}"/>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63B5-40C6-B39A-E7853EC35854}"/>
              </c:ext>
            </c:extLst>
          </c:dPt>
          <c:dPt>
            <c:idx val="36"/>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9-63B5-40C6-B39A-E7853EC35854}"/>
              </c:ext>
            </c:extLst>
          </c:dPt>
          <c:dPt>
            <c:idx val="3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B-63B5-40C6-B39A-E7853EC35854}"/>
              </c:ext>
            </c:extLst>
          </c:dPt>
          <c:dPt>
            <c:idx val="38"/>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D-63B5-40C6-B39A-E7853EC35854}"/>
              </c:ext>
            </c:extLst>
          </c:dPt>
          <c:dPt>
            <c:idx val="3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F-63B5-40C6-B39A-E7853EC35854}"/>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63B5-40C6-B39A-E7853EC358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0" baseline="0">
                <a:solidFill>
                  <a:srgbClr val="5482AB"/>
                </a:solidFill>
                <a:latin typeface="DINOT-Light"/>
                <a:ea typeface="+mn-ea"/>
                <a:cs typeface="+mn-cs"/>
              </a:defRPr>
            </a:pPr>
            <a:r>
              <a:rPr lang="en-GB" sz="1600" b="1" dirty="0">
                <a:solidFill>
                  <a:schemeClr val="accent4"/>
                </a:solidFill>
                <a:latin typeface="+mn-lt"/>
              </a:rPr>
              <a:t>…and a pension of £6,400 paid per year</a:t>
            </a:r>
            <a:r>
              <a:rPr lang="en-GB" sz="1600" b="1" baseline="0" dirty="0">
                <a:solidFill>
                  <a:schemeClr val="accent4"/>
                </a:solidFill>
                <a:latin typeface="+mn-lt"/>
              </a:rPr>
              <a:t> </a:t>
            </a:r>
            <a:r>
              <a:rPr lang="en-GB" sz="1600" b="1" dirty="0">
                <a:solidFill>
                  <a:schemeClr val="accent4"/>
                </a:solidFill>
                <a:latin typeface="+mn-lt"/>
              </a:rPr>
              <a:t>for life</a:t>
            </a:r>
          </a:p>
        </c:rich>
      </c:tx>
      <c:layout>
        <c:manualLayout>
          <c:xMode val="edge"/>
          <c:yMode val="edge"/>
          <c:x val="0.20866019716795292"/>
          <c:y val="9.4918142431473174E-2"/>
        </c:manualLayout>
      </c:layout>
      <c:overlay val="0"/>
      <c:spPr>
        <a:noFill/>
        <a:ln>
          <a:noFill/>
        </a:ln>
        <a:effectLst/>
      </c:spPr>
      <c:txPr>
        <a:bodyPr rot="0" spcFirstLastPara="1" vertOverflow="ellipsis" vert="horz" wrap="square" anchor="ctr" anchorCtr="1"/>
        <a:lstStyle/>
        <a:p>
          <a:pPr algn="ctr">
            <a:defRPr sz="1600" b="1" i="0" u="none" strike="noStrike" kern="1200" spc="0" baseline="0">
              <a:solidFill>
                <a:srgbClr val="5482AB"/>
              </a:solidFill>
              <a:latin typeface="DINOT-Light"/>
              <a:ea typeface="+mn-ea"/>
              <a:cs typeface="+mn-cs"/>
            </a:defRPr>
          </a:pPr>
          <a:endParaRPr lang="en-US"/>
        </a:p>
      </c:txPr>
    </c:title>
    <c:autoTitleDeleted val="0"/>
    <c:plotArea>
      <c:layout>
        <c:manualLayout>
          <c:layoutTarget val="inner"/>
          <c:xMode val="edge"/>
          <c:yMode val="edge"/>
          <c:x val="0.45242582336024595"/>
          <c:y val="0.27224192089783633"/>
          <c:w val="0.46623644731641845"/>
          <c:h val="0.63730910489591452"/>
        </c:manualLayout>
      </c:layout>
      <c:pieChart>
        <c:varyColors val="1"/>
        <c:ser>
          <c:idx val="0"/>
          <c:order val="0"/>
          <c:tx>
            <c:strRef>
              <c:f>Sheet1!$B$1</c:f>
              <c:strCache>
                <c:ptCount val="1"/>
                <c:pt idx="0">
                  <c:v>Pension</c:v>
                </c:pt>
              </c:strCache>
            </c:strRef>
          </c:tx>
          <c:spPr>
            <a:solidFill>
              <a:srgbClr val="331C54"/>
            </a:solidFill>
          </c:spPr>
          <c:explosion val="1"/>
          <c:dPt>
            <c:idx val="0"/>
            <c:bubble3D val="0"/>
            <c:spPr>
              <a:solidFill>
                <a:schemeClr val="accent4"/>
              </a:solidFill>
              <a:ln w="19050">
                <a:solidFill>
                  <a:schemeClr val="lt1"/>
                </a:solidFill>
              </a:ln>
              <a:effectLst/>
            </c:spPr>
            <c:extLst>
              <c:ext xmlns:c16="http://schemas.microsoft.com/office/drawing/2014/chart" uri="{C3380CC4-5D6E-409C-BE32-E72D297353CC}">
                <c16:uniqueId val="{00000001-E4AF-4406-97A2-D359079530A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4AF-4406-97A2-D359079530A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4AF-4406-97A2-D359079530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4AF-4406-97A2-D359079530A8}"/>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E4AF-4406-97A2-D359079530A8}"/>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0B-E4AF-4406-97A2-D359079530A8}"/>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E4AF-4406-97A2-D359079530A8}"/>
              </c:ext>
            </c:extLst>
          </c:dPt>
          <c:dPt>
            <c:idx val="7"/>
            <c:bubble3D val="0"/>
            <c:spPr>
              <a:solidFill>
                <a:schemeClr val="accent4"/>
              </a:solidFill>
              <a:ln w="19050">
                <a:solidFill>
                  <a:schemeClr val="lt1"/>
                </a:solidFill>
              </a:ln>
              <a:effectLst/>
            </c:spPr>
            <c:extLst>
              <c:ext xmlns:c16="http://schemas.microsoft.com/office/drawing/2014/chart" uri="{C3380CC4-5D6E-409C-BE32-E72D297353CC}">
                <c16:uniqueId val="{0000000F-E4AF-4406-97A2-D359079530A8}"/>
              </c:ext>
            </c:extLst>
          </c:dPt>
          <c:dPt>
            <c:idx val="8"/>
            <c:bubble3D val="0"/>
            <c:spPr>
              <a:solidFill>
                <a:schemeClr val="accent4"/>
              </a:solidFill>
              <a:ln w="19050">
                <a:solidFill>
                  <a:schemeClr val="lt1"/>
                </a:solidFill>
              </a:ln>
              <a:effectLst/>
            </c:spPr>
            <c:extLst>
              <c:ext xmlns:c16="http://schemas.microsoft.com/office/drawing/2014/chart" uri="{C3380CC4-5D6E-409C-BE32-E72D297353CC}">
                <c16:uniqueId val="{00000011-E4AF-4406-97A2-D359079530A8}"/>
              </c:ext>
            </c:extLst>
          </c:dPt>
          <c:dPt>
            <c:idx val="9"/>
            <c:bubble3D val="0"/>
            <c:spPr>
              <a:solidFill>
                <a:schemeClr val="accent4"/>
              </a:solidFill>
              <a:ln w="19050">
                <a:solidFill>
                  <a:schemeClr val="lt1"/>
                </a:solidFill>
              </a:ln>
              <a:effectLst/>
            </c:spPr>
            <c:extLst>
              <c:ext xmlns:c16="http://schemas.microsoft.com/office/drawing/2014/chart" uri="{C3380CC4-5D6E-409C-BE32-E72D297353CC}">
                <c16:uniqueId val="{00000013-E4AF-4406-97A2-D359079530A8}"/>
              </c:ext>
            </c:extLst>
          </c:dPt>
          <c:dPt>
            <c:idx val="10"/>
            <c:bubble3D val="0"/>
            <c:spPr>
              <a:solidFill>
                <a:schemeClr val="accent4"/>
              </a:solidFill>
              <a:ln w="19050">
                <a:solidFill>
                  <a:schemeClr val="lt1"/>
                </a:solidFill>
              </a:ln>
              <a:effectLst/>
            </c:spPr>
            <c:extLst>
              <c:ext xmlns:c16="http://schemas.microsoft.com/office/drawing/2014/chart" uri="{C3380CC4-5D6E-409C-BE32-E72D297353CC}">
                <c16:uniqueId val="{00000015-E4AF-4406-97A2-D359079530A8}"/>
              </c:ext>
            </c:extLst>
          </c:dPt>
          <c:dPt>
            <c:idx val="11"/>
            <c:bubble3D val="0"/>
            <c:spPr>
              <a:solidFill>
                <a:schemeClr val="accent4"/>
              </a:solidFill>
              <a:ln w="19050">
                <a:solidFill>
                  <a:schemeClr val="lt1"/>
                </a:solidFill>
              </a:ln>
              <a:effectLst/>
            </c:spPr>
            <c:extLst>
              <c:ext xmlns:c16="http://schemas.microsoft.com/office/drawing/2014/chart" uri="{C3380CC4-5D6E-409C-BE32-E72D297353CC}">
                <c16:uniqueId val="{00000017-E4AF-4406-97A2-D359079530A8}"/>
              </c:ext>
            </c:extLst>
          </c:dPt>
          <c:dPt>
            <c:idx val="12"/>
            <c:bubble3D val="0"/>
            <c:spPr>
              <a:solidFill>
                <a:schemeClr val="accent4"/>
              </a:solidFill>
              <a:ln w="19050">
                <a:solidFill>
                  <a:schemeClr val="lt1"/>
                </a:solidFill>
              </a:ln>
              <a:effectLst/>
            </c:spPr>
            <c:extLst>
              <c:ext xmlns:c16="http://schemas.microsoft.com/office/drawing/2014/chart" uri="{C3380CC4-5D6E-409C-BE32-E72D297353CC}">
                <c16:uniqueId val="{00000019-E4AF-4406-97A2-D359079530A8}"/>
              </c:ext>
            </c:extLst>
          </c:dPt>
          <c:dPt>
            <c:idx val="13"/>
            <c:bubble3D val="0"/>
            <c:spPr>
              <a:solidFill>
                <a:schemeClr val="accent4"/>
              </a:solidFill>
              <a:ln w="19050">
                <a:solidFill>
                  <a:schemeClr val="lt1"/>
                </a:solidFill>
              </a:ln>
              <a:effectLst/>
            </c:spPr>
            <c:extLst>
              <c:ext xmlns:c16="http://schemas.microsoft.com/office/drawing/2014/chart" uri="{C3380CC4-5D6E-409C-BE32-E72D297353CC}">
                <c16:uniqueId val="{0000001B-E4AF-4406-97A2-D359079530A8}"/>
              </c:ext>
            </c:extLst>
          </c:dPt>
          <c:dPt>
            <c:idx val="14"/>
            <c:bubble3D val="0"/>
            <c:spPr>
              <a:solidFill>
                <a:schemeClr val="accent4"/>
              </a:solidFill>
              <a:ln w="19050">
                <a:solidFill>
                  <a:schemeClr val="lt1"/>
                </a:solidFill>
              </a:ln>
              <a:effectLst/>
            </c:spPr>
            <c:extLst>
              <c:ext xmlns:c16="http://schemas.microsoft.com/office/drawing/2014/chart" uri="{C3380CC4-5D6E-409C-BE32-E72D297353CC}">
                <c16:uniqueId val="{0000001D-E4AF-4406-97A2-D359079530A8}"/>
              </c:ext>
            </c:extLst>
          </c:dPt>
          <c:dPt>
            <c:idx val="15"/>
            <c:bubble3D val="0"/>
            <c:spPr>
              <a:solidFill>
                <a:schemeClr val="accent4"/>
              </a:solidFill>
              <a:ln w="19050">
                <a:solidFill>
                  <a:schemeClr val="lt1"/>
                </a:solidFill>
              </a:ln>
              <a:effectLst/>
            </c:spPr>
            <c:extLst>
              <c:ext xmlns:c16="http://schemas.microsoft.com/office/drawing/2014/chart" uri="{C3380CC4-5D6E-409C-BE32-E72D297353CC}">
                <c16:uniqueId val="{0000001F-E4AF-4406-97A2-D359079530A8}"/>
              </c:ext>
            </c:extLst>
          </c:dPt>
          <c:dPt>
            <c:idx val="16"/>
            <c:bubble3D val="0"/>
            <c:spPr>
              <a:solidFill>
                <a:schemeClr val="accent4"/>
              </a:solidFill>
              <a:ln w="19050">
                <a:solidFill>
                  <a:schemeClr val="lt1"/>
                </a:solidFill>
              </a:ln>
              <a:effectLst/>
            </c:spPr>
            <c:extLst>
              <c:ext xmlns:c16="http://schemas.microsoft.com/office/drawing/2014/chart" uri="{C3380CC4-5D6E-409C-BE32-E72D297353CC}">
                <c16:uniqueId val="{00000021-E4AF-4406-97A2-D359079530A8}"/>
              </c:ext>
            </c:extLst>
          </c:dPt>
          <c:dPt>
            <c:idx val="17"/>
            <c:bubble3D val="0"/>
            <c:spPr>
              <a:solidFill>
                <a:schemeClr val="accent4"/>
              </a:solidFill>
              <a:ln w="19050">
                <a:solidFill>
                  <a:schemeClr val="lt1"/>
                </a:solidFill>
              </a:ln>
              <a:effectLst/>
            </c:spPr>
            <c:extLst>
              <c:ext xmlns:c16="http://schemas.microsoft.com/office/drawing/2014/chart" uri="{C3380CC4-5D6E-409C-BE32-E72D297353CC}">
                <c16:uniqueId val="{00000023-E4AF-4406-97A2-D359079530A8}"/>
              </c:ext>
            </c:extLst>
          </c:dPt>
          <c:dPt>
            <c:idx val="18"/>
            <c:bubble3D val="0"/>
            <c:spPr>
              <a:solidFill>
                <a:schemeClr val="accent4"/>
              </a:solidFill>
              <a:ln w="19050">
                <a:solidFill>
                  <a:schemeClr val="lt1"/>
                </a:solidFill>
              </a:ln>
              <a:effectLst/>
            </c:spPr>
            <c:extLst>
              <c:ext xmlns:c16="http://schemas.microsoft.com/office/drawing/2014/chart" uri="{C3380CC4-5D6E-409C-BE32-E72D297353CC}">
                <c16:uniqueId val="{00000025-E4AF-4406-97A2-D359079530A8}"/>
              </c:ext>
            </c:extLst>
          </c:dPt>
          <c:dPt>
            <c:idx val="19"/>
            <c:bubble3D val="0"/>
            <c:explosion val="2"/>
            <c:spPr>
              <a:solidFill>
                <a:schemeClr val="accent4"/>
              </a:solidFill>
              <a:ln w="19050">
                <a:solidFill>
                  <a:schemeClr val="lt1"/>
                </a:solidFill>
              </a:ln>
              <a:effectLst/>
            </c:spPr>
            <c:extLst>
              <c:ext xmlns:c16="http://schemas.microsoft.com/office/drawing/2014/chart" uri="{C3380CC4-5D6E-409C-BE32-E72D297353CC}">
                <c16:uniqueId val="{00000027-E4AF-4406-97A2-D359079530A8}"/>
              </c:ext>
            </c:extLst>
          </c:dPt>
          <c:dPt>
            <c:idx val="20"/>
            <c:bubble3D val="0"/>
            <c:spPr>
              <a:solidFill>
                <a:schemeClr val="accent4"/>
              </a:solidFill>
              <a:ln w="19050">
                <a:solidFill>
                  <a:schemeClr val="lt1"/>
                </a:solidFill>
              </a:ln>
              <a:effectLst/>
            </c:spPr>
            <c:extLst>
              <c:ext xmlns:c16="http://schemas.microsoft.com/office/drawing/2014/chart" uri="{C3380CC4-5D6E-409C-BE32-E72D297353CC}">
                <c16:uniqueId val="{00000029-E4AF-4406-97A2-D359079530A8}"/>
              </c:ext>
            </c:extLst>
          </c:dPt>
          <c:dPt>
            <c:idx val="21"/>
            <c:bubble3D val="0"/>
            <c:spPr>
              <a:solidFill>
                <a:schemeClr val="accent4"/>
              </a:solidFill>
              <a:ln w="19050">
                <a:solidFill>
                  <a:schemeClr val="lt1"/>
                </a:solidFill>
              </a:ln>
              <a:effectLst/>
            </c:spPr>
            <c:extLst>
              <c:ext xmlns:c16="http://schemas.microsoft.com/office/drawing/2014/chart" uri="{C3380CC4-5D6E-409C-BE32-E72D297353CC}">
                <c16:uniqueId val="{0000002B-E4AF-4406-97A2-D359079530A8}"/>
              </c:ext>
            </c:extLst>
          </c:dPt>
          <c:dPt>
            <c:idx val="22"/>
            <c:bubble3D val="0"/>
            <c:spPr>
              <a:solidFill>
                <a:schemeClr val="accent4"/>
              </a:solidFill>
              <a:ln w="19050">
                <a:solidFill>
                  <a:schemeClr val="lt1"/>
                </a:solidFill>
              </a:ln>
              <a:effectLst/>
            </c:spPr>
            <c:extLst>
              <c:ext xmlns:c16="http://schemas.microsoft.com/office/drawing/2014/chart" uri="{C3380CC4-5D6E-409C-BE32-E72D297353CC}">
                <c16:uniqueId val="{0000002D-E4AF-4406-97A2-D359079530A8}"/>
              </c:ext>
            </c:extLst>
          </c:dPt>
          <c:dPt>
            <c:idx val="23"/>
            <c:bubble3D val="0"/>
            <c:spPr>
              <a:solidFill>
                <a:schemeClr val="accent4"/>
              </a:solidFill>
              <a:ln w="19050">
                <a:solidFill>
                  <a:schemeClr val="lt1"/>
                </a:solidFill>
              </a:ln>
              <a:effectLst/>
            </c:spPr>
            <c:extLst>
              <c:ext xmlns:c16="http://schemas.microsoft.com/office/drawing/2014/chart" uri="{C3380CC4-5D6E-409C-BE32-E72D297353CC}">
                <c16:uniqueId val="{0000002F-E4AF-4406-97A2-D359079530A8}"/>
              </c:ext>
            </c:extLst>
          </c:dPt>
          <c:dPt>
            <c:idx val="24"/>
            <c:bubble3D val="0"/>
            <c:spPr>
              <a:solidFill>
                <a:schemeClr val="accent4"/>
              </a:solidFill>
              <a:ln w="19050">
                <a:solidFill>
                  <a:schemeClr val="lt1"/>
                </a:solidFill>
              </a:ln>
              <a:effectLst/>
            </c:spPr>
            <c:extLst>
              <c:ext xmlns:c16="http://schemas.microsoft.com/office/drawing/2014/chart" uri="{C3380CC4-5D6E-409C-BE32-E72D297353CC}">
                <c16:uniqueId val="{00000031-E4AF-4406-97A2-D359079530A8}"/>
              </c:ext>
            </c:extLst>
          </c:dPt>
          <c:dPt>
            <c:idx val="25"/>
            <c:bubble3D val="0"/>
            <c:spPr>
              <a:solidFill>
                <a:schemeClr val="accent4"/>
              </a:solidFill>
              <a:ln w="19050">
                <a:solidFill>
                  <a:schemeClr val="lt1"/>
                </a:solidFill>
              </a:ln>
              <a:effectLst/>
            </c:spPr>
            <c:extLst>
              <c:ext xmlns:c16="http://schemas.microsoft.com/office/drawing/2014/chart" uri="{C3380CC4-5D6E-409C-BE32-E72D297353CC}">
                <c16:uniqueId val="{00000033-E4AF-4406-97A2-D359079530A8}"/>
              </c:ext>
            </c:extLst>
          </c:dPt>
          <c:dPt>
            <c:idx val="26"/>
            <c:bubble3D val="0"/>
            <c:spPr>
              <a:solidFill>
                <a:schemeClr val="accent4"/>
              </a:solidFill>
              <a:ln w="19050">
                <a:solidFill>
                  <a:schemeClr val="lt1"/>
                </a:solidFill>
              </a:ln>
              <a:effectLst/>
            </c:spPr>
            <c:extLst>
              <c:ext xmlns:c16="http://schemas.microsoft.com/office/drawing/2014/chart" uri="{C3380CC4-5D6E-409C-BE32-E72D297353CC}">
                <c16:uniqueId val="{00000035-E4AF-4406-97A2-D359079530A8}"/>
              </c:ext>
            </c:extLst>
          </c:dPt>
          <c:dPt>
            <c:idx val="27"/>
            <c:bubble3D val="0"/>
            <c:spPr>
              <a:solidFill>
                <a:schemeClr val="accent4"/>
              </a:solidFill>
              <a:ln w="19050">
                <a:solidFill>
                  <a:schemeClr val="lt1"/>
                </a:solidFill>
              </a:ln>
              <a:effectLst/>
            </c:spPr>
            <c:extLst>
              <c:ext xmlns:c16="http://schemas.microsoft.com/office/drawing/2014/chart" uri="{C3380CC4-5D6E-409C-BE32-E72D297353CC}">
                <c16:uniqueId val="{00000037-E4AF-4406-97A2-D359079530A8}"/>
              </c:ext>
            </c:extLst>
          </c:dPt>
          <c:dPt>
            <c:idx val="28"/>
            <c:bubble3D val="0"/>
            <c:spPr>
              <a:solidFill>
                <a:schemeClr val="accent4"/>
              </a:solidFill>
              <a:ln w="19050">
                <a:solidFill>
                  <a:schemeClr val="lt1"/>
                </a:solidFill>
              </a:ln>
              <a:effectLst/>
            </c:spPr>
            <c:extLst>
              <c:ext xmlns:c16="http://schemas.microsoft.com/office/drawing/2014/chart" uri="{C3380CC4-5D6E-409C-BE32-E72D297353CC}">
                <c16:uniqueId val="{00000039-E4AF-4406-97A2-D359079530A8}"/>
              </c:ext>
            </c:extLst>
          </c:dPt>
          <c:dPt>
            <c:idx val="29"/>
            <c:bubble3D val="0"/>
            <c:spPr>
              <a:solidFill>
                <a:schemeClr val="accent4"/>
              </a:solidFill>
              <a:ln w="19050">
                <a:solidFill>
                  <a:schemeClr val="lt1"/>
                </a:solidFill>
              </a:ln>
              <a:effectLst/>
            </c:spPr>
            <c:extLst>
              <c:ext xmlns:c16="http://schemas.microsoft.com/office/drawing/2014/chart" uri="{C3380CC4-5D6E-409C-BE32-E72D297353CC}">
                <c16:uniqueId val="{0000003B-E4AF-4406-97A2-D359079530A8}"/>
              </c:ext>
            </c:extLst>
          </c:dPt>
          <c:dPt>
            <c:idx val="30"/>
            <c:bubble3D val="0"/>
            <c:spPr>
              <a:solidFill>
                <a:schemeClr val="accent4"/>
              </a:solidFill>
              <a:ln w="19050">
                <a:solidFill>
                  <a:schemeClr val="lt1"/>
                </a:solidFill>
              </a:ln>
              <a:effectLst/>
            </c:spPr>
            <c:extLst>
              <c:ext xmlns:c16="http://schemas.microsoft.com/office/drawing/2014/chart" uri="{C3380CC4-5D6E-409C-BE32-E72D297353CC}">
                <c16:uniqueId val="{0000003D-E4AF-4406-97A2-D359079530A8}"/>
              </c:ext>
            </c:extLst>
          </c:dPt>
          <c:dPt>
            <c:idx val="31"/>
            <c:bubble3D val="0"/>
            <c:spPr>
              <a:noFill/>
              <a:ln w="19050">
                <a:solidFill>
                  <a:schemeClr val="lt1"/>
                </a:solidFill>
              </a:ln>
              <a:effectLst/>
            </c:spPr>
            <c:extLst>
              <c:ext xmlns:c16="http://schemas.microsoft.com/office/drawing/2014/chart" uri="{C3380CC4-5D6E-409C-BE32-E72D297353CC}">
                <c16:uniqueId val="{0000003F-E4AF-4406-97A2-D359079530A8}"/>
              </c:ext>
            </c:extLst>
          </c:dPt>
          <c:dPt>
            <c:idx val="32"/>
            <c:bubble3D val="0"/>
            <c:spPr>
              <a:noFill/>
              <a:ln w="19050">
                <a:solidFill>
                  <a:schemeClr val="lt1"/>
                </a:solidFill>
              </a:ln>
              <a:effectLst/>
            </c:spPr>
            <c:extLst>
              <c:ext xmlns:c16="http://schemas.microsoft.com/office/drawing/2014/chart" uri="{C3380CC4-5D6E-409C-BE32-E72D297353CC}">
                <c16:uniqueId val="{00000041-E4AF-4406-97A2-D359079530A8}"/>
              </c:ext>
            </c:extLst>
          </c:dPt>
          <c:dPt>
            <c:idx val="33"/>
            <c:bubble3D val="0"/>
            <c:spPr>
              <a:noFill/>
              <a:ln w="19050">
                <a:solidFill>
                  <a:schemeClr val="lt1"/>
                </a:solidFill>
              </a:ln>
              <a:effectLst/>
            </c:spPr>
            <c:extLst>
              <c:ext xmlns:c16="http://schemas.microsoft.com/office/drawing/2014/chart" uri="{C3380CC4-5D6E-409C-BE32-E72D297353CC}">
                <c16:uniqueId val="{00000043-E4AF-4406-97A2-D359079530A8}"/>
              </c:ext>
            </c:extLst>
          </c:dPt>
          <c:dPt>
            <c:idx val="34"/>
            <c:bubble3D val="0"/>
            <c:spPr>
              <a:noFill/>
              <a:ln w="19050">
                <a:solidFill>
                  <a:schemeClr val="lt1"/>
                </a:solidFill>
              </a:ln>
              <a:effectLst/>
            </c:spPr>
            <c:extLst>
              <c:ext xmlns:c16="http://schemas.microsoft.com/office/drawing/2014/chart" uri="{C3380CC4-5D6E-409C-BE32-E72D297353CC}">
                <c16:uniqueId val="{00000045-E4AF-4406-97A2-D359079530A8}"/>
              </c:ext>
            </c:extLst>
          </c:dPt>
          <c:dPt>
            <c:idx val="35"/>
            <c:bubble3D val="0"/>
            <c:spPr>
              <a:noFill/>
              <a:ln w="19050">
                <a:solidFill>
                  <a:schemeClr val="lt1"/>
                </a:solidFill>
              </a:ln>
              <a:effectLst/>
            </c:spPr>
            <c:extLst>
              <c:ext xmlns:c16="http://schemas.microsoft.com/office/drawing/2014/chart" uri="{C3380CC4-5D6E-409C-BE32-E72D297353CC}">
                <c16:uniqueId val="{00000047-E4AF-4406-97A2-D359079530A8}"/>
              </c:ext>
            </c:extLst>
          </c:dPt>
          <c:dPt>
            <c:idx val="36"/>
            <c:bubble3D val="0"/>
            <c:spPr>
              <a:noFill/>
              <a:ln w="19050">
                <a:solidFill>
                  <a:schemeClr val="lt1"/>
                </a:solidFill>
              </a:ln>
              <a:effectLst/>
            </c:spPr>
            <c:extLst>
              <c:ext xmlns:c16="http://schemas.microsoft.com/office/drawing/2014/chart" uri="{C3380CC4-5D6E-409C-BE32-E72D297353CC}">
                <c16:uniqueId val="{00000049-E4AF-4406-97A2-D359079530A8}"/>
              </c:ext>
            </c:extLst>
          </c:dPt>
          <c:dPt>
            <c:idx val="37"/>
            <c:bubble3D val="0"/>
            <c:spPr>
              <a:noFill/>
              <a:ln w="19050">
                <a:solidFill>
                  <a:schemeClr val="lt1"/>
                </a:solidFill>
              </a:ln>
              <a:effectLst/>
            </c:spPr>
            <c:extLst>
              <c:ext xmlns:c16="http://schemas.microsoft.com/office/drawing/2014/chart" uri="{C3380CC4-5D6E-409C-BE32-E72D297353CC}">
                <c16:uniqueId val="{0000004B-E4AF-4406-97A2-D359079530A8}"/>
              </c:ext>
            </c:extLst>
          </c:dPt>
          <c:dPt>
            <c:idx val="38"/>
            <c:bubble3D val="0"/>
            <c:spPr>
              <a:noFill/>
              <a:ln w="19050">
                <a:solidFill>
                  <a:schemeClr val="lt1"/>
                </a:solidFill>
              </a:ln>
              <a:effectLst/>
            </c:spPr>
            <c:extLst>
              <c:ext xmlns:c16="http://schemas.microsoft.com/office/drawing/2014/chart" uri="{C3380CC4-5D6E-409C-BE32-E72D297353CC}">
                <c16:uniqueId val="{0000004D-E4AF-4406-97A2-D359079530A8}"/>
              </c:ext>
            </c:extLst>
          </c:dPt>
          <c:dPt>
            <c:idx val="39"/>
            <c:bubble3D val="0"/>
            <c:spPr>
              <a:noFill/>
              <a:ln w="19050">
                <a:solidFill>
                  <a:schemeClr val="lt1"/>
                </a:solidFill>
              </a:ln>
              <a:effectLst/>
            </c:spPr>
            <c:extLst>
              <c:ext xmlns:c16="http://schemas.microsoft.com/office/drawing/2014/chart" uri="{C3380CC4-5D6E-409C-BE32-E72D297353CC}">
                <c16:uniqueId val="{0000004F-E4AF-4406-97A2-D359079530A8}"/>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E4AF-4406-97A2-D359079530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ser>
          <c:idx val="0"/>
          <c:order val="0"/>
          <c:tx>
            <c:strRef>
              <c:f>Sheet1!$B$1</c:f>
              <c:strCache>
                <c:ptCount val="1"/>
                <c:pt idx="0">
                  <c:v>Series 1</c:v>
                </c:pt>
              </c:strCache>
            </c:strRef>
          </c:tx>
          <c:spPr>
            <a:noFill/>
            <a:ln>
              <a:solidFill>
                <a:schemeClr val="tx1"/>
              </a:solidFill>
            </a:ln>
            <a:effectLst/>
          </c:spPr>
          <c:invertIfNegative val="0"/>
          <c:dLbls>
            <c:dLbl>
              <c:idx val="0"/>
              <c:tx>
                <c:rich>
                  <a:bodyPr/>
                  <a:lstStyle/>
                  <a:p>
                    <a:r>
                      <a:rPr lang="en-US"/>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245-4D42-BA79-3A0AF2B9C2BD}"/>
                </c:ext>
              </c:extLst>
            </c:dLbl>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rgbClr val="121A3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12570</c:v>
                </c:pt>
              </c:numCache>
            </c:numRef>
          </c:val>
          <c:extLst>
            <c:ext xmlns:c16="http://schemas.microsoft.com/office/drawing/2014/chart" uri="{C3380CC4-5D6E-409C-BE32-E72D297353CC}">
              <c16:uniqueId val="{00000001-4245-4D42-BA79-3A0AF2B9C2BD}"/>
            </c:ext>
          </c:extLst>
        </c:ser>
        <c:ser>
          <c:idx val="1"/>
          <c:order val="1"/>
          <c:tx>
            <c:strRef>
              <c:f>Sheet1!$C$1</c:f>
              <c:strCache>
                <c:ptCount val="1"/>
                <c:pt idx="0">
                  <c:v>Series 2</c:v>
                </c:pt>
              </c:strCache>
            </c:strRef>
          </c:tx>
          <c:spPr>
            <a:solidFill>
              <a:schemeClr val="accent2">
                <a:lumMod val="60000"/>
                <a:lumOff val="40000"/>
              </a:schemeClr>
            </a:solidFill>
            <a:ln>
              <a:solidFill>
                <a:schemeClr val="tx1"/>
              </a:solidFill>
            </a:ln>
            <a:effectLst/>
          </c:spPr>
          <c:invertIfNegative val="0"/>
          <c:dLbls>
            <c:dLbl>
              <c:idx val="0"/>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245-4D42-BA79-3A0AF2B9C2B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37700</c:v>
                </c:pt>
              </c:numCache>
            </c:numRef>
          </c:val>
          <c:extLst>
            <c:ext xmlns:c16="http://schemas.microsoft.com/office/drawing/2014/chart" uri="{C3380CC4-5D6E-409C-BE32-E72D297353CC}">
              <c16:uniqueId val="{00000003-4245-4D42-BA79-3A0AF2B9C2BD}"/>
            </c:ext>
          </c:extLst>
        </c:ser>
        <c:ser>
          <c:idx val="2"/>
          <c:order val="2"/>
          <c:tx>
            <c:strRef>
              <c:f>Sheet1!$D$1</c:f>
              <c:strCache>
                <c:ptCount val="1"/>
                <c:pt idx="0">
                  <c:v>Series 3</c:v>
                </c:pt>
              </c:strCache>
            </c:strRef>
          </c:tx>
          <c:spPr>
            <a:solidFill>
              <a:schemeClr val="accent3">
                <a:lumMod val="75000"/>
              </a:schemeClr>
            </a:solidFill>
            <a:ln>
              <a:solidFill>
                <a:schemeClr val="tx1"/>
              </a:solidFill>
            </a:ln>
            <a:effectLst/>
          </c:spPr>
          <c:invertIfNegative val="0"/>
          <c:dPt>
            <c:idx val="0"/>
            <c:invertIfNegative val="0"/>
            <c:bubble3D val="0"/>
            <c:spPr>
              <a:solidFill>
                <a:schemeClr val="accent3">
                  <a:lumMod val="75000"/>
                </a:schemeClr>
              </a:solidFill>
              <a:ln>
                <a:solidFill>
                  <a:schemeClr val="tx1"/>
                </a:solidFill>
              </a:ln>
              <a:effectLst/>
            </c:spPr>
            <c:extLst>
              <c:ext xmlns:c16="http://schemas.microsoft.com/office/drawing/2014/chart" uri="{C3380CC4-5D6E-409C-BE32-E72D297353CC}">
                <c16:uniqueId val="{00000005-4245-4D42-BA79-3A0AF2B9C2BD}"/>
              </c:ext>
            </c:extLst>
          </c:dPt>
          <c:dLbls>
            <c:dLbl>
              <c:idx val="0"/>
              <c:tx>
                <c:rich>
                  <a:bodyPr/>
                  <a:lstStyle/>
                  <a:p>
                    <a:r>
                      <a:rPr lang="en-US"/>
                      <a:t>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245-4D42-BA79-3A0AF2B9C2B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74870</c:v>
                </c:pt>
              </c:numCache>
            </c:numRef>
          </c:val>
          <c:extLst>
            <c:ext xmlns:c16="http://schemas.microsoft.com/office/drawing/2014/chart" uri="{C3380CC4-5D6E-409C-BE32-E72D297353CC}">
              <c16:uniqueId val="{00000006-4245-4D42-BA79-3A0AF2B9C2BD}"/>
            </c:ext>
          </c:extLst>
        </c:ser>
        <c:ser>
          <c:idx val="3"/>
          <c:order val="3"/>
          <c:tx>
            <c:strRef>
              <c:f>Sheet1!$E$1</c:f>
              <c:strCache>
                <c:ptCount val="1"/>
                <c:pt idx="0">
                  <c:v>Series 4</c:v>
                </c:pt>
              </c:strCache>
            </c:strRef>
          </c:tx>
          <c:spPr>
            <a:solidFill>
              <a:schemeClr val="accent4">
                <a:lumMod val="60000"/>
                <a:lumOff val="40000"/>
              </a:schemeClr>
            </a:solidFill>
            <a:ln>
              <a:solidFill>
                <a:schemeClr val="tx1"/>
              </a:solidFill>
            </a:ln>
            <a:effectLst/>
          </c:spPr>
          <c:invertIfNegative val="0"/>
          <c:dLbls>
            <c:dLbl>
              <c:idx val="0"/>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245-4D42-BA79-3A0AF2B9C2B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60000</c:v>
                </c:pt>
              </c:numCache>
            </c:numRef>
          </c:val>
          <c:extLst>
            <c:ext xmlns:c16="http://schemas.microsoft.com/office/drawing/2014/chart" uri="{C3380CC4-5D6E-409C-BE32-E72D297353CC}">
              <c16:uniqueId val="{00000008-4245-4D42-BA79-3A0AF2B9C2BD}"/>
            </c:ext>
          </c:extLst>
        </c:ser>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2">
                    <a:lumMod val="75000"/>
                  </a:schemeClr>
                </a:solidFill>
                <a:latin typeface="DINOT-Light"/>
                <a:ea typeface="+mn-ea"/>
                <a:cs typeface="+mn-cs"/>
              </a:defRPr>
            </a:pPr>
            <a:r>
              <a:rPr lang="en-GB" sz="1600" b="1" dirty="0">
                <a:solidFill>
                  <a:schemeClr val="accent2">
                    <a:lumMod val="75000"/>
                  </a:schemeClr>
                </a:solidFill>
                <a:latin typeface="+mn-lt"/>
              </a:rPr>
              <a:t>AP</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2">
                  <a:lumMod val="75000"/>
                </a:schemeClr>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accent2">
                <a:lumMod val="75000"/>
              </a:schemeClr>
            </a:solidFill>
          </c:spPr>
          <c:explosion val="9"/>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7391-4EA7-8677-302CC23BE2C7}"/>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7391-4EA7-8677-302CC23BE2C7}"/>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391-4EA7-8677-302CC23BE2C7}"/>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7-7391-4EA7-8677-302CC23BE2C7}"/>
              </c:ext>
            </c:extLst>
          </c:dPt>
          <c:dPt>
            <c:idx val="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9-7391-4EA7-8677-302CC23BE2C7}"/>
              </c:ext>
            </c:extLst>
          </c:dPt>
          <c:dPt>
            <c:idx val="5"/>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B-7391-4EA7-8677-302CC23BE2C7}"/>
              </c:ext>
            </c:extLst>
          </c:dPt>
          <c:dPt>
            <c:idx val="6"/>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D-7391-4EA7-8677-302CC23BE2C7}"/>
              </c:ext>
            </c:extLst>
          </c:dPt>
          <c:dPt>
            <c:idx val="7"/>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F-7391-4EA7-8677-302CC23BE2C7}"/>
              </c:ext>
            </c:extLst>
          </c:dPt>
          <c:dPt>
            <c:idx val="8"/>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1-7391-4EA7-8677-302CC23BE2C7}"/>
              </c:ext>
            </c:extLst>
          </c:dPt>
          <c:dPt>
            <c:idx val="9"/>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3-7391-4EA7-8677-302CC23BE2C7}"/>
              </c:ext>
            </c:extLst>
          </c:dPt>
          <c:dPt>
            <c:idx val="1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5-7391-4EA7-8677-302CC23BE2C7}"/>
              </c:ext>
            </c:extLst>
          </c:dPt>
          <c:dPt>
            <c:idx val="1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7-7391-4EA7-8677-302CC23BE2C7}"/>
              </c:ext>
            </c:extLst>
          </c:dPt>
          <c:dPt>
            <c:idx val="1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9-7391-4EA7-8677-302CC23BE2C7}"/>
              </c:ext>
            </c:extLst>
          </c:dPt>
          <c:dPt>
            <c:idx val="1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B-7391-4EA7-8677-302CC23BE2C7}"/>
              </c:ext>
            </c:extLst>
          </c:dPt>
          <c:dPt>
            <c:idx val="1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D-7391-4EA7-8677-302CC23BE2C7}"/>
              </c:ext>
            </c:extLst>
          </c:dPt>
          <c:dPt>
            <c:idx val="15"/>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1F-7391-4EA7-8677-302CC23BE2C7}"/>
              </c:ext>
            </c:extLst>
          </c:dPt>
          <c:dPt>
            <c:idx val="16"/>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21-7391-4EA7-8677-302CC23BE2C7}"/>
              </c:ext>
            </c:extLst>
          </c:dPt>
          <c:dPt>
            <c:idx val="17"/>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23-7391-4EA7-8677-302CC23BE2C7}"/>
              </c:ext>
            </c:extLst>
          </c:dPt>
          <c:dPt>
            <c:idx val="18"/>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25-7391-4EA7-8677-302CC23BE2C7}"/>
              </c:ext>
            </c:extLst>
          </c:dPt>
          <c:dPt>
            <c:idx val="19"/>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27-7391-4EA7-8677-302CC23BE2C7}"/>
              </c:ext>
            </c:extLst>
          </c:dPt>
          <c:dPt>
            <c:idx val="2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29-7391-4EA7-8677-302CC23BE2C7}"/>
              </c:ext>
            </c:extLst>
          </c:dPt>
          <c:dPt>
            <c:idx val="2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2B-7391-4EA7-8677-302CC23BE2C7}"/>
              </c:ext>
            </c:extLst>
          </c:dPt>
          <c:dPt>
            <c:idx val="2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2D-7391-4EA7-8677-302CC23BE2C7}"/>
              </c:ext>
            </c:extLst>
          </c:dPt>
          <c:dPt>
            <c:idx val="2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2F-7391-4EA7-8677-302CC23BE2C7}"/>
              </c:ext>
            </c:extLst>
          </c:dPt>
          <c:dPt>
            <c:idx val="2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31-7391-4EA7-8677-302CC23BE2C7}"/>
              </c:ext>
            </c:extLst>
          </c:dPt>
          <c:dPt>
            <c:idx val="25"/>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33-7391-4EA7-8677-302CC23BE2C7}"/>
              </c:ext>
            </c:extLst>
          </c:dPt>
          <c:dPt>
            <c:idx val="26"/>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35-7391-4EA7-8677-302CC23BE2C7}"/>
              </c:ext>
            </c:extLst>
          </c:dPt>
          <c:dPt>
            <c:idx val="27"/>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37-7391-4EA7-8677-302CC23BE2C7}"/>
              </c:ext>
            </c:extLst>
          </c:dPt>
          <c:dPt>
            <c:idx val="28"/>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39-7391-4EA7-8677-302CC23BE2C7}"/>
              </c:ext>
            </c:extLst>
          </c:dPt>
          <c:dPt>
            <c:idx val="29"/>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3B-7391-4EA7-8677-302CC23BE2C7}"/>
              </c:ext>
            </c:extLst>
          </c:dPt>
          <c:dPt>
            <c:idx val="3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3D-7391-4EA7-8677-302CC23BE2C7}"/>
              </c:ext>
            </c:extLst>
          </c:dPt>
          <c:dPt>
            <c:idx val="3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3F-7391-4EA7-8677-302CC23BE2C7}"/>
              </c:ext>
            </c:extLst>
          </c:dPt>
          <c:dPt>
            <c:idx val="3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41-7391-4EA7-8677-302CC23BE2C7}"/>
              </c:ext>
            </c:extLst>
          </c:dPt>
          <c:dPt>
            <c:idx val="3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43-7391-4EA7-8677-302CC23BE2C7}"/>
              </c:ext>
            </c:extLst>
          </c:dPt>
          <c:dPt>
            <c:idx val="3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45-7391-4EA7-8677-302CC23BE2C7}"/>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7391-4EA7-8677-302CC23BE2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r>
              <a:rPr lang="en-GB" sz="1600" b="1" dirty="0">
                <a:solidFill>
                  <a:schemeClr val="accent5"/>
                </a:solidFill>
                <a:latin typeface="+mn-lt"/>
              </a:rPr>
              <a:t>Scheme pension</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ECF3-4B13-8EC1-05BC747FDD2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CF3-4B13-8EC1-05BC747FDD2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CF3-4B13-8EC1-05BC747FDD26}"/>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CF3-4B13-8EC1-05BC747FDD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F3-4B13-8EC1-05BC747FDD26}"/>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ECF3-4B13-8EC1-05BC747FDD26}"/>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ECF3-4B13-8EC1-05BC747FDD26}"/>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ECF3-4B13-8EC1-05BC747FDD26}"/>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ECF3-4B13-8EC1-05BC747FDD26}"/>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ECF3-4B13-8EC1-05BC747FDD26}"/>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ECF3-4B13-8EC1-05BC747FDD26}"/>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ECF3-4B13-8EC1-05BC747FDD26}"/>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ECF3-4B13-8EC1-05BC747FDD26}"/>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ECF3-4B13-8EC1-05BC747FDD26}"/>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ECF3-4B13-8EC1-05BC747FDD26}"/>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ECF3-4B13-8EC1-05BC747FDD26}"/>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ECF3-4B13-8EC1-05BC747FDD26}"/>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ECF3-4B13-8EC1-05BC747FDD26}"/>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ECF3-4B13-8EC1-05BC747FDD26}"/>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ECF3-4B13-8EC1-05BC747FDD26}"/>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ECF3-4B13-8EC1-05BC747FDD26}"/>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ECF3-4B13-8EC1-05BC747FDD26}"/>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ECF3-4B13-8EC1-05BC747FDD26}"/>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ECF3-4B13-8EC1-05BC747FDD26}"/>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ECF3-4B13-8EC1-05BC747FDD26}"/>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ECF3-4B13-8EC1-05BC747FDD26}"/>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ECF3-4B13-8EC1-05BC747FDD26}"/>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ECF3-4B13-8EC1-05BC747FDD26}"/>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ECF3-4B13-8EC1-05BC747FDD26}"/>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ECF3-4B13-8EC1-05BC747FDD26}"/>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ECF3-4B13-8EC1-05BC747FDD26}"/>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ECF3-4B13-8EC1-05BC747FDD26}"/>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ECF3-4B13-8EC1-05BC747FDD26}"/>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ECF3-4B13-8EC1-05BC747FDD26}"/>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ECF3-4B13-8EC1-05BC747FDD26}"/>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ECF3-4B13-8EC1-05BC747FDD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r>
              <a:rPr lang="en-GB" sz="1600" b="1" dirty="0">
                <a:solidFill>
                  <a:schemeClr val="accent5"/>
                </a:solidFill>
                <a:latin typeface="+mn-lt"/>
              </a:rPr>
              <a:t>Scheme pension</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331C54"/>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ECF3-4B13-8EC1-05BC747FDD2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CF3-4B13-8EC1-05BC747FDD2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CF3-4B13-8EC1-05BC747FDD26}"/>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CF3-4B13-8EC1-05BC747FDD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F3-4B13-8EC1-05BC747FDD26}"/>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ECF3-4B13-8EC1-05BC747FDD26}"/>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ECF3-4B13-8EC1-05BC747FDD26}"/>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ECF3-4B13-8EC1-05BC747FDD26}"/>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ECF3-4B13-8EC1-05BC747FDD26}"/>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ECF3-4B13-8EC1-05BC747FDD26}"/>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ECF3-4B13-8EC1-05BC747FDD26}"/>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ECF3-4B13-8EC1-05BC747FDD26}"/>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ECF3-4B13-8EC1-05BC747FDD26}"/>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ECF3-4B13-8EC1-05BC747FDD26}"/>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ECF3-4B13-8EC1-05BC747FDD26}"/>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ECF3-4B13-8EC1-05BC747FDD26}"/>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ECF3-4B13-8EC1-05BC747FDD26}"/>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ECF3-4B13-8EC1-05BC747FDD26}"/>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ECF3-4B13-8EC1-05BC747FDD26}"/>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ECF3-4B13-8EC1-05BC747FDD26}"/>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ECF3-4B13-8EC1-05BC747FDD26}"/>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ECF3-4B13-8EC1-05BC747FDD26}"/>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ECF3-4B13-8EC1-05BC747FDD26}"/>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ECF3-4B13-8EC1-05BC747FDD26}"/>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ECF3-4B13-8EC1-05BC747FDD26}"/>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ECF3-4B13-8EC1-05BC747FDD26}"/>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ECF3-4B13-8EC1-05BC747FDD26}"/>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ECF3-4B13-8EC1-05BC747FDD26}"/>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ECF3-4B13-8EC1-05BC747FDD26}"/>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ECF3-4B13-8EC1-05BC747FDD26}"/>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ECF3-4B13-8EC1-05BC747FDD26}"/>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ECF3-4B13-8EC1-05BC747FDD26}"/>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ECF3-4B13-8EC1-05BC747FDD26}"/>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ECF3-4B13-8EC1-05BC747FDD26}"/>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ECF3-4B13-8EC1-05BC747FDD26}"/>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ECF3-4B13-8EC1-05BC747FDD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52D98"/>
                </a:solidFill>
                <a:latin typeface="+mn-lt"/>
                <a:ea typeface="+mn-ea"/>
                <a:cs typeface="+mn-cs"/>
              </a:defRPr>
            </a:pPr>
            <a:r>
              <a:rPr lang="en-GB" sz="1600" b="1" dirty="0">
                <a:solidFill>
                  <a:schemeClr val="bg2"/>
                </a:solidFill>
              </a:rPr>
              <a:t>Scheme pension</a:t>
            </a:r>
          </a:p>
          <a:p>
            <a:pPr>
              <a:defRPr sz="1600" b="1">
                <a:solidFill>
                  <a:srgbClr val="952D98"/>
                </a:solidFill>
              </a:defRPr>
            </a:pPr>
            <a:r>
              <a:rPr lang="en-GB" sz="1600" b="1" dirty="0">
                <a:solidFill>
                  <a:schemeClr val="bg2"/>
                </a:solidFill>
              </a:rPr>
              <a:t>With ERRBO</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52D98"/>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2"/>
            </a:solidFill>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8F13-481B-8817-6918FEBD648F}"/>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8F13-481B-8817-6918FEBD648F}"/>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8F13-481B-8817-6918FEBD648F}"/>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8F13-481B-8817-6918FEBD648F}"/>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9-8F13-481B-8817-6918FEBD648F}"/>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8F13-481B-8817-6918FEBD648F}"/>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8F13-481B-8817-6918FEBD648F}"/>
              </c:ext>
            </c:extLst>
          </c:dPt>
          <c:dPt>
            <c:idx val="7"/>
            <c:bubble3D val="0"/>
            <c:spPr>
              <a:solidFill>
                <a:schemeClr val="bg2"/>
              </a:solidFill>
              <a:ln w="19050">
                <a:solidFill>
                  <a:schemeClr val="lt1"/>
                </a:solidFill>
              </a:ln>
              <a:effectLst/>
            </c:spPr>
            <c:extLst>
              <c:ext xmlns:c16="http://schemas.microsoft.com/office/drawing/2014/chart" uri="{C3380CC4-5D6E-409C-BE32-E72D297353CC}">
                <c16:uniqueId val="{0000000F-8F13-481B-8817-6918FEBD648F}"/>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8F13-481B-8817-6918FEBD648F}"/>
              </c:ext>
            </c:extLst>
          </c:dPt>
          <c:dPt>
            <c:idx val="9"/>
            <c:bubble3D val="0"/>
            <c:spPr>
              <a:solidFill>
                <a:schemeClr val="bg2"/>
              </a:solidFill>
              <a:ln w="19050">
                <a:solidFill>
                  <a:schemeClr val="lt1"/>
                </a:solidFill>
              </a:ln>
              <a:effectLst/>
            </c:spPr>
            <c:extLst>
              <c:ext xmlns:c16="http://schemas.microsoft.com/office/drawing/2014/chart" uri="{C3380CC4-5D6E-409C-BE32-E72D297353CC}">
                <c16:uniqueId val="{00000013-8F13-481B-8817-6918FEBD648F}"/>
              </c:ext>
            </c:extLst>
          </c:dPt>
          <c:dPt>
            <c:idx val="10"/>
            <c:bubble3D val="0"/>
            <c:spPr>
              <a:solidFill>
                <a:schemeClr val="bg2"/>
              </a:solidFill>
              <a:ln w="19050">
                <a:solidFill>
                  <a:schemeClr val="lt1"/>
                </a:solidFill>
              </a:ln>
              <a:effectLst/>
            </c:spPr>
            <c:extLst>
              <c:ext xmlns:c16="http://schemas.microsoft.com/office/drawing/2014/chart" uri="{C3380CC4-5D6E-409C-BE32-E72D297353CC}">
                <c16:uniqueId val="{00000015-8F13-481B-8817-6918FEBD648F}"/>
              </c:ext>
            </c:extLst>
          </c:dPt>
          <c:dPt>
            <c:idx val="11"/>
            <c:bubble3D val="0"/>
            <c:spPr>
              <a:solidFill>
                <a:schemeClr val="bg2"/>
              </a:solidFill>
              <a:ln w="19050">
                <a:solidFill>
                  <a:schemeClr val="lt1"/>
                </a:solidFill>
              </a:ln>
              <a:effectLst/>
            </c:spPr>
            <c:extLst>
              <c:ext xmlns:c16="http://schemas.microsoft.com/office/drawing/2014/chart" uri="{C3380CC4-5D6E-409C-BE32-E72D297353CC}">
                <c16:uniqueId val="{00000017-8F13-481B-8817-6918FEBD648F}"/>
              </c:ext>
            </c:extLst>
          </c:dPt>
          <c:dPt>
            <c:idx val="12"/>
            <c:bubble3D val="0"/>
            <c:spPr>
              <a:solidFill>
                <a:schemeClr val="bg2"/>
              </a:solidFill>
              <a:ln w="19050">
                <a:solidFill>
                  <a:schemeClr val="lt1"/>
                </a:solidFill>
              </a:ln>
              <a:effectLst/>
            </c:spPr>
            <c:extLst>
              <c:ext xmlns:c16="http://schemas.microsoft.com/office/drawing/2014/chart" uri="{C3380CC4-5D6E-409C-BE32-E72D297353CC}">
                <c16:uniqueId val="{00000019-8F13-481B-8817-6918FEBD648F}"/>
              </c:ext>
            </c:extLst>
          </c:dPt>
          <c:dPt>
            <c:idx val="13"/>
            <c:bubble3D val="0"/>
            <c:spPr>
              <a:solidFill>
                <a:schemeClr val="bg2"/>
              </a:solidFill>
              <a:ln w="19050">
                <a:solidFill>
                  <a:schemeClr val="lt1"/>
                </a:solidFill>
              </a:ln>
              <a:effectLst/>
            </c:spPr>
            <c:extLst>
              <c:ext xmlns:c16="http://schemas.microsoft.com/office/drawing/2014/chart" uri="{C3380CC4-5D6E-409C-BE32-E72D297353CC}">
                <c16:uniqueId val="{0000001B-8F13-481B-8817-6918FEBD648F}"/>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8F13-481B-8817-6918FEBD648F}"/>
              </c:ext>
            </c:extLst>
          </c:dPt>
          <c:dPt>
            <c:idx val="15"/>
            <c:bubble3D val="0"/>
            <c:spPr>
              <a:solidFill>
                <a:schemeClr val="bg2"/>
              </a:solidFill>
              <a:ln w="19050">
                <a:solidFill>
                  <a:schemeClr val="lt1"/>
                </a:solidFill>
              </a:ln>
              <a:effectLst/>
            </c:spPr>
            <c:extLst>
              <c:ext xmlns:c16="http://schemas.microsoft.com/office/drawing/2014/chart" uri="{C3380CC4-5D6E-409C-BE32-E72D297353CC}">
                <c16:uniqueId val="{0000001F-8F13-481B-8817-6918FEBD648F}"/>
              </c:ext>
            </c:extLst>
          </c:dPt>
          <c:dPt>
            <c:idx val="16"/>
            <c:bubble3D val="0"/>
            <c:spPr>
              <a:solidFill>
                <a:schemeClr val="bg2"/>
              </a:solidFill>
              <a:ln w="19050">
                <a:solidFill>
                  <a:schemeClr val="lt1"/>
                </a:solidFill>
              </a:ln>
              <a:effectLst/>
            </c:spPr>
            <c:extLst>
              <c:ext xmlns:c16="http://schemas.microsoft.com/office/drawing/2014/chart" uri="{C3380CC4-5D6E-409C-BE32-E72D297353CC}">
                <c16:uniqueId val="{00000021-8F13-481B-8817-6918FEBD648F}"/>
              </c:ext>
            </c:extLst>
          </c:dPt>
          <c:dPt>
            <c:idx val="17"/>
            <c:bubble3D val="0"/>
            <c:spPr>
              <a:solidFill>
                <a:schemeClr val="bg2"/>
              </a:solidFill>
              <a:ln w="19050">
                <a:solidFill>
                  <a:schemeClr val="lt1"/>
                </a:solidFill>
              </a:ln>
              <a:effectLst/>
            </c:spPr>
            <c:extLst>
              <c:ext xmlns:c16="http://schemas.microsoft.com/office/drawing/2014/chart" uri="{C3380CC4-5D6E-409C-BE32-E72D297353CC}">
                <c16:uniqueId val="{00000023-8F13-481B-8817-6918FEBD648F}"/>
              </c:ext>
            </c:extLst>
          </c:dPt>
          <c:dPt>
            <c:idx val="18"/>
            <c:bubble3D val="0"/>
            <c:spPr>
              <a:solidFill>
                <a:schemeClr val="bg2"/>
              </a:solidFill>
              <a:ln w="19050">
                <a:solidFill>
                  <a:schemeClr val="lt1"/>
                </a:solidFill>
              </a:ln>
              <a:effectLst/>
            </c:spPr>
            <c:extLst>
              <c:ext xmlns:c16="http://schemas.microsoft.com/office/drawing/2014/chart" uri="{C3380CC4-5D6E-409C-BE32-E72D297353CC}">
                <c16:uniqueId val="{00000025-8F13-481B-8817-6918FEBD648F}"/>
              </c:ext>
            </c:extLst>
          </c:dPt>
          <c:dPt>
            <c:idx val="19"/>
            <c:bubble3D val="0"/>
            <c:spPr>
              <a:solidFill>
                <a:schemeClr val="bg2"/>
              </a:solidFill>
              <a:ln w="19050">
                <a:solidFill>
                  <a:schemeClr val="lt1"/>
                </a:solidFill>
              </a:ln>
              <a:effectLst/>
            </c:spPr>
            <c:extLst>
              <c:ext xmlns:c16="http://schemas.microsoft.com/office/drawing/2014/chart" uri="{C3380CC4-5D6E-409C-BE32-E72D297353CC}">
                <c16:uniqueId val="{00000027-8F13-481B-8817-6918FEBD648F}"/>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8F13-481B-8817-6918FEBD648F}"/>
              </c:ext>
            </c:extLst>
          </c:dPt>
          <c:dPt>
            <c:idx val="21"/>
            <c:bubble3D val="0"/>
            <c:spPr>
              <a:solidFill>
                <a:schemeClr val="bg2"/>
              </a:solidFill>
              <a:ln w="19050">
                <a:solidFill>
                  <a:schemeClr val="lt1"/>
                </a:solidFill>
              </a:ln>
              <a:effectLst/>
            </c:spPr>
            <c:extLst>
              <c:ext xmlns:c16="http://schemas.microsoft.com/office/drawing/2014/chart" uri="{C3380CC4-5D6E-409C-BE32-E72D297353CC}">
                <c16:uniqueId val="{0000002B-8F13-481B-8817-6918FEBD648F}"/>
              </c:ext>
            </c:extLst>
          </c:dPt>
          <c:dPt>
            <c:idx val="22"/>
            <c:bubble3D val="0"/>
            <c:spPr>
              <a:solidFill>
                <a:schemeClr val="bg2"/>
              </a:solidFill>
              <a:ln w="19050">
                <a:solidFill>
                  <a:schemeClr val="lt1"/>
                </a:solidFill>
              </a:ln>
              <a:effectLst/>
            </c:spPr>
            <c:extLst>
              <c:ext xmlns:c16="http://schemas.microsoft.com/office/drawing/2014/chart" uri="{C3380CC4-5D6E-409C-BE32-E72D297353CC}">
                <c16:uniqueId val="{0000002D-8F13-481B-8817-6918FEBD648F}"/>
              </c:ext>
            </c:extLst>
          </c:dPt>
          <c:dPt>
            <c:idx val="23"/>
            <c:bubble3D val="0"/>
            <c:spPr>
              <a:solidFill>
                <a:schemeClr val="bg2"/>
              </a:solidFill>
              <a:ln w="19050">
                <a:solidFill>
                  <a:schemeClr val="lt1"/>
                </a:solidFill>
              </a:ln>
              <a:effectLst/>
            </c:spPr>
            <c:extLst>
              <c:ext xmlns:c16="http://schemas.microsoft.com/office/drawing/2014/chart" uri="{C3380CC4-5D6E-409C-BE32-E72D297353CC}">
                <c16:uniqueId val="{0000002F-8F13-481B-8817-6918FEBD648F}"/>
              </c:ext>
            </c:extLst>
          </c:dPt>
          <c:dPt>
            <c:idx val="24"/>
            <c:bubble3D val="0"/>
            <c:spPr>
              <a:solidFill>
                <a:schemeClr val="bg2"/>
              </a:solidFill>
              <a:ln w="19050">
                <a:solidFill>
                  <a:schemeClr val="lt1"/>
                </a:solidFill>
              </a:ln>
              <a:effectLst/>
            </c:spPr>
            <c:extLst>
              <c:ext xmlns:c16="http://schemas.microsoft.com/office/drawing/2014/chart" uri="{C3380CC4-5D6E-409C-BE32-E72D297353CC}">
                <c16:uniqueId val="{00000031-8F13-481B-8817-6918FEBD648F}"/>
              </c:ext>
            </c:extLst>
          </c:dPt>
          <c:dPt>
            <c:idx val="25"/>
            <c:bubble3D val="0"/>
            <c:spPr>
              <a:solidFill>
                <a:schemeClr val="bg2"/>
              </a:solidFill>
              <a:ln w="19050">
                <a:solidFill>
                  <a:schemeClr val="lt1"/>
                </a:solidFill>
              </a:ln>
              <a:effectLst/>
            </c:spPr>
            <c:extLst>
              <c:ext xmlns:c16="http://schemas.microsoft.com/office/drawing/2014/chart" uri="{C3380CC4-5D6E-409C-BE32-E72D297353CC}">
                <c16:uniqueId val="{00000033-8F13-481B-8817-6918FEBD648F}"/>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8F13-481B-8817-6918FEBD648F}"/>
              </c:ext>
            </c:extLst>
          </c:dPt>
          <c:dPt>
            <c:idx val="27"/>
            <c:bubble3D val="0"/>
            <c:spPr>
              <a:solidFill>
                <a:schemeClr val="bg2"/>
              </a:solidFill>
              <a:ln w="19050">
                <a:solidFill>
                  <a:schemeClr val="lt1"/>
                </a:solidFill>
              </a:ln>
              <a:effectLst/>
            </c:spPr>
            <c:extLst>
              <c:ext xmlns:c16="http://schemas.microsoft.com/office/drawing/2014/chart" uri="{C3380CC4-5D6E-409C-BE32-E72D297353CC}">
                <c16:uniqueId val="{00000037-8F13-481B-8817-6918FEBD648F}"/>
              </c:ext>
            </c:extLst>
          </c:dPt>
          <c:dPt>
            <c:idx val="28"/>
            <c:bubble3D val="0"/>
            <c:spPr>
              <a:solidFill>
                <a:schemeClr val="bg2"/>
              </a:solidFill>
              <a:ln w="19050">
                <a:solidFill>
                  <a:schemeClr val="lt1"/>
                </a:solidFill>
              </a:ln>
              <a:effectLst/>
            </c:spPr>
            <c:extLst>
              <c:ext xmlns:c16="http://schemas.microsoft.com/office/drawing/2014/chart" uri="{C3380CC4-5D6E-409C-BE32-E72D297353CC}">
                <c16:uniqueId val="{00000039-8F13-481B-8817-6918FEBD648F}"/>
              </c:ext>
            </c:extLst>
          </c:dPt>
          <c:dPt>
            <c:idx val="29"/>
            <c:bubble3D val="0"/>
            <c:spPr>
              <a:solidFill>
                <a:schemeClr val="bg2"/>
              </a:solidFill>
              <a:ln w="19050">
                <a:solidFill>
                  <a:schemeClr val="lt1"/>
                </a:solidFill>
              </a:ln>
              <a:effectLst/>
            </c:spPr>
            <c:extLst>
              <c:ext xmlns:c16="http://schemas.microsoft.com/office/drawing/2014/chart" uri="{C3380CC4-5D6E-409C-BE32-E72D297353CC}">
                <c16:uniqueId val="{0000003B-8F13-481B-8817-6918FEBD648F}"/>
              </c:ext>
            </c:extLst>
          </c:dPt>
          <c:dPt>
            <c:idx val="30"/>
            <c:bubble3D val="0"/>
            <c:spPr>
              <a:solidFill>
                <a:schemeClr val="bg2"/>
              </a:solidFill>
              <a:ln w="19050">
                <a:solidFill>
                  <a:schemeClr val="lt1"/>
                </a:solidFill>
              </a:ln>
              <a:effectLst/>
            </c:spPr>
            <c:extLst>
              <c:ext xmlns:c16="http://schemas.microsoft.com/office/drawing/2014/chart" uri="{C3380CC4-5D6E-409C-BE32-E72D297353CC}">
                <c16:uniqueId val="{0000003D-8F13-481B-8817-6918FEBD648F}"/>
              </c:ext>
            </c:extLst>
          </c:dPt>
          <c:dPt>
            <c:idx val="31"/>
            <c:bubble3D val="0"/>
            <c:spPr>
              <a:solidFill>
                <a:schemeClr val="bg2"/>
              </a:solidFill>
              <a:ln w="19050">
                <a:solidFill>
                  <a:schemeClr val="lt1"/>
                </a:solidFill>
              </a:ln>
              <a:effectLst/>
            </c:spPr>
            <c:extLst>
              <c:ext xmlns:c16="http://schemas.microsoft.com/office/drawing/2014/chart" uri="{C3380CC4-5D6E-409C-BE32-E72D297353CC}">
                <c16:uniqueId val="{0000003F-8F13-481B-8817-6918FEBD648F}"/>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8F13-481B-8817-6918FEBD648F}"/>
              </c:ext>
            </c:extLst>
          </c:dPt>
          <c:dPt>
            <c:idx val="33"/>
            <c:bubble3D val="0"/>
            <c:spPr>
              <a:solidFill>
                <a:schemeClr val="bg2"/>
              </a:solidFill>
              <a:ln w="19050">
                <a:solidFill>
                  <a:schemeClr val="lt1"/>
                </a:solidFill>
              </a:ln>
              <a:effectLst/>
            </c:spPr>
            <c:extLst>
              <c:ext xmlns:c16="http://schemas.microsoft.com/office/drawing/2014/chart" uri="{C3380CC4-5D6E-409C-BE32-E72D297353CC}">
                <c16:uniqueId val="{00000043-8F13-481B-8817-6918FEBD648F}"/>
              </c:ext>
            </c:extLst>
          </c:dPt>
          <c:dPt>
            <c:idx val="34"/>
            <c:bubble3D val="0"/>
            <c:spPr>
              <a:solidFill>
                <a:schemeClr val="bg2"/>
              </a:solidFill>
              <a:ln w="19050">
                <a:solidFill>
                  <a:schemeClr val="lt1"/>
                </a:solidFill>
              </a:ln>
              <a:effectLst/>
            </c:spPr>
            <c:extLst>
              <c:ext xmlns:c16="http://schemas.microsoft.com/office/drawing/2014/chart" uri="{C3380CC4-5D6E-409C-BE32-E72D297353CC}">
                <c16:uniqueId val="{00000045-8F13-481B-8817-6918FEBD648F}"/>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8F13-481B-8817-6918FEBD64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r>
              <a:rPr lang="en-GB" sz="1600" b="1" i="0" u="none" strike="noStrike" kern="1200" spc="0" baseline="0" dirty="0">
                <a:solidFill>
                  <a:schemeClr val="accent5"/>
                </a:solidFill>
                <a:latin typeface="+mn-lt"/>
                <a:ea typeface="+mn-ea"/>
                <a:cs typeface="+mn-cs"/>
              </a:rPr>
              <a:t>Scheme</a:t>
            </a:r>
            <a:r>
              <a:rPr lang="en-GB" sz="1400" b="1" dirty="0">
                <a:solidFill>
                  <a:schemeClr val="accent5"/>
                </a:solidFill>
              </a:rPr>
              <a:t> </a:t>
            </a:r>
            <a:r>
              <a:rPr lang="en-GB" sz="1600" b="1" dirty="0">
                <a:solidFill>
                  <a:schemeClr val="accent5"/>
                </a:solidFill>
              </a:rPr>
              <a:t>pension</a:t>
            </a:r>
            <a:endParaRPr lang="en-GB" sz="1400" b="1" dirty="0">
              <a:solidFill>
                <a:schemeClr val="accent5"/>
              </a:solidFill>
            </a:endParaRPr>
          </a:p>
        </c:rich>
      </c:tx>
      <c:layout>
        <c:manualLayout>
          <c:xMode val="edge"/>
          <c:yMode val="edge"/>
          <c:x val="0.21220808080808082"/>
          <c:y val="6.4141414141414138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5"/>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accent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AB91-4BD8-8437-6E36D953896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B91-4BD8-8437-6E36D953896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B91-4BD8-8437-6E36D953896A}"/>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AB91-4BD8-8437-6E36D953896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B91-4BD8-8437-6E36D953896A}"/>
              </c:ext>
            </c:extLst>
          </c:dPt>
          <c:dPt>
            <c:idx val="5"/>
            <c:bubble3D val="0"/>
            <c:spPr>
              <a:solidFill>
                <a:schemeClr val="accent5"/>
              </a:solidFill>
              <a:ln w="19050">
                <a:solidFill>
                  <a:schemeClr val="lt1"/>
                </a:solidFill>
              </a:ln>
              <a:effectLst/>
            </c:spPr>
            <c:extLst>
              <c:ext xmlns:c16="http://schemas.microsoft.com/office/drawing/2014/chart" uri="{C3380CC4-5D6E-409C-BE32-E72D297353CC}">
                <c16:uniqueId val="{0000000B-AB91-4BD8-8437-6E36D953896A}"/>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AB91-4BD8-8437-6E36D953896A}"/>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AB91-4BD8-8437-6E36D953896A}"/>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AB91-4BD8-8437-6E36D953896A}"/>
              </c:ext>
            </c:extLst>
          </c:dPt>
          <c:dPt>
            <c:idx val="9"/>
            <c:bubble3D val="0"/>
            <c:spPr>
              <a:solidFill>
                <a:schemeClr val="accent5"/>
              </a:solidFill>
              <a:ln w="19050">
                <a:solidFill>
                  <a:schemeClr val="lt1"/>
                </a:solidFill>
              </a:ln>
              <a:effectLst/>
            </c:spPr>
            <c:extLst>
              <c:ext xmlns:c16="http://schemas.microsoft.com/office/drawing/2014/chart" uri="{C3380CC4-5D6E-409C-BE32-E72D297353CC}">
                <c16:uniqueId val="{00000013-AB91-4BD8-8437-6E36D953896A}"/>
              </c:ext>
            </c:extLst>
          </c:dPt>
          <c:dPt>
            <c:idx val="10"/>
            <c:bubble3D val="0"/>
            <c:spPr>
              <a:solidFill>
                <a:schemeClr val="accent5"/>
              </a:solidFill>
              <a:ln w="19050">
                <a:solidFill>
                  <a:schemeClr val="lt1"/>
                </a:solidFill>
              </a:ln>
              <a:effectLst/>
            </c:spPr>
            <c:extLst>
              <c:ext xmlns:c16="http://schemas.microsoft.com/office/drawing/2014/chart" uri="{C3380CC4-5D6E-409C-BE32-E72D297353CC}">
                <c16:uniqueId val="{00000015-AB91-4BD8-8437-6E36D953896A}"/>
              </c:ext>
            </c:extLst>
          </c:dPt>
          <c:dPt>
            <c:idx val="11"/>
            <c:bubble3D val="0"/>
            <c:spPr>
              <a:solidFill>
                <a:schemeClr val="accent5"/>
              </a:solidFill>
              <a:ln w="19050">
                <a:solidFill>
                  <a:schemeClr val="lt1"/>
                </a:solidFill>
              </a:ln>
              <a:effectLst/>
            </c:spPr>
            <c:extLst>
              <c:ext xmlns:c16="http://schemas.microsoft.com/office/drawing/2014/chart" uri="{C3380CC4-5D6E-409C-BE32-E72D297353CC}">
                <c16:uniqueId val="{00000017-AB91-4BD8-8437-6E36D953896A}"/>
              </c:ext>
            </c:extLst>
          </c:dPt>
          <c:dPt>
            <c:idx val="12"/>
            <c:bubble3D val="0"/>
            <c:spPr>
              <a:solidFill>
                <a:schemeClr val="accent5"/>
              </a:solidFill>
              <a:ln w="19050">
                <a:solidFill>
                  <a:schemeClr val="lt1"/>
                </a:solidFill>
              </a:ln>
              <a:effectLst/>
            </c:spPr>
            <c:extLst>
              <c:ext xmlns:c16="http://schemas.microsoft.com/office/drawing/2014/chart" uri="{C3380CC4-5D6E-409C-BE32-E72D297353CC}">
                <c16:uniqueId val="{00000019-AB91-4BD8-8437-6E36D953896A}"/>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AB91-4BD8-8437-6E36D953896A}"/>
              </c:ext>
            </c:extLst>
          </c:dPt>
          <c:dPt>
            <c:idx val="14"/>
            <c:bubble3D val="0"/>
            <c:spPr>
              <a:solidFill>
                <a:schemeClr val="accent5"/>
              </a:solidFill>
              <a:ln w="19050">
                <a:solidFill>
                  <a:schemeClr val="lt1"/>
                </a:solidFill>
              </a:ln>
              <a:effectLst/>
            </c:spPr>
            <c:extLst>
              <c:ext xmlns:c16="http://schemas.microsoft.com/office/drawing/2014/chart" uri="{C3380CC4-5D6E-409C-BE32-E72D297353CC}">
                <c16:uniqueId val="{0000001D-AB91-4BD8-8437-6E36D953896A}"/>
              </c:ext>
            </c:extLst>
          </c:dPt>
          <c:dPt>
            <c:idx val="15"/>
            <c:bubble3D val="0"/>
            <c:spPr>
              <a:solidFill>
                <a:schemeClr val="accent5"/>
              </a:solidFill>
              <a:ln w="19050">
                <a:solidFill>
                  <a:schemeClr val="lt1"/>
                </a:solidFill>
              </a:ln>
              <a:effectLst/>
            </c:spPr>
            <c:extLst>
              <c:ext xmlns:c16="http://schemas.microsoft.com/office/drawing/2014/chart" uri="{C3380CC4-5D6E-409C-BE32-E72D297353CC}">
                <c16:uniqueId val="{0000001F-AB91-4BD8-8437-6E36D953896A}"/>
              </c:ext>
            </c:extLst>
          </c:dPt>
          <c:dPt>
            <c:idx val="16"/>
            <c:bubble3D val="0"/>
            <c:spPr>
              <a:solidFill>
                <a:schemeClr val="accent5"/>
              </a:solidFill>
              <a:ln w="19050">
                <a:solidFill>
                  <a:schemeClr val="lt1"/>
                </a:solidFill>
              </a:ln>
              <a:effectLst/>
            </c:spPr>
            <c:extLst>
              <c:ext xmlns:c16="http://schemas.microsoft.com/office/drawing/2014/chart" uri="{C3380CC4-5D6E-409C-BE32-E72D297353CC}">
                <c16:uniqueId val="{00000021-AB91-4BD8-8437-6E36D953896A}"/>
              </c:ext>
            </c:extLst>
          </c:dPt>
          <c:dPt>
            <c:idx val="17"/>
            <c:bubble3D val="0"/>
            <c:spPr>
              <a:solidFill>
                <a:schemeClr val="accent5"/>
              </a:solidFill>
              <a:ln w="19050">
                <a:solidFill>
                  <a:schemeClr val="lt1"/>
                </a:solidFill>
              </a:ln>
              <a:effectLst/>
            </c:spPr>
            <c:extLst>
              <c:ext xmlns:c16="http://schemas.microsoft.com/office/drawing/2014/chart" uri="{C3380CC4-5D6E-409C-BE32-E72D297353CC}">
                <c16:uniqueId val="{00000023-AB91-4BD8-8437-6E36D953896A}"/>
              </c:ext>
            </c:extLst>
          </c:dPt>
          <c:dPt>
            <c:idx val="18"/>
            <c:bubble3D val="0"/>
            <c:spPr>
              <a:solidFill>
                <a:schemeClr val="accent5"/>
              </a:solidFill>
              <a:ln w="19050">
                <a:solidFill>
                  <a:schemeClr val="lt1"/>
                </a:solidFill>
              </a:ln>
              <a:effectLst/>
            </c:spPr>
            <c:extLst>
              <c:ext xmlns:c16="http://schemas.microsoft.com/office/drawing/2014/chart" uri="{C3380CC4-5D6E-409C-BE32-E72D297353CC}">
                <c16:uniqueId val="{00000025-AB91-4BD8-8437-6E36D953896A}"/>
              </c:ext>
            </c:extLst>
          </c:dPt>
          <c:dPt>
            <c:idx val="19"/>
            <c:bubble3D val="0"/>
            <c:spPr>
              <a:solidFill>
                <a:schemeClr val="accent5"/>
              </a:solidFill>
              <a:ln w="19050">
                <a:solidFill>
                  <a:schemeClr val="lt1"/>
                </a:solidFill>
              </a:ln>
              <a:effectLst/>
            </c:spPr>
            <c:extLst>
              <c:ext xmlns:c16="http://schemas.microsoft.com/office/drawing/2014/chart" uri="{C3380CC4-5D6E-409C-BE32-E72D297353CC}">
                <c16:uniqueId val="{00000027-AB91-4BD8-8437-6E36D953896A}"/>
              </c:ext>
            </c:extLst>
          </c:dPt>
          <c:dPt>
            <c:idx val="20"/>
            <c:bubble3D val="0"/>
            <c:spPr>
              <a:solidFill>
                <a:schemeClr val="accent5"/>
              </a:solidFill>
              <a:ln w="19050">
                <a:solidFill>
                  <a:schemeClr val="lt1"/>
                </a:solidFill>
              </a:ln>
              <a:effectLst/>
            </c:spPr>
            <c:extLst>
              <c:ext xmlns:c16="http://schemas.microsoft.com/office/drawing/2014/chart" uri="{C3380CC4-5D6E-409C-BE32-E72D297353CC}">
                <c16:uniqueId val="{00000029-AB91-4BD8-8437-6E36D953896A}"/>
              </c:ext>
            </c:extLst>
          </c:dPt>
          <c:dPt>
            <c:idx val="21"/>
            <c:bubble3D val="0"/>
            <c:spPr>
              <a:solidFill>
                <a:schemeClr val="accent5"/>
              </a:solidFill>
              <a:ln w="19050">
                <a:solidFill>
                  <a:schemeClr val="lt1"/>
                </a:solidFill>
              </a:ln>
              <a:effectLst/>
            </c:spPr>
            <c:extLst>
              <c:ext xmlns:c16="http://schemas.microsoft.com/office/drawing/2014/chart" uri="{C3380CC4-5D6E-409C-BE32-E72D297353CC}">
                <c16:uniqueId val="{0000002B-AB91-4BD8-8437-6E36D953896A}"/>
              </c:ext>
            </c:extLst>
          </c:dPt>
          <c:dPt>
            <c:idx val="22"/>
            <c:bubble3D val="0"/>
            <c:spPr>
              <a:solidFill>
                <a:schemeClr val="accent5"/>
              </a:solidFill>
              <a:ln w="19050">
                <a:solidFill>
                  <a:schemeClr val="lt1"/>
                </a:solidFill>
              </a:ln>
              <a:effectLst/>
            </c:spPr>
            <c:extLst>
              <c:ext xmlns:c16="http://schemas.microsoft.com/office/drawing/2014/chart" uri="{C3380CC4-5D6E-409C-BE32-E72D297353CC}">
                <c16:uniqueId val="{0000002D-AB91-4BD8-8437-6E36D953896A}"/>
              </c:ext>
            </c:extLst>
          </c:dPt>
          <c:dPt>
            <c:idx val="23"/>
            <c:bubble3D val="0"/>
            <c:spPr>
              <a:solidFill>
                <a:schemeClr val="accent5"/>
              </a:solidFill>
              <a:ln w="19050">
                <a:solidFill>
                  <a:schemeClr val="lt1"/>
                </a:solidFill>
              </a:ln>
              <a:effectLst/>
            </c:spPr>
            <c:extLst>
              <c:ext xmlns:c16="http://schemas.microsoft.com/office/drawing/2014/chart" uri="{C3380CC4-5D6E-409C-BE32-E72D297353CC}">
                <c16:uniqueId val="{0000002F-AB91-4BD8-8437-6E36D953896A}"/>
              </c:ext>
            </c:extLst>
          </c:dPt>
          <c:dPt>
            <c:idx val="24"/>
            <c:bubble3D val="0"/>
            <c:spPr>
              <a:solidFill>
                <a:schemeClr val="accent5"/>
              </a:solidFill>
              <a:ln w="19050">
                <a:solidFill>
                  <a:schemeClr val="lt1"/>
                </a:solidFill>
              </a:ln>
              <a:effectLst/>
            </c:spPr>
            <c:extLst>
              <c:ext xmlns:c16="http://schemas.microsoft.com/office/drawing/2014/chart" uri="{C3380CC4-5D6E-409C-BE32-E72D297353CC}">
                <c16:uniqueId val="{00000031-AB91-4BD8-8437-6E36D953896A}"/>
              </c:ext>
            </c:extLst>
          </c:dPt>
          <c:dPt>
            <c:idx val="25"/>
            <c:bubble3D val="0"/>
            <c:spPr>
              <a:solidFill>
                <a:schemeClr val="accent5"/>
              </a:solidFill>
              <a:ln w="19050">
                <a:solidFill>
                  <a:schemeClr val="lt1"/>
                </a:solidFill>
              </a:ln>
              <a:effectLst/>
            </c:spPr>
            <c:extLst>
              <c:ext xmlns:c16="http://schemas.microsoft.com/office/drawing/2014/chart" uri="{C3380CC4-5D6E-409C-BE32-E72D297353CC}">
                <c16:uniqueId val="{00000033-AB91-4BD8-8437-6E36D953896A}"/>
              </c:ext>
            </c:extLst>
          </c:dPt>
          <c:dPt>
            <c:idx val="26"/>
            <c:bubble3D val="0"/>
            <c:spPr>
              <a:solidFill>
                <a:schemeClr val="accent5"/>
              </a:solidFill>
              <a:ln w="19050">
                <a:solidFill>
                  <a:schemeClr val="lt1"/>
                </a:solidFill>
              </a:ln>
              <a:effectLst/>
            </c:spPr>
            <c:extLst>
              <c:ext xmlns:c16="http://schemas.microsoft.com/office/drawing/2014/chart" uri="{C3380CC4-5D6E-409C-BE32-E72D297353CC}">
                <c16:uniqueId val="{00000035-AB91-4BD8-8437-6E36D953896A}"/>
              </c:ext>
            </c:extLst>
          </c:dPt>
          <c:dPt>
            <c:idx val="27"/>
            <c:bubble3D val="0"/>
            <c:spPr>
              <a:solidFill>
                <a:schemeClr val="accent5"/>
              </a:solidFill>
              <a:ln w="19050">
                <a:solidFill>
                  <a:schemeClr val="lt1"/>
                </a:solidFill>
              </a:ln>
              <a:effectLst/>
            </c:spPr>
            <c:extLst>
              <c:ext xmlns:c16="http://schemas.microsoft.com/office/drawing/2014/chart" uri="{C3380CC4-5D6E-409C-BE32-E72D297353CC}">
                <c16:uniqueId val="{00000037-AB91-4BD8-8437-6E36D953896A}"/>
              </c:ext>
            </c:extLst>
          </c:dPt>
          <c:dPt>
            <c:idx val="28"/>
            <c:bubble3D val="0"/>
            <c:spPr>
              <a:solidFill>
                <a:schemeClr val="accent5"/>
              </a:solidFill>
              <a:ln w="19050">
                <a:solidFill>
                  <a:schemeClr val="lt1"/>
                </a:solidFill>
              </a:ln>
              <a:effectLst/>
            </c:spPr>
            <c:extLst>
              <c:ext xmlns:c16="http://schemas.microsoft.com/office/drawing/2014/chart" uri="{C3380CC4-5D6E-409C-BE32-E72D297353CC}">
                <c16:uniqueId val="{00000039-AB91-4BD8-8437-6E36D953896A}"/>
              </c:ext>
            </c:extLst>
          </c:dPt>
          <c:dPt>
            <c:idx val="29"/>
            <c:bubble3D val="0"/>
            <c:spPr>
              <a:solidFill>
                <a:schemeClr val="accent5"/>
              </a:solidFill>
              <a:ln w="19050">
                <a:solidFill>
                  <a:schemeClr val="lt1"/>
                </a:solidFill>
              </a:ln>
              <a:effectLst/>
            </c:spPr>
            <c:extLst>
              <c:ext xmlns:c16="http://schemas.microsoft.com/office/drawing/2014/chart" uri="{C3380CC4-5D6E-409C-BE32-E72D297353CC}">
                <c16:uniqueId val="{0000003B-AB91-4BD8-8437-6E36D953896A}"/>
              </c:ext>
            </c:extLst>
          </c:dPt>
          <c:dPt>
            <c:idx val="30"/>
            <c:bubble3D val="0"/>
            <c:spPr>
              <a:solidFill>
                <a:schemeClr val="accent5"/>
              </a:solidFill>
              <a:ln w="19050">
                <a:solidFill>
                  <a:schemeClr val="lt1"/>
                </a:solidFill>
              </a:ln>
              <a:effectLst/>
            </c:spPr>
            <c:extLst>
              <c:ext xmlns:c16="http://schemas.microsoft.com/office/drawing/2014/chart" uri="{C3380CC4-5D6E-409C-BE32-E72D297353CC}">
                <c16:uniqueId val="{0000003D-AB91-4BD8-8437-6E36D953896A}"/>
              </c:ext>
            </c:extLst>
          </c:dPt>
          <c:dPt>
            <c:idx val="31"/>
            <c:bubble3D val="0"/>
            <c:spPr>
              <a:solidFill>
                <a:schemeClr val="accent5"/>
              </a:solidFill>
              <a:ln w="19050">
                <a:solidFill>
                  <a:schemeClr val="lt1"/>
                </a:solidFill>
              </a:ln>
              <a:effectLst/>
            </c:spPr>
            <c:extLst>
              <c:ext xmlns:c16="http://schemas.microsoft.com/office/drawing/2014/chart" uri="{C3380CC4-5D6E-409C-BE32-E72D297353CC}">
                <c16:uniqueId val="{0000003F-AB91-4BD8-8437-6E36D953896A}"/>
              </c:ext>
            </c:extLst>
          </c:dPt>
          <c:dPt>
            <c:idx val="32"/>
            <c:bubble3D val="0"/>
            <c:spPr>
              <a:solidFill>
                <a:schemeClr val="accent5"/>
              </a:solidFill>
              <a:ln w="19050">
                <a:solidFill>
                  <a:schemeClr val="lt1"/>
                </a:solidFill>
              </a:ln>
              <a:effectLst/>
            </c:spPr>
            <c:extLst>
              <c:ext xmlns:c16="http://schemas.microsoft.com/office/drawing/2014/chart" uri="{C3380CC4-5D6E-409C-BE32-E72D297353CC}">
                <c16:uniqueId val="{00000041-AB91-4BD8-8437-6E36D953896A}"/>
              </c:ext>
            </c:extLst>
          </c:dPt>
          <c:dPt>
            <c:idx val="33"/>
            <c:bubble3D val="0"/>
            <c:spPr>
              <a:solidFill>
                <a:schemeClr val="accent5"/>
              </a:solidFill>
              <a:ln w="19050">
                <a:solidFill>
                  <a:schemeClr val="lt1"/>
                </a:solidFill>
              </a:ln>
              <a:effectLst/>
            </c:spPr>
            <c:extLst>
              <c:ext xmlns:c16="http://schemas.microsoft.com/office/drawing/2014/chart" uri="{C3380CC4-5D6E-409C-BE32-E72D297353CC}">
                <c16:uniqueId val="{00000043-AB91-4BD8-8437-6E36D953896A}"/>
              </c:ext>
            </c:extLst>
          </c:dPt>
          <c:dPt>
            <c:idx val="34"/>
            <c:bubble3D val="0"/>
            <c:spPr>
              <a:solidFill>
                <a:schemeClr val="accent5"/>
              </a:solidFill>
              <a:ln w="19050">
                <a:solidFill>
                  <a:schemeClr val="lt1"/>
                </a:solidFill>
              </a:ln>
              <a:effectLst/>
            </c:spPr>
            <c:extLst>
              <c:ext xmlns:c16="http://schemas.microsoft.com/office/drawing/2014/chart" uri="{C3380CC4-5D6E-409C-BE32-E72D297353CC}">
                <c16:uniqueId val="{00000045-AB91-4BD8-8437-6E36D953896A}"/>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AB91-4BD8-8437-6E36D95389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1"/>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38736984793711E-2"/>
          <c:y val="5.6680188225289342E-2"/>
          <c:w val="0.93431045863196016"/>
          <c:h val="0.68036633983931549"/>
        </c:manualLayout>
      </c:layout>
      <c:barChart>
        <c:barDir val="bar"/>
        <c:grouping val="stacked"/>
        <c:varyColors val="0"/>
        <c:ser>
          <c:idx val="0"/>
          <c:order val="0"/>
          <c:tx>
            <c:strRef>
              <c:f>Sheet1!$B$1</c:f>
              <c:strCache>
                <c:ptCount val="1"/>
                <c:pt idx="0">
                  <c:v>Series 1</c:v>
                </c:pt>
              </c:strCache>
            </c:strRef>
          </c:tx>
          <c:spPr>
            <a:noFill/>
            <a:ln>
              <a:solidFill>
                <a:schemeClr val="tx1"/>
              </a:solidFill>
            </a:ln>
            <a:effectLst/>
          </c:spPr>
          <c:invertIfNegative val="0"/>
          <c:dLbls>
            <c:dLbl>
              <c:idx val="0"/>
              <c:tx>
                <c:rich>
                  <a:bodyPr/>
                  <a:lstStyle/>
                  <a:p>
                    <a:r>
                      <a:rPr lang="en-US"/>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87B-4B6B-A78F-0D647D5128F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12570</c:v>
                </c:pt>
              </c:numCache>
            </c:numRef>
          </c:val>
          <c:extLst>
            <c:ext xmlns:c16="http://schemas.microsoft.com/office/drawing/2014/chart" uri="{C3380CC4-5D6E-409C-BE32-E72D297353CC}">
              <c16:uniqueId val="{00000001-B87B-4B6B-A78F-0D647D5128FA}"/>
            </c:ext>
          </c:extLst>
        </c:ser>
        <c:ser>
          <c:idx val="1"/>
          <c:order val="1"/>
          <c:tx>
            <c:strRef>
              <c:f>Sheet1!$C$1</c:f>
              <c:strCache>
                <c:ptCount val="1"/>
                <c:pt idx="0">
                  <c:v>Series 2</c:v>
                </c:pt>
              </c:strCache>
            </c:strRef>
          </c:tx>
          <c:spPr>
            <a:solidFill>
              <a:schemeClr val="accent2">
                <a:lumMod val="60000"/>
                <a:lumOff val="40000"/>
              </a:schemeClr>
            </a:solidFill>
            <a:ln>
              <a:solidFill>
                <a:schemeClr val="tx1"/>
              </a:solidFill>
            </a:ln>
            <a:effectLst/>
          </c:spPr>
          <c:invertIfNegative val="0"/>
          <c:dLbls>
            <c:dLbl>
              <c:idx val="0"/>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7B-4B6B-A78F-0D647D5128F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37700</c:v>
                </c:pt>
              </c:numCache>
            </c:numRef>
          </c:val>
          <c:extLst>
            <c:ext xmlns:c16="http://schemas.microsoft.com/office/drawing/2014/chart" uri="{C3380CC4-5D6E-409C-BE32-E72D297353CC}">
              <c16:uniqueId val="{00000003-B87B-4B6B-A78F-0D647D5128FA}"/>
            </c:ext>
          </c:extLst>
        </c:ser>
        <c:ser>
          <c:idx val="2"/>
          <c:order val="2"/>
          <c:tx>
            <c:strRef>
              <c:f>Sheet1!$D$1</c:f>
              <c:strCache>
                <c:ptCount val="1"/>
                <c:pt idx="0">
                  <c:v>Series 3</c:v>
                </c:pt>
              </c:strCache>
            </c:strRef>
          </c:tx>
          <c:spPr>
            <a:solidFill>
              <a:srgbClr val="5EB6E5"/>
            </a:solidFill>
            <a:ln>
              <a:solidFill>
                <a:schemeClr val="tx1"/>
              </a:solidFill>
            </a:ln>
            <a:effectLst/>
          </c:spPr>
          <c:invertIfNegative val="0"/>
          <c:dPt>
            <c:idx val="0"/>
            <c:invertIfNegative val="0"/>
            <c:bubble3D val="0"/>
            <c:spPr>
              <a:solidFill>
                <a:srgbClr val="5EB6E5"/>
              </a:solidFill>
              <a:ln>
                <a:solidFill>
                  <a:schemeClr val="tx1"/>
                </a:solidFill>
              </a:ln>
              <a:effectLst/>
            </c:spPr>
            <c:extLst>
              <c:ext xmlns:c16="http://schemas.microsoft.com/office/drawing/2014/chart" uri="{C3380CC4-5D6E-409C-BE32-E72D297353CC}">
                <c16:uniqueId val="{00000005-B87B-4B6B-A78F-0D647D5128FA}"/>
              </c:ext>
            </c:extLst>
          </c:dPt>
          <c:dLbls>
            <c:dLbl>
              <c:idx val="0"/>
              <c:tx>
                <c:rich>
                  <a:bodyPr/>
                  <a:lstStyle/>
                  <a:p>
                    <a:r>
                      <a:rPr lang="en-US"/>
                      <a:t>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7B-4B6B-A78F-0D647D5128F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74870</c:v>
                </c:pt>
              </c:numCache>
            </c:numRef>
          </c:val>
          <c:extLst>
            <c:ext xmlns:c16="http://schemas.microsoft.com/office/drawing/2014/chart" uri="{C3380CC4-5D6E-409C-BE32-E72D297353CC}">
              <c16:uniqueId val="{00000006-B87B-4B6B-A78F-0D647D5128FA}"/>
            </c:ext>
          </c:extLst>
        </c:ser>
        <c:ser>
          <c:idx val="3"/>
          <c:order val="3"/>
          <c:tx>
            <c:strRef>
              <c:f>Sheet1!$E$1</c:f>
              <c:strCache>
                <c:ptCount val="1"/>
                <c:pt idx="0">
                  <c:v>Series 4</c:v>
                </c:pt>
              </c:strCache>
            </c:strRef>
          </c:tx>
          <c:spPr>
            <a:solidFill>
              <a:schemeClr val="accent4">
                <a:lumMod val="60000"/>
                <a:lumOff val="40000"/>
              </a:schemeClr>
            </a:solidFill>
            <a:ln>
              <a:solidFill>
                <a:schemeClr val="tx1"/>
              </a:solidFill>
            </a:ln>
            <a:effectLst/>
          </c:spPr>
          <c:invertIfNegative val="0"/>
          <c:dLbls>
            <c:dLbl>
              <c:idx val="0"/>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87B-4B6B-A78F-0D647D5128F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60000</c:v>
                </c:pt>
              </c:numCache>
            </c:numRef>
          </c:val>
          <c:extLst>
            <c:ext xmlns:c16="http://schemas.microsoft.com/office/drawing/2014/chart" uri="{C3380CC4-5D6E-409C-BE32-E72D297353CC}">
              <c16:uniqueId val="{00000008-B87B-4B6B-A78F-0D647D5128FA}"/>
            </c:ext>
          </c:extLst>
        </c:ser>
        <c:dLbls>
          <c:showLegendKey val="0"/>
          <c:showVal val="0"/>
          <c:showCatName val="0"/>
          <c:showSerName val="0"/>
          <c:showPercent val="0"/>
          <c:showBubbleSize val="0"/>
        </c:dLbls>
        <c:gapWidth val="150"/>
        <c:overlap val="100"/>
        <c:axId val="401170968"/>
        <c:axId val="401171360"/>
      </c:barChart>
      <c:catAx>
        <c:axId val="401170968"/>
        <c:scaling>
          <c:orientation val="minMax"/>
        </c:scaling>
        <c:delete val="1"/>
        <c:axPos val="l"/>
        <c:numFmt formatCode="General" sourceLinked="1"/>
        <c:majorTickMark val="none"/>
        <c:minorTickMark val="none"/>
        <c:tickLblPos val="nextTo"/>
        <c:crossAx val="401171360"/>
        <c:crosses val="autoZero"/>
        <c:auto val="1"/>
        <c:lblAlgn val="ctr"/>
        <c:lblOffset val="100"/>
        <c:noMultiLvlLbl val="0"/>
      </c:catAx>
      <c:valAx>
        <c:axId val="401171360"/>
        <c:scaling>
          <c:orientation val="minMax"/>
          <c:max val="180000"/>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1170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DBAC-40E5-BAAF-D2E00445F50C}"/>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DBAC-40E5-BAAF-D2E00445F50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DBAC-40E5-BAAF-D2E00445F50C}"/>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DBAC-40E5-BAAF-D2E00445F50C}"/>
              </c:ext>
            </c:extLst>
          </c:dPt>
          <c:dPt>
            <c:idx val="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9-DBAC-40E5-BAAF-D2E00445F50C}"/>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DBAC-40E5-BAAF-D2E00445F50C}"/>
              </c:ext>
            </c:extLst>
          </c:dPt>
          <c:dPt>
            <c:idx val="6"/>
            <c:bubble3D val="0"/>
            <c:spPr>
              <a:solidFill>
                <a:srgbClr val="F4514C"/>
              </a:solidFill>
              <a:ln w="19050">
                <a:solidFill>
                  <a:schemeClr val="lt1"/>
                </a:solidFill>
              </a:ln>
              <a:effectLst/>
            </c:spPr>
            <c:extLst>
              <c:ext xmlns:c16="http://schemas.microsoft.com/office/drawing/2014/chart" uri="{C3380CC4-5D6E-409C-BE32-E72D297353CC}">
                <c16:uniqueId val="{0000000D-DBAC-40E5-BAAF-D2E00445F50C}"/>
              </c:ext>
            </c:extLst>
          </c:dPt>
          <c:dPt>
            <c:idx val="7"/>
            <c:bubble3D val="0"/>
            <c:spPr>
              <a:solidFill>
                <a:srgbClr val="24CC87"/>
              </a:solidFill>
              <a:ln w="19050">
                <a:solidFill>
                  <a:schemeClr val="lt1"/>
                </a:solidFill>
              </a:ln>
              <a:effectLst/>
            </c:spPr>
            <c:extLst>
              <c:ext xmlns:c16="http://schemas.microsoft.com/office/drawing/2014/chart" uri="{C3380CC4-5D6E-409C-BE32-E72D297353CC}">
                <c16:uniqueId val="{0000000F-DBAC-40E5-BAAF-D2E00445F50C}"/>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DBAC-40E5-BAAF-D2E00445F50C}"/>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DBAC-40E5-BAAF-D2E00445F50C}"/>
              </c:ext>
            </c:extLst>
          </c:dPt>
          <c:dPt>
            <c:idx val="1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5-DBAC-40E5-BAAF-D2E00445F50C}"/>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DBAC-40E5-BAAF-D2E00445F50C}"/>
              </c:ext>
            </c:extLst>
          </c:dPt>
          <c:dPt>
            <c:idx val="12"/>
            <c:bubble3D val="0"/>
            <c:spPr>
              <a:solidFill>
                <a:srgbClr val="F4514C"/>
              </a:solidFill>
              <a:ln w="19050">
                <a:solidFill>
                  <a:schemeClr val="lt1"/>
                </a:solidFill>
              </a:ln>
              <a:effectLst/>
            </c:spPr>
            <c:extLst>
              <c:ext xmlns:c16="http://schemas.microsoft.com/office/drawing/2014/chart" uri="{C3380CC4-5D6E-409C-BE32-E72D297353CC}">
                <c16:uniqueId val="{00000019-DBAC-40E5-BAAF-D2E00445F50C}"/>
              </c:ext>
            </c:extLst>
          </c:dPt>
          <c:dPt>
            <c:idx val="13"/>
            <c:bubble3D val="0"/>
            <c:spPr>
              <a:solidFill>
                <a:srgbClr val="24CC87"/>
              </a:solidFill>
              <a:ln w="19050">
                <a:solidFill>
                  <a:schemeClr val="lt1"/>
                </a:solidFill>
              </a:ln>
              <a:effectLst/>
            </c:spPr>
            <c:extLst>
              <c:ext xmlns:c16="http://schemas.microsoft.com/office/drawing/2014/chart" uri="{C3380CC4-5D6E-409C-BE32-E72D297353CC}">
                <c16:uniqueId val="{0000001B-DBAC-40E5-BAAF-D2E00445F50C}"/>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DBAC-40E5-BAAF-D2E00445F50C}"/>
              </c:ext>
            </c:extLst>
          </c:dPt>
          <c:dPt>
            <c:idx val="1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F-DBAC-40E5-BAAF-D2E00445F50C}"/>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1-DBAC-40E5-BAAF-D2E00445F50C}"/>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DBAC-40E5-BAAF-D2E00445F50C}"/>
              </c:ext>
            </c:extLst>
          </c:dPt>
          <c:dPt>
            <c:idx val="18"/>
            <c:bubble3D val="0"/>
            <c:spPr>
              <a:solidFill>
                <a:srgbClr val="F4514C"/>
              </a:solidFill>
              <a:ln w="19050">
                <a:solidFill>
                  <a:schemeClr val="lt1"/>
                </a:solidFill>
              </a:ln>
              <a:effectLst/>
            </c:spPr>
            <c:extLst>
              <c:ext xmlns:c16="http://schemas.microsoft.com/office/drawing/2014/chart" uri="{C3380CC4-5D6E-409C-BE32-E72D297353CC}">
                <c16:uniqueId val="{00000025-DBAC-40E5-BAAF-D2E00445F50C}"/>
              </c:ext>
            </c:extLst>
          </c:dPt>
          <c:dPt>
            <c:idx val="19"/>
            <c:bubble3D val="0"/>
            <c:spPr>
              <a:solidFill>
                <a:srgbClr val="24CC87"/>
              </a:solidFill>
              <a:ln w="19050">
                <a:solidFill>
                  <a:schemeClr val="lt1"/>
                </a:solidFill>
              </a:ln>
              <a:effectLst/>
            </c:spPr>
            <c:extLst>
              <c:ext xmlns:c16="http://schemas.microsoft.com/office/drawing/2014/chart" uri="{C3380CC4-5D6E-409C-BE32-E72D297353CC}">
                <c16:uniqueId val="{00000027-DBAC-40E5-BAAF-D2E00445F50C}"/>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DBAC-40E5-BAAF-D2E00445F50C}"/>
              </c:ext>
            </c:extLst>
          </c:dPt>
          <c:dPt>
            <c:idx val="2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B-DBAC-40E5-BAAF-D2E00445F50C}"/>
              </c:ext>
            </c:extLst>
          </c:dPt>
          <c:dPt>
            <c:idx val="2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D-DBAC-40E5-BAAF-D2E00445F50C}"/>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DBAC-40E5-BAAF-D2E00445F50C}"/>
              </c:ext>
            </c:extLst>
          </c:dPt>
          <c:dPt>
            <c:idx val="24"/>
            <c:bubble3D val="0"/>
            <c:spPr>
              <a:solidFill>
                <a:srgbClr val="F4514C"/>
              </a:solidFill>
              <a:ln w="19050">
                <a:solidFill>
                  <a:schemeClr val="lt1"/>
                </a:solidFill>
              </a:ln>
              <a:effectLst/>
            </c:spPr>
            <c:extLst>
              <c:ext xmlns:c16="http://schemas.microsoft.com/office/drawing/2014/chart" uri="{C3380CC4-5D6E-409C-BE32-E72D297353CC}">
                <c16:uniqueId val="{00000031-DBAC-40E5-BAAF-D2E00445F50C}"/>
              </c:ext>
            </c:extLst>
          </c:dPt>
          <c:dPt>
            <c:idx val="25"/>
            <c:bubble3D val="0"/>
            <c:spPr>
              <a:solidFill>
                <a:srgbClr val="24CC87"/>
              </a:solidFill>
              <a:ln w="19050">
                <a:solidFill>
                  <a:schemeClr val="lt1"/>
                </a:solidFill>
              </a:ln>
              <a:effectLst/>
            </c:spPr>
            <c:extLst>
              <c:ext xmlns:c16="http://schemas.microsoft.com/office/drawing/2014/chart" uri="{C3380CC4-5D6E-409C-BE32-E72D297353CC}">
                <c16:uniqueId val="{00000033-DBAC-40E5-BAAF-D2E00445F50C}"/>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DBAC-40E5-BAAF-D2E00445F50C}"/>
              </c:ext>
            </c:extLst>
          </c:dPt>
          <c:dPt>
            <c:idx val="2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37-DBAC-40E5-BAAF-D2E00445F50C}"/>
              </c:ext>
            </c:extLst>
          </c:dPt>
          <c:dPt>
            <c:idx val="28"/>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39-DBAC-40E5-BAAF-D2E00445F50C}"/>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DBAC-40E5-BAAF-D2E00445F50C}"/>
              </c:ext>
            </c:extLst>
          </c:dPt>
          <c:dPt>
            <c:idx val="30"/>
            <c:bubble3D val="0"/>
            <c:spPr>
              <a:solidFill>
                <a:srgbClr val="F4514C"/>
              </a:solidFill>
              <a:ln w="19050">
                <a:solidFill>
                  <a:schemeClr val="lt1"/>
                </a:solidFill>
              </a:ln>
              <a:effectLst/>
            </c:spPr>
            <c:extLst>
              <c:ext xmlns:c16="http://schemas.microsoft.com/office/drawing/2014/chart" uri="{C3380CC4-5D6E-409C-BE32-E72D297353CC}">
                <c16:uniqueId val="{0000003D-DBAC-40E5-BAAF-D2E00445F50C}"/>
              </c:ext>
            </c:extLst>
          </c:dPt>
          <c:dPt>
            <c:idx val="31"/>
            <c:bubble3D val="0"/>
            <c:spPr>
              <a:solidFill>
                <a:srgbClr val="24CC87"/>
              </a:solidFill>
              <a:ln w="19050">
                <a:solidFill>
                  <a:schemeClr val="lt1"/>
                </a:solidFill>
              </a:ln>
              <a:effectLst/>
            </c:spPr>
            <c:extLst>
              <c:ext xmlns:c16="http://schemas.microsoft.com/office/drawing/2014/chart" uri="{C3380CC4-5D6E-409C-BE32-E72D297353CC}">
                <c16:uniqueId val="{0000003F-DBAC-40E5-BAAF-D2E00445F50C}"/>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DBAC-40E5-BAAF-D2E00445F50C}"/>
              </c:ext>
            </c:extLst>
          </c:dPt>
          <c:dPt>
            <c:idx val="3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3-DBAC-40E5-BAAF-D2E00445F50C}"/>
              </c:ext>
            </c:extLst>
          </c:dPt>
          <c:dPt>
            <c:idx val="3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45-DBAC-40E5-BAAF-D2E00445F50C}"/>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DBAC-40E5-BAAF-D2E00445F50C}"/>
              </c:ext>
            </c:extLst>
          </c:dPt>
          <c:dPt>
            <c:idx val="36"/>
            <c:bubble3D val="0"/>
            <c:spPr>
              <a:solidFill>
                <a:srgbClr val="F4514C"/>
              </a:solidFill>
              <a:ln w="19050">
                <a:solidFill>
                  <a:schemeClr val="lt1"/>
                </a:solidFill>
              </a:ln>
              <a:effectLst/>
            </c:spPr>
            <c:extLst>
              <c:ext xmlns:c16="http://schemas.microsoft.com/office/drawing/2014/chart" uri="{C3380CC4-5D6E-409C-BE32-E72D297353CC}">
                <c16:uniqueId val="{00000049-DBAC-40E5-BAAF-D2E00445F50C}"/>
              </c:ext>
            </c:extLst>
          </c:dPt>
          <c:dPt>
            <c:idx val="37"/>
            <c:bubble3D val="0"/>
            <c:spPr>
              <a:solidFill>
                <a:srgbClr val="24CC87"/>
              </a:solidFill>
              <a:ln w="19050">
                <a:solidFill>
                  <a:schemeClr val="lt1"/>
                </a:solidFill>
              </a:ln>
              <a:effectLst/>
            </c:spPr>
            <c:extLst>
              <c:ext xmlns:c16="http://schemas.microsoft.com/office/drawing/2014/chart" uri="{C3380CC4-5D6E-409C-BE32-E72D297353CC}">
                <c16:uniqueId val="{0000004B-DBAC-40E5-BAAF-D2E00445F50C}"/>
              </c:ext>
            </c:extLst>
          </c:dPt>
          <c:dPt>
            <c:idx val="38"/>
            <c:bubble3D val="0"/>
            <c:spPr>
              <a:solidFill>
                <a:schemeClr val="bg2"/>
              </a:solidFill>
              <a:ln w="19050">
                <a:solidFill>
                  <a:schemeClr val="lt1"/>
                </a:solidFill>
              </a:ln>
              <a:effectLst/>
            </c:spPr>
            <c:extLst>
              <c:ext xmlns:c16="http://schemas.microsoft.com/office/drawing/2014/chart" uri="{C3380CC4-5D6E-409C-BE32-E72D297353CC}">
                <c16:uniqueId val="{0000004D-DBAC-40E5-BAAF-D2E00445F50C}"/>
              </c:ext>
            </c:extLst>
          </c:dPt>
          <c:dPt>
            <c:idx val="3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F-DBAC-40E5-BAAF-D2E00445F50C}"/>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DBAC-40E5-BAAF-D2E00445F5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rgbClr val="331C54"/>
                </a:solidFill>
                <a:latin typeface="DINOT-Light"/>
                <a:ea typeface="+mn-ea"/>
                <a:cs typeface="+mn-cs"/>
              </a:defRPr>
            </a:pPr>
            <a:r>
              <a:rPr lang="en-GB" sz="1500" b="1" dirty="0">
                <a:solidFill>
                  <a:schemeClr val="accent5"/>
                </a:solidFill>
                <a:latin typeface="+mn-lt"/>
              </a:rPr>
              <a:t>Total pension at the end of</a:t>
            </a:r>
            <a:br>
              <a:rPr lang="en-GB" sz="1500" b="1" dirty="0">
                <a:solidFill>
                  <a:schemeClr val="accent5"/>
                </a:solidFill>
                <a:latin typeface="+mn-lt"/>
              </a:rPr>
            </a:br>
            <a:r>
              <a:rPr lang="en-GB" sz="1500" b="1" dirty="0">
                <a:solidFill>
                  <a:schemeClr val="accent5"/>
                </a:solidFill>
                <a:latin typeface="+mn-lt"/>
              </a:rPr>
              <a:t>your career</a:t>
            </a:r>
          </a:p>
        </c:rich>
      </c:tx>
      <c:layout>
        <c:manualLayout>
          <c:xMode val="edge"/>
          <c:yMode val="edge"/>
          <c:x val="0.1210625094901835"/>
          <c:y val="7.5661788597021468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rgbClr val="331C54"/>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rgbClr val="331C54"/>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2657-4268-AEC7-B6B732CDAAA1}"/>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2657-4268-AEC7-B6B732CDAAA1}"/>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2657-4268-AEC7-B6B732CDAAA1}"/>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2657-4268-AEC7-B6B732CDAAA1}"/>
              </c:ext>
            </c:extLst>
          </c:dPt>
          <c:dPt>
            <c:idx val="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9-2657-4268-AEC7-B6B732CDAAA1}"/>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2657-4268-AEC7-B6B732CDAAA1}"/>
              </c:ext>
            </c:extLst>
          </c:dPt>
          <c:dPt>
            <c:idx val="6"/>
            <c:bubble3D val="0"/>
            <c:spPr>
              <a:solidFill>
                <a:srgbClr val="F4514C"/>
              </a:solidFill>
              <a:ln w="19050">
                <a:solidFill>
                  <a:schemeClr val="lt1"/>
                </a:solidFill>
              </a:ln>
              <a:effectLst/>
            </c:spPr>
            <c:extLst>
              <c:ext xmlns:c16="http://schemas.microsoft.com/office/drawing/2014/chart" uri="{C3380CC4-5D6E-409C-BE32-E72D297353CC}">
                <c16:uniqueId val="{0000000D-2657-4268-AEC7-B6B732CDAAA1}"/>
              </c:ext>
            </c:extLst>
          </c:dPt>
          <c:dPt>
            <c:idx val="7"/>
            <c:bubble3D val="0"/>
            <c:spPr>
              <a:solidFill>
                <a:srgbClr val="24CC87"/>
              </a:solidFill>
              <a:ln w="19050">
                <a:solidFill>
                  <a:schemeClr val="lt1"/>
                </a:solidFill>
              </a:ln>
              <a:effectLst/>
            </c:spPr>
            <c:extLst>
              <c:ext xmlns:c16="http://schemas.microsoft.com/office/drawing/2014/chart" uri="{C3380CC4-5D6E-409C-BE32-E72D297353CC}">
                <c16:uniqueId val="{0000000F-2657-4268-AEC7-B6B732CDAAA1}"/>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2657-4268-AEC7-B6B732CDAAA1}"/>
              </c:ext>
            </c:extLst>
          </c:dPt>
          <c:dPt>
            <c:idx val="9"/>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3-2657-4268-AEC7-B6B732CDAAA1}"/>
              </c:ext>
            </c:extLst>
          </c:dPt>
          <c:dPt>
            <c:idx val="1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15-2657-4268-AEC7-B6B732CDAAA1}"/>
              </c:ext>
            </c:extLst>
          </c:dPt>
          <c:dPt>
            <c:idx val="1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17-2657-4268-AEC7-B6B732CDAAA1}"/>
              </c:ext>
            </c:extLst>
          </c:dPt>
          <c:dPt>
            <c:idx val="12"/>
            <c:bubble3D val="0"/>
            <c:spPr>
              <a:solidFill>
                <a:srgbClr val="F4514C"/>
              </a:solidFill>
              <a:ln w="19050">
                <a:solidFill>
                  <a:schemeClr val="lt1"/>
                </a:solidFill>
              </a:ln>
              <a:effectLst/>
            </c:spPr>
            <c:extLst>
              <c:ext xmlns:c16="http://schemas.microsoft.com/office/drawing/2014/chart" uri="{C3380CC4-5D6E-409C-BE32-E72D297353CC}">
                <c16:uniqueId val="{00000019-2657-4268-AEC7-B6B732CDAAA1}"/>
              </c:ext>
            </c:extLst>
          </c:dPt>
          <c:dPt>
            <c:idx val="13"/>
            <c:bubble3D val="0"/>
            <c:spPr>
              <a:solidFill>
                <a:srgbClr val="24CC87"/>
              </a:solidFill>
              <a:ln w="19050">
                <a:solidFill>
                  <a:schemeClr val="lt1"/>
                </a:solidFill>
              </a:ln>
              <a:effectLst/>
            </c:spPr>
            <c:extLst>
              <c:ext xmlns:c16="http://schemas.microsoft.com/office/drawing/2014/chart" uri="{C3380CC4-5D6E-409C-BE32-E72D297353CC}">
                <c16:uniqueId val="{0000001B-2657-4268-AEC7-B6B732CDAAA1}"/>
              </c:ext>
            </c:extLst>
          </c:dPt>
          <c:dPt>
            <c:idx val="14"/>
            <c:bubble3D val="0"/>
            <c:spPr>
              <a:solidFill>
                <a:schemeClr val="bg2"/>
              </a:solidFill>
              <a:ln w="19050">
                <a:solidFill>
                  <a:schemeClr val="lt1"/>
                </a:solidFill>
              </a:ln>
              <a:effectLst/>
            </c:spPr>
            <c:extLst>
              <c:ext xmlns:c16="http://schemas.microsoft.com/office/drawing/2014/chart" uri="{C3380CC4-5D6E-409C-BE32-E72D297353CC}">
                <c16:uniqueId val="{0000001D-2657-4268-AEC7-B6B732CDAAA1}"/>
              </c:ext>
            </c:extLst>
          </c:dPt>
          <c:dPt>
            <c:idx val="1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F-2657-4268-AEC7-B6B732CDAAA1}"/>
              </c:ext>
            </c:extLst>
          </c:dPt>
          <c:dPt>
            <c:idx val="16"/>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1-2657-4268-AEC7-B6B732CDAAA1}"/>
              </c:ext>
            </c:extLst>
          </c:dPt>
          <c:dPt>
            <c:idx val="1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3-2657-4268-AEC7-B6B732CDAAA1}"/>
              </c:ext>
            </c:extLst>
          </c:dPt>
          <c:dPt>
            <c:idx val="18"/>
            <c:bubble3D val="0"/>
            <c:spPr>
              <a:solidFill>
                <a:srgbClr val="F4514C"/>
              </a:solidFill>
              <a:ln w="19050">
                <a:solidFill>
                  <a:schemeClr val="lt1"/>
                </a:solidFill>
              </a:ln>
              <a:effectLst/>
            </c:spPr>
            <c:extLst>
              <c:ext xmlns:c16="http://schemas.microsoft.com/office/drawing/2014/chart" uri="{C3380CC4-5D6E-409C-BE32-E72D297353CC}">
                <c16:uniqueId val="{00000025-2657-4268-AEC7-B6B732CDAAA1}"/>
              </c:ext>
            </c:extLst>
          </c:dPt>
          <c:dPt>
            <c:idx val="19"/>
            <c:bubble3D val="0"/>
            <c:spPr>
              <a:solidFill>
                <a:srgbClr val="24CC87"/>
              </a:solidFill>
              <a:ln w="19050">
                <a:solidFill>
                  <a:schemeClr val="lt1"/>
                </a:solidFill>
              </a:ln>
              <a:effectLst/>
            </c:spPr>
            <c:extLst>
              <c:ext xmlns:c16="http://schemas.microsoft.com/office/drawing/2014/chart" uri="{C3380CC4-5D6E-409C-BE32-E72D297353CC}">
                <c16:uniqueId val="{00000027-2657-4268-AEC7-B6B732CDAAA1}"/>
              </c:ext>
            </c:extLst>
          </c:dPt>
          <c:dPt>
            <c:idx val="20"/>
            <c:bubble3D val="0"/>
            <c:spPr>
              <a:solidFill>
                <a:schemeClr val="bg2"/>
              </a:solidFill>
              <a:ln w="19050">
                <a:solidFill>
                  <a:schemeClr val="lt1"/>
                </a:solidFill>
              </a:ln>
              <a:effectLst/>
            </c:spPr>
            <c:extLst>
              <c:ext xmlns:c16="http://schemas.microsoft.com/office/drawing/2014/chart" uri="{C3380CC4-5D6E-409C-BE32-E72D297353CC}">
                <c16:uniqueId val="{00000029-2657-4268-AEC7-B6B732CDAAA1}"/>
              </c:ext>
            </c:extLst>
          </c:dPt>
          <c:dPt>
            <c:idx val="2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2B-2657-4268-AEC7-B6B732CDAAA1}"/>
              </c:ext>
            </c:extLst>
          </c:dPt>
          <c:dPt>
            <c:idx val="2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2D-2657-4268-AEC7-B6B732CDAAA1}"/>
              </c:ext>
            </c:extLst>
          </c:dPt>
          <c:dPt>
            <c:idx val="2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2F-2657-4268-AEC7-B6B732CDAAA1}"/>
              </c:ext>
            </c:extLst>
          </c:dPt>
          <c:dPt>
            <c:idx val="24"/>
            <c:bubble3D val="0"/>
            <c:spPr>
              <a:solidFill>
                <a:srgbClr val="F4514C"/>
              </a:solidFill>
              <a:ln w="19050">
                <a:solidFill>
                  <a:schemeClr val="lt1"/>
                </a:solidFill>
              </a:ln>
              <a:effectLst/>
            </c:spPr>
            <c:extLst>
              <c:ext xmlns:c16="http://schemas.microsoft.com/office/drawing/2014/chart" uri="{C3380CC4-5D6E-409C-BE32-E72D297353CC}">
                <c16:uniqueId val="{00000031-2657-4268-AEC7-B6B732CDAAA1}"/>
              </c:ext>
            </c:extLst>
          </c:dPt>
          <c:dPt>
            <c:idx val="25"/>
            <c:bubble3D val="0"/>
            <c:spPr>
              <a:solidFill>
                <a:srgbClr val="24CC87"/>
              </a:solidFill>
              <a:ln w="19050">
                <a:solidFill>
                  <a:schemeClr val="lt1"/>
                </a:solidFill>
              </a:ln>
              <a:effectLst/>
            </c:spPr>
            <c:extLst>
              <c:ext xmlns:c16="http://schemas.microsoft.com/office/drawing/2014/chart" uri="{C3380CC4-5D6E-409C-BE32-E72D297353CC}">
                <c16:uniqueId val="{00000033-2657-4268-AEC7-B6B732CDAAA1}"/>
              </c:ext>
            </c:extLst>
          </c:dPt>
          <c:dPt>
            <c:idx val="26"/>
            <c:bubble3D val="0"/>
            <c:spPr>
              <a:solidFill>
                <a:schemeClr val="bg2"/>
              </a:solidFill>
              <a:ln w="19050">
                <a:solidFill>
                  <a:schemeClr val="lt1"/>
                </a:solidFill>
              </a:ln>
              <a:effectLst/>
            </c:spPr>
            <c:extLst>
              <c:ext xmlns:c16="http://schemas.microsoft.com/office/drawing/2014/chart" uri="{C3380CC4-5D6E-409C-BE32-E72D297353CC}">
                <c16:uniqueId val="{00000035-2657-4268-AEC7-B6B732CDAAA1}"/>
              </c:ext>
            </c:extLst>
          </c:dPt>
          <c:dPt>
            <c:idx val="27"/>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37-2657-4268-AEC7-B6B732CDAAA1}"/>
              </c:ext>
            </c:extLst>
          </c:dPt>
          <c:dPt>
            <c:idx val="28"/>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39-2657-4268-AEC7-B6B732CDAAA1}"/>
              </c:ext>
            </c:extLst>
          </c:dPt>
          <c:dPt>
            <c:idx val="29"/>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3B-2657-4268-AEC7-B6B732CDAAA1}"/>
              </c:ext>
            </c:extLst>
          </c:dPt>
          <c:dPt>
            <c:idx val="30"/>
            <c:bubble3D val="0"/>
            <c:spPr>
              <a:solidFill>
                <a:srgbClr val="F4514C"/>
              </a:solidFill>
              <a:ln w="19050">
                <a:solidFill>
                  <a:schemeClr val="lt1"/>
                </a:solidFill>
              </a:ln>
              <a:effectLst/>
            </c:spPr>
            <c:extLst>
              <c:ext xmlns:c16="http://schemas.microsoft.com/office/drawing/2014/chart" uri="{C3380CC4-5D6E-409C-BE32-E72D297353CC}">
                <c16:uniqueId val="{0000003D-2657-4268-AEC7-B6B732CDAAA1}"/>
              </c:ext>
            </c:extLst>
          </c:dPt>
          <c:dPt>
            <c:idx val="31"/>
            <c:bubble3D val="0"/>
            <c:spPr>
              <a:solidFill>
                <a:srgbClr val="24CC87"/>
              </a:solidFill>
              <a:ln w="19050">
                <a:solidFill>
                  <a:schemeClr val="lt1"/>
                </a:solidFill>
              </a:ln>
              <a:effectLst/>
            </c:spPr>
            <c:extLst>
              <c:ext xmlns:c16="http://schemas.microsoft.com/office/drawing/2014/chart" uri="{C3380CC4-5D6E-409C-BE32-E72D297353CC}">
                <c16:uniqueId val="{0000003F-2657-4268-AEC7-B6B732CDAAA1}"/>
              </c:ext>
            </c:extLst>
          </c:dPt>
          <c:dPt>
            <c:idx val="32"/>
            <c:bubble3D val="0"/>
            <c:spPr>
              <a:solidFill>
                <a:schemeClr val="bg2"/>
              </a:solidFill>
              <a:ln w="19050">
                <a:solidFill>
                  <a:schemeClr val="lt1"/>
                </a:solidFill>
              </a:ln>
              <a:effectLst/>
            </c:spPr>
            <c:extLst>
              <c:ext xmlns:c16="http://schemas.microsoft.com/office/drawing/2014/chart" uri="{C3380CC4-5D6E-409C-BE32-E72D297353CC}">
                <c16:uniqueId val="{00000041-2657-4268-AEC7-B6B732CDAAA1}"/>
              </c:ext>
            </c:extLst>
          </c:dPt>
          <c:dPt>
            <c:idx val="3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43-2657-4268-AEC7-B6B732CDAAA1}"/>
              </c:ext>
            </c:extLst>
          </c:dPt>
          <c:dPt>
            <c:idx val="34"/>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45-2657-4268-AEC7-B6B732CDAAA1}"/>
              </c:ext>
            </c:extLst>
          </c:dPt>
          <c:dPt>
            <c:idx val="3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47-2657-4268-AEC7-B6B732CDAAA1}"/>
              </c:ext>
            </c:extLst>
          </c:dPt>
          <c:dPt>
            <c:idx val="36"/>
            <c:bubble3D val="0"/>
            <c:spPr>
              <a:solidFill>
                <a:srgbClr val="F4514C"/>
              </a:solidFill>
              <a:ln w="19050">
                <a:solidFill>
                  <a:schemeClr val="lt1"/>
                </a:solidFill>
              </a:ln>
              <a:effectLst/>
            </c:spPr>
            <c:extLst>
              <c:ext xmlns:c16="http://schemas.microsoft.com/office/drawing/2014/chart" uri="{C3380CC4-5D6E-409C-BE32-E72D297353CC}">
                <c16:uniqueId val="{00000049-2657-4268-AEC7-B6B732CDAAA1}"/>
              </c:ext>
            </c:extLst>
          </c:dPt>
          <c:dPt>
            <c:idx val="37"/>
            <c:bubble3D val="0"/>
            <c:spPr>
              <a:solidFill>
                <a:srgbClr val="24CC87"/>
              </a:solidFill>
              <a:ln w="19050">
                <a:solidFill>
                  <a:schemeClr val="lt1"/>
                </a:solidFill>
              </a:ln>
              <a:effectLst/>
            </c:spPr>
            <c:extLst>
              <c:ext xmlns:c16="http://schemas.microsoft.com/office/drawing/2014/chart" uri="{C3380CC4-5D6E-409C-BE32-E72D297353CC}">
                <c16:uniqueId val="{0000004B-2657-4268-AEC7-B6B732CDAAA1}"/>
              </c:ext>
            </c:extLst>
          </c:dPt>
          <c:dPt>
            <c:idx val="38"/>
            <c:bubble3D val="0"/>
            <c:spPr>
              <a:solidFill>
                <a:schemeClr val="bg2"/>
              </a:solidFill>
              <a:ln w="19050">
                <a:solidFill>
                  <a:schemeClr val="lt1"/>
                </a:solidFill>
              </a:ln>
              <a:effectLst/>
            </c:spPr>
            <c:extLst>
              <c:ext xmlns:c16="http://schemas.microsoft.com/office/drawing/2014/chart" uri="{C3380CC4-5D6E-409C-BE32-E72D297353CC}">
                <c16:uniqueId val="{0000004D-2657-4268-AEC7-B6B732CDAAA1}"/>
              </c:ext>
            </c:extLst>
          </c:dPt>
          <c:dPt>
            <c:idx val="39"/>
            <c:bubble3D val="0"/>
            <c:spPr>
              <a:solidFill>
                <a:srgbClr val="5482AB"/>
              </a:solidFill>
              <a:ln w="19050">
                <a:solidFill>
                  <a:schemeClr val="lt1"/>
                </a:solidFill>
              </a:ln>
              <a:effectLst/>
            </c:spPr>
            <c:extLst>
              <c:ext xmlns:c16="http://schemas.microsoft.com/office/drawing/2014/chart" uri="{C3380CC4-5D6E-409C-BE32-E72D297353CC}">
                <c16:uniqueId val="{0000004F-2657-4268-AEC7-B6B732CDAAA1}"/>
              </c:ext>
            </c:extLst>
          </c:dPt>
          <c:cat>
            <c:numRef>
              <c:f>Sheet1!$A$2:$A$41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Sheet1!$B$2:$B$41</c:f>
              <c:numCache>
                <c:formatCode>General</c:formatCode>
                <c:ptCount val="4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50-2657-4268-AEC7-B6B732CDAA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24CC87"/>
                </a:solidFill>
                <a:latin typeface="+mn-lt"/>
                <a:ea typeface="+mn-ea"/>
                <a:cs typeface="+mn-cs"/>
              </a:defRPr>
            </a:pPr>
            <a:r>
              <a:rPr lang="en-GB" sz="1600" b="1" dirty="0">
                <a:solidFill>
                  <a:srgbClr val="24CC87"/>
                </a:solidFill>
                <a:latin typeface="+mn-lt"/>
              </a:rPr>
              <a:t>After year 2</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24CC87"/>
              </a:solidFill>
              <a:latin typeface="+mn-l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6CA5-4E2A-869A-51F45F668969}"/>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6CA5-4E2A-869A-51F45F668969}"/>
              </c:ext>
            </c:extLst>
          </c:dPt>
          <c:dPt>
            <c:idx val="2"/>
            <c:bubble3D val="0"/>
            <c:spPr>
              <a:solidFill>
                <a:schemeClr val="bg1"/>
              </a:solidFill>
              <a:ln w="19050">
                <a:solidFill>
                  <a:schemeClr val="lt1"/>
                </a:solidFill>
              </a:ln>
              <a:effectLst/>
            </c:spPr>
            <c:extLst>
              <c:ext xmlns:c16="http://schemas.microsoft.com/office/drawing/2014/chart" uri="{C3380CC4-5D6E-409C-BE32-E72D297353CC}">
                <c16:uniqueId val="{00000005-6CA5-4E2A-869A-51F45F668969}"/>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7-6CA5-4E2A-869A-51F45F668969}"/>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6CA5-4E2A-869A-51F45F668969}"/>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6CA5-4E2A-869A-51F45F668969}"/>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6CA5-4E2A-869A-51F45F668969}"/>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6CA5-4E2A-869A-51F45F668969}"/>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6CA5-4E2A-869A-51F45F668969}"/>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6CA5-4E2A-869A-51F45F668969}"/>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6CA5-4E2A-869A-51F45F668969}"/>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6CA5-4E2A-869A-51F45F668969}"/>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6CA5-4E2A-869A-51F45F668969}"/>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6CA5-4E2A-869A-51F45F668969}"/>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6CA5-4E2A-869A-51F45F668969}"/>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6CA5-4E2A-869A-51F45F668969}"/>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6CA5-4E2A-869A-51F45F668969}"/>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6CA5-4E2A-869A-51F45F668969}"/>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6CA5-4E2A-869A-51F45F668969}"/>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6CA5-4E2A-869A-51F45F668969}"/>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6CA5-4E2A-869A-51F45F668969}"/>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6CA5-4E2A-869A-51F45F668969}"/>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6CA5-4E2A-869A-51F45F668969}"/>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6CA5-4E2A-869A-51F45F668969}"/>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6CA5-4E2A-869A-51F45F668969}"/>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6CA5-4E2A-869A-51F45F668969}"/>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6CA5-4E2A-869A-51F45F668969}"/>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6CA5-4E2A-869A-51F45F668969}"/>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6CA5-4E2A-869A-51F45F668969}"/>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6CA5-4E2A-869A-51F45F668969}"/>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6CA5-4E2A-869A-51F45F668969}"/>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6CA5-4E2A-869A-51F45F668969}"/>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6CA5-4E2A-869A-51F45F668969}"/>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6CA5-4E2A-869A-51F45F668969}"/>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6CA5-4E2A-869A-51F45F668969}"/>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6CA5-4E2A-869A-51F45F6689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2"/>
                </a:solidFill>
                <a:latin typeface="DINOT-Light"/>
                <a:ea typeface="+mn-ea"/>
                <a:cs typeface="+mn-cs"/>
              </a:defRPr>
            </a:pPr>
            <a:r>
              <a:rPr lang="en-GB" sz="1600" b="1" dirty="0">
                <a:solidFill>
                  <a:schemeClr val="bg2"/>
                </a:solidFill>
                <a:latin typeface="+mn-lt"/>
              </a:rPr>
              <a:t>After year 3</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2"/>
              </a:solidFill>
              <a:latin typeface="DINOT-Light"/>
              <a:ea typeface="+mn-ea"/>
              <a:cs typeface="+mn-cs"/>
            </a:defRPr>
          </a:pPr>
          <a:endParaRPr lang="en-US"/>
        </a:p>
      </c:txPr>
    </c:title>
    <c:autoTitleDeleted val="0"/>
    <c:plotArea>
      <c:layout/>
      <c:pieChart>
        <c:varyColors val="1"/>
        <c:ser>
          <c:idx val="0"/>
          <c:order val="0"/>
          <c:tx>
            <c:strRef>
              <c:f>Sheet1!$B$1</c:f>
              <c:strCache>
                <c:ptCount val="1"/>
                <c:pt idx="0">
                  <c:v>Pension</c:v>
                </c:pt>
              </c:strCache>
            </c:strRef>
          </c:tx>
          <c:spPr>
            <a:solidFill>
              <a:schemeClr val="bg1"/>
            </a:solidFill>
          </c:spPr>
          <c:dPt>
            <c:idx val="0"/>
            <c:bubble3D val="0"/>
            <c:spPr>
              <a:solidFill>
                <a:srgbClr val="F4514C"/>
              </a:solidFill>
              <a:ln w="19050">
                <a:solidFill>
                  <a:schemeClr val="lt1"/>
                </a:solidFill>
              </a:ln>
              <a:effectLst/>
            </c:spPr>
            <c:extLst>
              <c:ext xmlns:c16="http://schemas.microsoft.com/office/drawing/2014/chart" uri="{C3380CC4-5D6E-409C-BE32-E72D297353CC}">
                <c16:uniqueId val="{00000001-BE93-45F5-8A01-3133839550D1}"/>
              </c:ext>
            </c:extLst>
          </c:dPt>
          <c:dPt>
            <c:idx val="1"/>
            <c:bubble3D val="0"/>
            <c:spPr>
              <a:solidFill>
                <a:srgbClr val="24CC87"/>
              </a:solidFill>
              <a:ln w="19050">
                <a:solidFill>
                  <a:schemeClr val="lt1"/>
                </a:solidFill>
              </a:ln>
              <a:effectLst/>
            </c:spPr>
            <c:extLst>
              <c:ext xmlns:c16="http://schemas.microsoft.com/office/drawing/2014/chart" uri="{C3380CC4-5D6E-409C-BE32-E72D297353CC}">
                <c16:uniqueId val="{00000003-BE93-45F5-8A01-3133839550D1}"/>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BE93-45F5-8A01-3133839550D1}"/>
              </c:ext>
            </c:extLst>
          </c:dPt>
          <c:dPt>
            <c:idx val="3"/>
            <c:bubble3D val="0"/>
            <c:explosion val="2"/>
            <c:spPr>
              <a:solidFill>
                <a:schemeClr val="bg1"/>
              </a:solidFill>
              <a:ln w="19050">
                <a:solidFill>
                  <a:schemeClr val="lt1"/>
                </a:solidFill>
              </a:ln>
              <a:effectLst/>
            </c:spPr>
            <c:extLst>
              <c:ext xmlns:c16="http://schemas.microsoft.com/office/drawing/2014/chart" uri="{C3380CC4-5D6E-409C-BE32-E72D297353CC}">
                <c16:uniqueId val="{00000007-BE93-45F5-8A01-3133839550D1}"/>
              </c:ext>
            </c:extLst>
          </c:dPt>
          <c:dPt>
            <c:idx val="4"/>
            <c:bubble3D val="0"/>
            <c:spPr>
              <a:solidFill>
                <a:schemeClr val="bg1"/>
              </a:solidFill>
              <a:ln w="19050">
                <a:solidFill>
                  <a:schemeClr val="lt1"/>
                </a:solidFill>
              </a:ln>
              <a:effectLst/>
            </c:spPr>
            <c:extLst>
              <c:ext xmlns:c16="http://schemas.microsoft.com/office/drawing/2014/chart" uri="{C3380CC4-5D6E-409C-BE32-E72D297353CC}">
                <c16:uniqueId val="{00000009-BE93-45F5-8A01-3133839550D1}"/>
              </c:ext>
            </c:extLst>
          </c:dPt>
          <c:dPt>
            <c:idx val="5"/>
            <c:bubble3D val="0"/>
            <c:spPr>
              <a:solidFill>
                <a:schemeClr val="bg1"/>
              </a:solidFill>
              <a:ln w="19050">
                <a:solidFill>
                  <a:schemeClr val="lt1"/>
                </a:solidFill>
              </a:ln>
              <a:effectLst/>
            </c:spPr>
            <c:extLst>
              <c:ext xmlns:c16="http://schemas.microsoft.com/office/drawing/2014/chart" uri="{C3380CC4-5D6E-409C-BE32-E72D297353CC}">
                <c16:uniqueId val="{0000000B-BE93-45F5-8A01-3133839550D1}"/>
              </c:ext>
            </c:extLst>
          </c:dPt>
          <c:dPt>
            <c:idx val="6"/>
            <c:bubble3D val="0"/>
            <c:spPr>
              <a:solidFill>
                <a:schemeClr val="bg1"/>
              </a:solidFill>
              <a:ln w="19050">
                <a:solidFill>
                  <a:schemeClr val="lt1"/>
                </a:solidFill>
              </a:ln>
              <a:effectLst/>
            </c:spPr>
            <c:extLst>
              <c:ext xmlns:c16="http://schemas.microsoft.com/office/drawing/2014/chart" uri="{C3380CC4-5D6E-409C-BE32-E72D297353CC}">
                <c16:uniqueId val="{0000000D-BE93-45F5-8A01-3133839550D1}"/>
              </c:ext>
            </c:extLst>
          </c:dPt>
          <c:dPt>
            <c:idx val="7"/>
            <c:bubble3D val="0"/>
            <c:spPr>
              <a:solidFill>
                <a:schemeClr val="bg1"/>
              </a:solidFill>
              <a:ln w="19050">
                <a:solidFill>
                  <a:schemeClr val="lt1"/>
                </a:solidFill>
              </a:ln>
              <a:effectLst/>
            </c:spPr>
            <c:extLst>
              <c:ext xmlns:c16="http://schemas.microsoft.com/office/drawing/2014/chart" uri="{C3380CC4-5D6E-409C-BE32-E72D297353CC}">
                <c16:uniqueId val="{0000000F-BE93-45F5-8A01-3133839550D1}"/>
              </c:ext>
            </c:extLst>
          </c:dPt>
          <c:dPt>
            <c:idx val="8"/>
            <c:bubble3D val="0"/>
            <c:spPr>
              <a:solidFill>
                <a:schemeClr val="bg1"/>
              </a:solidFill>
              <a:ln w="19050">
                <a:solidFill>
                  <a:schemeClr val="lt1"/>
                </a:solidFill>
              </a:ln>
              <a:effectLst/>
            </c:spPr>
            <c:extLst>
              <c:ext xmlns:c16="http://schemas.microsoft.com/office/drawing/2014/chart" uri="{C3380CC4-5D6E-409C-BE32-E72D297353CC}">
                <c16:uniqueId val="{00000011-BE93-45F5-8A01-3133839550D1}"/>
              </c:ext>
            </c:extLst>
          </c:dPt>
          <c:dPt>
            <c:idx val="9"/>
            <c:bubble3D val="0"/>
            <c:spPr>
              <a:solidFill>
                <a:schemeClr val="bg1"/>
              </a:solidFill>
              <a:ln w="19050">
                <a:solidFill>
                  <a:schemeClr val="lt1"/>
                </a:solidFill>
              </a:ln>
              <a:effectLst/>
            </c:spPr>
            <c:extLst>
              <c:ext xmlns:c16="http://schemas.microsoft.com/office/drawing/2014/chart" uri="{C3380CC4-5D6E-409C-BE32-E72D297353CC}">
                <c16:uniqueId val="{00000013-BE93-45F5-8A01-3133839550D1}"/>
              </c:ext>
            </c:extLst>
          </c:dPt>
          <c:dPt>
            <c:idx val="10"/>
            <c:bubble3D val="0"/>
            <c:spPr>
              <a:solidFill>
                <a:schemeClr val="bg1"/>
              </a:solidFill>
              <a:ln w="19050">
                <a:solidFill>
                  <a:schemeClr val="lt1"/>
                </a:solidFill>
              </a:ln>
              <a:effectLst/>
            </c:spPr>
            <c:extLst>
              <c:ext xmlns:c16="http://schemas.microsoft.com/office/drawing/2014/chart" uri="{C3380CC4-5D6E-409C-BE32-E72D297353CC}">
                <c16:uniqueId val="{00000015-BE93-45F5-8A01-3133839550D1}"/>
              </c:ext>
            </c:extLst>
          </c:dPt>
          <c:dPt>
            <c:idx val="11"/>
            <c:bubble3D val="0"/>
            <c:spPr>
              <a:solidFill>
                <a:schemeClr val="bg1"/>
              </a:solidFill>
              <a:ln w="19050">
                <a:solidFill>
                  <a:schemeClr val="lt1"/>
                </a:solidFill>
              </a:ln>
              <a:effectLst/>
            </c:spPr>
            <c:extLst>
              <c:ext xmlns:c16="http://schemas.microsoft.com/office/drawing/2014/chart" uri="{C3380CC4-5D6E-409C-BE32-E72D297353CC}">
                <c16:uniqueId val="{00000017-BE93-45F5-8A01-3133839550D1}"/>
              </c:ext>
            </c:extLst>
          </c:dPt>
          <c:dPt>
            <c:idx val="12"/>
            <c:bubble3D val="0"/>
            <c:spPr>
              <a:solidFill>
                <a:schemeClr val="bg1"/>
              </a:solidFill>
              <a:ln w="19050">
                <a:solidFill>
                  <a:schemeClr val="lt1"/>
                </a:solidFill>
              </a:ln>
              <a:effectLst/>
            </c:spPr>
            <c:extLst>
              <c:ext xmlns:c16="http://schemas.microsoft.com/office/drawing/2014/chart" uri="{C3380CC4-5D6E-409C-BE32-E72D297353CC}">
                <c16:uniqueId val="{00000019-BE93-45F5-8A01-3133839550D1}"/>
              </c:ext>
            </c:extLst>
          </c:dPt>
          <c:dPt>
            <c:idx val="13"/>
            <c:bubble3D val="0"/>
            <c:spPr>
              <a:solidFill>
                <a:schemeClr val="bg1"/>
              </a:solidFill>
              <a:ln w="19050">
                <a:solidFill>
                  <a:schemeClr val="lt1"/>
                </a:solidFill>
              </a:ln>
              <a:effectLst/>
            </c:spPr>
            <c:extLst>
              <c:ext xmlns:c16="http://schemas.microsoft.com/office/drawing/2014/chart" uri="{C3380CC4-5D6E-409C-BE32-E72D297353CC}">
                <c16:uniqueId val="{0000001B-BE93-45F5-8A01-3133839550D1}"/>
              </c:ext>
            </c:extLst>
          </c:dPt>
          <c:dPt>
            <c:idx val="14"/>
            <c:bubble3D val="0"/>
            <c:spPr>
              <a:solidFill>
                <a:schemeClr val="bg1"/>
              </a:solidFill>
              <a:ln w="19050">
                <a:solidFill>
                  <a:schemeClr val="lt1"/>
                </a:solidFill>
              </a:ln>
              <a:effectLst/>
            </c:spPr>
            <c:extLst>
              <c:ext xmlns:c16="http://schemas.microsoft.com/office/drawing/2014/chart" uri="{C3380CC4-5D6E-409C-BE32-E72D297353CC}">
                <c16:uniqueId val="{0000001D-BE93-45F5-8A01-3133839550D1}"/>
              </c:ext>
            </c:extLst>
          </c:dPt>
          <c:dPt>
            <c:idx val="15"/>
            <c:bubble3D val="0"/>
            <c:spPr>
              <a:solidFill>
                <a:schemeClr val="bg1"/>
              </a:solidFill>
              <a:ln w="19050">
                <a:solidFill>
                  <a:schemeClr val="lt1"/>
                </a:solidFill>
              </a:ln>
              <a:effectLst/>
            </c:spPr>
            <c:extLst>
              <c:ext xmlns:c16="http://schemas.microsoft.com/office/drawing/2014/chart" uri="{C3380CC4-5D6E-409C-BE32-E72D297353CC}">
                <c16:uniqueId val="{0000001F-BE93-45F5-8A01-3133839550D1}"/>
              </c:ext>
            </c:extLst>
          </c:dPt>
          <c:dPt>
            <c:idx val="16"/>
            <c:bubble3D val="0"/>
            <c:spPr>
              <a:solidFill>
                <a:schemeClr val="bg1"/>
              </a:solidFill>
              <a:ln w="19050">
                <a:solidFill>
                  <a:schemeClr val="lt1"/>
                </a:solidFill>
              </a:ln>
              <a:effectLst/>
            </c:spPr>
            <c:extLst>
              <c:ext xmlns:c16="http://schemas.microsoft.com/office/drawing/2014/chart" uri="{C3380CC4-5D6E-409C-BE32-E72D297353CC}">
                <c16:uniqueId val="{00000021-BE93-45F5-8A01-3133839550D1}"/>
              </c:ext>
            </c:extLst>
          </c:dPt>
          <c:dPt>
            <c:idx val="17"/>
            <c:bubble3D val="0"/>
            <c:spPr>
              <a:solidFill>
                <a:schemeClr val="bg1"/>
              </a:solidFill>
              <a:ln w="19050">
                <a:solidFill>
                  <a:schemeClr val="lt1"/>
                </a:solidFill>
              </a:ln>
              <a:effectLst/>
            </c:spPr>
            <c:extLst>
              <c:ext xmlns:c16="http://schemas.microsoft.com/office/drawing/2014/chart" uri="{C3380CC4-5D6E-409C-BE32-E72D297353CC}">
                <c16:uniqueId val="{00000023-BE93-45F5-8A01-3133839550D1}"/>
              </c:ext>
            </c:extLst>
          </c:dPt>
          <c:dPt>
            <c:idx val="18"/>
            <c:bubble3D val="0"/>
            <c:spPr>
              <a:solidFill>
                <a:schemeClr val="bg1"/>
              </a:solidFill>
              <a:ln w="19050">
                <a:solidFill>
                  <a:schemeClr val="lt1"/>
                </a:solidFill>
              </a:ln>
              <a:effectLst/>
            </c:spPr>
            <c:extLst>
              <c:ext xmlns:c16="http://schemas.microsoft.com/office/drawing/2014/chart" uri="{C3380CC4-5D6E-409C-BE32-E72D297353CC}">
                <c16:uniqueId val="{00000025-BE93-45F5-8A01-3133839550D1}"/>
              </c:ext>
            </c:extLst>
          </c:dPt>
          <c:dPt>
            <c:idx val="19"/>
            <c:bubble3D val="0"/>
            <c:spPr>
              <a:solidFill>
                <a:schemeClr val="bg1"/>
              </a:solidFill>
              <a:ln w="19050">
                <a:solidFill>
                  <a:schemeClr val="lt1"/>
                </a:solidFill>
              </a:ln>
              <a:effectLst/>
            </c:spPr>
            <c:extLst>
              <c:ext xmlns:c16="http://schemas.microsoft.com/office/drawing/2014/chart" uri="{C3380CC4-5D6E-409C-BE32-E72D297353CC}">
                <c16:uniqueId val="{00000027-BE93-45F5-8A01-3133839550D1}"/>
              </c:ext>
            </c:extLst>
          </c:dPt>
          <c:dPt>
            <c:idx val="20"/>
            <c:bubble3D val="0"/>
            <c:spPr>
              <a:solidFill>
                <a:schemeClr val="bg1"/>
              </a:solidFill>
              <a:ln w="19050">
                <a:solidFill>
                  <a:schemeClr val="lt1"/>
                </a:solidFill>
              </a:ln>
              <a:effectLst/>
            </c:spPr>
            <c:extLst>
              <c:ext xmlns:c16="http://schemas.microsoft.com/office/drawing/2014/chart" uri="{C3380CC4-5D6E-409C-BE32-E72D297353CC}">
                <c16:uniqueId val="{00000029-BE93-45F5-8A01-3133839550D1}"/>
              </c:ext>
            </c:extLst>
          </c:dPt>
          <c:dPt>
            <c:idx val="21"/>
            <c:bubble3D val="0"/>
            <c:spPr>
              <a:solidFill>
                <a:schemeClr val="bg1"/>
              </a:solidFill>
              <a:ln w="19050">
                <a:solidFill>
                  <a:schemeClr val="lt1"/>
                </a:solidFill>
              </a:ln>
              <a:effectLst/>
            </c:spPr>
            <c:extLst>
              <c:ext xmlns:c16="http://schemas.microsoft.com/office/drawing/2014/chart" uri="{C3380CC4-5D6E-409C-BE32-E72D297353CC}">
                <c16:uniqueId val="{0000002B-BE93-45F5-8A01-3133839550D1}"/>
              </c:ext>
            </c:extLst>
          </c:dPt>
          <c:dPt>
            <c:idx val="22"/>
            <c:bubble3D val="0"/>
            <c:spPr>
              <a:solidFill>
                <a:schemeClr val="bg1"/>
              </a:solidFill>
              <a:ln w="19050">
                <a:solidFill>
                  <a:schemeClr val="lt1"/>
                </a:solidFill>
              </a:ln>
              <a:effectLst/>
            </c:spPr>
            <c:extLst>
              <c:ext xmlns:c16="http://schemas.microsoft.com/office/drawing/2014/chart" uri="{C3380CC4-5D6E-409C-BE32-E72D297353CC}">
                <c16:uniqueId val="{0000002D-BE93-45F5-8A01-3133839550D1}"/>
              </c:ext>
            </c:extLst>
          </c:dPt>
          <c:dPt>
            <c:idx val="23"/>
            <c:bubble3D val="0"/>
            <c:spPr>
              <a:solidFill>
                <a:schemeClr val="bg1"/>
              </a:solidFill>
              <a:ln w="19050">
                <a:solidFill>
                  <a:schemeClr val="lt1"/>
                </a:solidFill>
              </a:ln>
              <a:effectLst/>
            </c:spPr>
            <c:extLst>
              <c:ext xmlns:c16="http://schemas.microsoft.com/office/drawing/2014/chart" uri="{C3380CC4-5D6E-409C-BE32-E72D297353CC}">
                <c16:uniqueId val="{0000002F-BE93-45F5-8A01-3133839550D1}"/>
              </c:ext>
            </c:extLst>
          </c:dPt>
          <c:dPt>
            <c:idx val="24"/>
            <c:bubble3D val="0"/>
            <c:spPr>
              <a:solidFill>
                <a:schemeClr val="bg1"/>
              </a:solidFill>
              <a:ln w="19050">
                <a:solidFill>
                  <a:schemeClr val="lt1"/>
                </a:solidFill>
              </a:ln>
              <a:effectLst/>
            </c:spPr>
            <c:extLst>
              <c:ext xmlns:c16="http://schemas.microsoft.com/office/drawing/2014/chart" uri="{C3380CC4-5D6E-409C-BE32-E72D297353CC}">
                <c16:uniqueId val="{00000031-BE93-45F5-8A01-3133839550D1}"/>
              </c:ext>
            </c:extLst>
          </c:dPt>
          <c:dPt>
            <c:idx val="25"/>
            <c:bubble3D val="0"/>
            <c:spPr>
              <a:solidFill>
                <a:schemeClr val="bg1"/>
              </a:solidFill>
              <a:ln w="19050">
                <a:solidFill>
                  <a:schemeClr val="lt1"/>
                </a:solidFill>
              </a:ln>
              <a:effectLst/>
            </c:spPr>
            <c:extLst>
              <c:ext xmlns:c16="http://schemas.microsoft.com/office/drawing/2014/chart" uri="{C3380CC4-5D6E-409C-BE32-E72D297353CC}">
                <c16:uniqueId val="{00000033-BE93-45F5-8A01-3133839550D1}"/>
              </c:ext>
            </c:extLst>
          </c:dPt>
          <c:dPt>
            <c:idx val="26"/>
            <c:bubble3D val="0"/>
            <c:spPr>
              <a:solidFill>
                <a:schemeClr val="bg1"/>
              </a:solidFill>
              <a:ln w="19050">
                <a:solidFill>
                  <a:schemeClr val="lt1"/>
                </a:solidFill>
              </a:ln>
              <a:effectLst/>
            </c:spPr>
            <c:extLst>
              <c:ext xmlns:c16="http://schemas.microsoft.com/office/drawing/2014/chart" uri="{C3380CC4-5D6E-409C-BE32-E72D297353CC}">
                <c16:uniqueId val="{00000035-BE93-45F5-8A01-3133839550D1}"/>
              </c:ext>
            </c:extLst>
          </c:dPt>
          <c:dPt>
            <c:idx val="27"/>
            <c:bubble3D val="0"/>
            <c:spPr>
              <a:solidFill>
                <a:schemeClr val="bg1"/>
              </a:solidFill>
              <a:ln w="19050">
                <a:solidFill>
                  <a:schemeClr val="lt1"/>
                </a:solidFill>
              </a:ln>
              <a:effectLst/>
            </c:spPr>
            <c:extLst>
              <c:ext xmlns:c16="http://schemas.microsoft.com/office/drawing/2014/chart" uri="{C3380CC4-5D6E-409C-BE32-E72D297353CC}">
                <c16:uniqueId val="{00000037-BE93-45F5-8A01-3133839550D1}"/>
              </c:ext>
            </c:extLst>
          </c:dPt>
          <c:dPt>
            <c:idx val="28"/>
            <c:bubble3D val="0"/>
            <c:spPr>
              <a:solidFill>
                <a:schemeClr val="bg1"/>
              </a:solidFill>
              <a:ln w="19050">
                <a:solidFill>
                  <a:schemeClr val="lt1"/>
                </a:solidFill>
              </a:ln>
              <a:effectLst/>
            </c:spPr>
            <c:extLst>
              <c:ext xmlns:c16="http://schemas.microsoft.com/office/drawing/2014/chart" uri="{C3380CC4-5D6E-409C-BE32-E72D297353CC}">
                <c16:uniqueId val="{00000039-BE93-45F5-8A01-3133839550D1}"/>
              </c:ext>
            </c:extLst>
          </c:dPt>
          <c:dPt>
            <c:idx val="29"/>
            <c:bubble3D val="0"/>
            <c:spPr>
              <a:solidFill>
                <a:schemeClr val="bg1"/>
              </a:solidFill>
              <a:ln w="19050">
                <a:solidFill>
                  <a:schemeClr val="lt1"/>
                </a:solidFill>
              </a:ln>
              <a:effectLst/>
            </c:spPr>
            <c:extLst>
              <c:ext xmlns:c16="http://schemas.microsoft.com/office/drawing/2014/chart" uri="{C3380CC4-5D6E-409C-BE32-E72D297353CC}">
                <c16:uniqueId val="{0000003B-BE93-45F5-8A01-3133839550D1}"/>
              </c:ext>
            </c:extLst>
          </c:dPt>
          <c:dPt>
            <c:idx val="30"/>
            <c:bubble3D val="0"/>
            <c:spPr>
              <a:solidFill>
                <a:schemeClr val="bg1"/>
              </a:solidFill>
              <a:ln w="19050">
                <a:solidFill>
                  <a:schemeClr val="lt1"/>
                </a:solidFill>
              </a:ln>
              <a:effectLst/>
            </c:spPr>
            <c:extLst>
              <c:ext xmlns:c16="http://schemas.microsoft.com/office/drawing/2014/chart" uri="{C3380CC4-5D6E-409C-BE32-E72D297353CC}">
                <c16:uniqueId val="{0000003D-BE93-45F5-8A01-3133839550D1}"/>
              </c:ext>
            </c:extLst>
          </c:dPt>
          <c:dPt>
            <c:idx val="31"/>
            <c:bubble3D val="0"/>
            <c:spPr>
              <a:solidFill>
                <a:schemeClr val="bg1"/>
              </a:solidFill>
              <a:ln w="19050">
                <a:solidFill>
                  <a:schemeClr val="lt1"/>
                </a:solidFill>
              </a:ln>
              <a:effectLst/>
            </c:spPr>
            <c:extLst>
              <c:ext xmlns:c16="http://schemas.microsoft.com/office/drawing/2014/chart" uri="{C3380CC4-5D6E-409C-BE32-E72D297353CC}">
                <c16:uniqueId val="{0000003F-BE93-45F5-8A01-3133839550D1}"/>
              </c:ext>
            </c:extLst>
          </c:dPt>
          <c:dPt>
            <c:idx val="32"/>
            <c:bubble3D val="0"/>
            <c:spPr>
              <a:solidFill>
                <a:schemeClr val="bg1"/>
              </a:solidFill>
              <a:ln w="19050">
                <a:solidFill>
                  <a:schemeClr val="lt1"/>
                </a:solidFill>
              </a:ln>
              <a:effectLst/>
            </c:spPr>
            <c:extLst>
              <c:ext xmlns:c16="http://schemas.microsoft.com/office/drawing/2014/chart" uri="{C3380CC4-5D6E-409C-BE32-E72D297353CC}">
                <c16:uniqueId val="{00000041-BE93-45F5-8A01-3133839550D1}"/>
              </c:ext>
            </c:extLst>
          </c:dPt>
          <c:dPt>
            <c:idx val="33"/>
            <c:bubble3D val="0"/>
            <c:spPr>
              <a:solidFill>
                <a:schemeClr val="bg1"/>
              </a:solidFill>
              <a:ln w="19050">
                <a:solidFill>
                  <a:schemeClr val="lt1"/>
                </a:solidFill>
              </a:ln>
              <a:effectLst/>
            </c:spPr>
            <c:extLst>
              <c:ext xmlns:c16="http://schemas.microsoft.com/office/drawing/2014/chart" uri="{C3380CC4-5D6E-409C-BE32-E72D297353CC}">
                <c16:uniqueId val="{00000043-BE93-45F5-8A01-3133839550D1}"/>
              </c:ext>
            </c:extLst>
          </c:dPt>
          <c:dPt>
            <c:idx val="34"/>
            <c:bubble3D val="0"/>
            <c:spPr>
              <a:solidFill>
                <a:schemeClr val="bg1"/>
              </a:solidFill>
              <a:ln w="19050">
                <a:solidFill>
                  <a:schemeClr val="lt1"/>
                </a:solidFill>
              </a:ln>
              <a:effectLst/>
            </c:spPr>
            <c:extLst>
              <c:ext xmlns:c16="http://schemas.microsoft.com/office/drawing/2014/chart" uri="{C3380CC4-5D6E-409C-BE32-E72D297353CC}">
                <c16:uniqueId val="{00000045-BE93-45F5-8A01-3133839550D1}"/>
              </c:ext>
            </c:extLst>
          </c:dPt>
          <c:cat>
            <c:numRef>
              <c:f>Sheet1!$A$2:$A$36</c:f>
              <c:numCache>
                <c:formatCode>General</c:formatCode>
                <c:ptCount val="3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numCache>
            </c:numRef>
          </c:cat>
          <c:val>
            <c:numRef>
              <c:f>Sheet1!$B$2:$B$36</c:f>
              <c:numCache>
                <c:formatCode>General</c:formatCode>
                <c:ptCount val="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numCache>
            </c:numRef>
          </c:val>
          <c:extLst>
            <c:ext xmlns:c16="http://schemas.microsoft.com/office/drawing/2014/chart" uri="{C3380CC4-5D6E-409C-BE32-E72D297353CC}">
              <c16:uniqueId val="{00000046-BE93-45F5-8A01-3133839550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1A92E-DA02-4365-BB61-53BF26AEAFEA}"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en-GB"/>
        </a:p>
      </dgm:t>
    </dgm:pt>
    <dgm:pt modelId="{D7D7B76C-F72E-43EB-AD8B-252245BC173A}">
      <dgm:prSet phldrT="[Text]"/>
      <dgm:spPr>
        <a:solidFill>
          <a:schemeClr val="accent2"/>
        </a:solidFill>
        <a:ln>
          <a:solidFill>
            <a:schemeClr val="accent2"/>
          </a:solidFill>
        </a:ln>
      </dgm:spPr>
      <dgm:t>
        <a:bodyPr anchor="b"/>
        <a:lstStyle/>
        <a:p>
          <a:r>
            <a:rPr lang="en-GB" b="1" dirty="0">
              <a:latin typeface="+mn-lt"/>
            </a:rPr>
            <a:t>1</a:t>
          </a:r>
          <a:endParaRPr lang="en-GB" dirty="0">
            <a:latin typeface="+mn-lt"/>
          </a:endParaRPr>
        </a:p>
      </dgm:t>
    </dgm:pt>
    <dgm:pt modelId="{3A135910-766B-42D2-AE5A-1EC99F794255}" type="parTrans" cxnId="{8DF0306B-4D53-4F0A-A4F2-C4A4908E147D}">
      <dgm:prSet/>
      <dgm:spPr/>
      <dgm:t>
        <a:bodyPr/>
        <a:lstStyle/>
        <a:p>
          <a:endParaRPr lang="en-GB"/>
        </a:p>
      </dgm:t>
    </dgm:pt>
    <dgm:pt modelId="{EE2B403F-1A91-4591-B1D6-3DD2E6400B24}" type="sibTrans" cxnId="{8DF0306B-4D53-4F0A-A4F2-C4A4908E147D}">
      <dgm:prSet/>
      <dgm:spPr/>
      <dgm:t>
        <a:bodyPr/>
        <a:lstStyle/>
        <a:p>
          <a:endParaRPr lang="en-GB"/>
        </a:p>
      </dgm:t>
    </dgm:pt>
    <dgm:pt modelId="{55FB456D-5036-42EB-90F9-91679816A3FB}">
      <dgm:prSet phldrT="[Text]"/>
      <dgm:spPr>
        <a:ln>
          <a:solidFill>
            <a:schemeClr val="accent2"/>
          </a:solidFill>
        </a:ln>
      </dgm:spPr>
      <dgm:t>
        <a:bodyPr/>
        <a:lstStyle/>
        <a:p>
          <a:r>
            <a:rPr lang="en-GB" dirty="0">
              <a:solidFill>
                <a:schemeClr val="accent1"/>
              </a:solidFill>
              <a:latin typeface="+mn-lt"/>
            </a:rPr>
            <a:t>An overview</a:t>
          </a:r>
        </a:p>
      </dgm:t>
    </dgm:pt>
    <dgm:pt modelId="{C2405E3B-EF02-4C97-BEF0-AFD72D7BD00E}" type="parTrans" cxnId="{A9847BDA-7A5D-4BE6-9866-11FA90736E7D}">
      <dgm:prSet/>
      <dgm:spPr/>
      <dgm:t>
        <a:bodyPr/>
        <a:lstStyle/>
        <a:p>
          <a:endParaRPr lang="en-GB"/>
        </a:p>
      </dgm:t>
    </dgm:pt>
    <dgm:pt modelId="{F1F48B34-0664-4652-93ED-94B083D221A5}" type="sibTrans" cxnId="{A9847BDA-7A5D-4BE6-9866-11FA90736E7D}">
      <dgm:prSet/>
      <dgm:spPr/>
      <dgm:t>
        <a:bodyPr/>
        <a:lstStyle/>
        <a:p>
          <a:endParaRPr lang="en-GB"/>
        </a:p>
      </dgm:t>
    </dgm:pt>
    <dgm:pt modelId="{A896D3C6-5988-4077-915F-90BC53E1C221}">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2</a:t>
          </a:r>
        </a:p>
      </dgm:t>
    </dgm:pt>
    <dgm:pt modelId="{C44E1827-A5F9-415A-85CD-9AF8E7E4BCFE}" type="parTrans" cxnId="{94E7E857-3156-459A-9AE7-4CA74A56C2C2}">
      <dgm:prSet/>
      <dgm:spPr/>
      <dgm:t>
        <a:bodyPr/>
        <a:lstStyle/>
        <a:p>
          <a:endParaRPr lang="en-GB"/>
        </a:p>
      </dgm:t>
    </dgm:pt>
    <dgm:pt modelId="{27C7AA02-31A1-4948-A515-D679D1338B3A}" type="sibTrans" cxnId="{94E7E857-3156-459A-9AE7-4CA74A56C2C2}">
      <dgm:prSet/>
      <dgm:spPr/>
      <dgm:t>
        <a:bodyPr/>
        <a:lstStyle/>
        <a:p>
          <a:endParaRPr lang="en-GB"/>
        </a:p>
      </dgm:t>
    </dgm:pt>
    <dgm:pt modelId="{75BC252B-F1C8-4784-B9FA-43877900AA34}">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How</a:t>
          </a:r>
          <a:r>
            <a:rPr lang="en-GB" sz="2200" kern="1200" dirty="0">
              <a:latin typeface="+mn-lt"/>
            </a:rPr>
            <a:t> much does the scheme cost?</a:t>
          </a:r>
        </a:p>
      </dgm:t>
    </dgm:pt>
    <dgm:pt modelId="{C6C6DEC8-775F-4F36-BCDD-4F07E135C7D7}" type="parTrans" cxnId="{B333AF2C-47A8-47DC-B808-932AFB3D6F0E}">
      <dgm:prSet/>
      <dgm:spPr/>
      <dgm:t>
        <a:bodyPr/>
        <a:lstStyle/>
        <a:p>
          <a:endParaRPr lang="en-GB"/>
        </a:p>
      </dgm:t>
    </dgm:pt>
    <dgm:pt modelId="{8C2AC509-585E-4583-B6FF-DBCD8415F515}" type="sibTrans" cxnId="{B333AF2C-47A8-47DC-B808-932AFB3D6F0E}">
      <dgm:prSet/>
      <dgm:spPr/>
      <dgm:t>
        <a:bodyPr/>
        <a:lstStyle/>
        <a:p>
          <a:endParaRPr lang="en-GB"/>
        </a:p>
      </dgm:t>
    </dgm:pt>
    <dgm:pt modelId="{40DD3926-E7CA-4230-BB43-6A1B53E1F803}">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3</a:t>
          </a:r>
        </a:p>
      </dgm:t>
    </dgm:pt>
    <dgm:pt modelId="{28E7F286-4654-4C95-A652-5A9083A9480F}" type="parTrans" cxnId="{145155A5-02E8-418B-B5B4-73CCB144BFE4}">
      <dgm:prSet/>
      <dgm:spPr/>
      <dgm:t>
        <a:bodyPr/>
        <a:lstStyle/>
        <a:p>
          <a:endParaRPr lang="en-GB"/>
        </a:p>
      </dgm:t>
    </dgm:pt>
    <dgm:pt modelId="{8770BA71-3F86-4801-9999-A126EDF856CE}" type="sibTrans" cxnId="{145155A5-02E8-418B-B5B4-73CCB144BFE4}">
      <dgm:prSet/>
      <dgm:spPr/>
      <dgm:t>
        <a:bodyPr/>
        <a:lstStyle/>
        <a:p>
          <a:endParaRPr lang="en-GB"/>
        </a:p>
      </dgm:t>
    </dgm:pt>
    <dgm:pt modelId="{9A4802E2-4E5F-4D7F-8FBF-AEF44AA2A160}">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How</a:t>
          </a:r>
          <a:r>
            <a:rPr lang="en-GB" sz="2200" kern="1200" dirty="0">
              <a:latin typeface="+mn-lt"/>
            </a:rPr>
            <a:t> your pension builds up</a:t>
          </a:r>
        </a:p>
      </dgm:t>
    </dgm:pt>
    <dgm:pt modelId="{02EE89CA-3959-422A-9B06-C13A2BFCAB2E}" type="parTrans" cxnId="{38314F26-C9E5-433C-BDC8-81E5050F23E9}">
      <dgm:prSet/>
      <dgm:spPr/>
      <dgm:t>
        <a:bodyPr/>
        <a:lstStyle/>
        <a:p>
          <a:endParaRPr lang="en-GB"/>
        </a:p>
      </dgm:t>
    </dgm:pt>
    <dgm:pt modelId="{DB038C6A-26DA-4556-BF42-61C72F1743D1}" type="sibTrans" cxnId="{38314F26-C9E5-433C-BDC8-81E5050F23E9}">
      <dgm:prSet/>
      <dgm:spPr/>
      <dgm:t>
        <a:bodyPr/>
        <a:lstStyle/>
        <a:p>
          <a:endParaRPr lang="en-GB"/>
        </a:p>
      </dgm:t>
    </dgm:pt>
    <dgm:pt modelId="{216F404E-4CC2-4F97-B0D0-305A709AE915}">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4</a:t>
          </a:r>
        </a:p>
      </dgm:t>
    </dgm:pt>
    <dgm:pt modelId="{58A15C7D-462B-40A4-A82F-8E1517FA7E3B}" type="parTrans" cxnId="{A66BE528-1996-4AD7-9F5C-277863F1BD3B}">
      <dgm:prSet/>
      <dgm:spPr/>
      <dgm:t>
        <a:bodyPr/>
        <a:lstStyle/>
        <a:p>
          <a:endParaRPr lang="en-GB"/>
        </a:p>
      </dgm:t>
    </dgm:pt>
    <dgm:pt modelId="{35CC83D1-ECD4-4A54-8FFE-76AA39576FAB}" type="sibTrans" cxnId="{A66BE528-1996-4AD7-9F5C-277863F1BD3B}">
      <dgm:prSet/>
      <dgm:spPr/>
      <dgm:t>
        <a:bodyPr/>
        <a:lstStyle/>
        <a:p>
          <a:endParaRPr lang="en-GB"/>
        </a:p>
      </dgm:t>
    </dgm:pt>
    <dgm:pt modelId="{80331B2E-C7A5-4B6F-96FC-ED7FAC19DC1D}">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Keeping</a:t>
          </a:r>
          <a:r>
            <a:rPr lang="en-GB" sz="2200" kern="1200" dirty="0">
              <a:latin typeface="+mn-lt"/>
            </a:rPr>
            <a:t> track of your pension</a:t>
          </a:r>
        </a:p>
      </dgm:t>
    </dgm:pt>
    <dgm:pt modelId="{65A54566-23CE-463C-8073-6A0F5D34750F}" type="parTrans" cxnId="{6326F43E-9339-4DC2-84E6-F64DFA8E4382}">
      <dgm:prSet/>
      <dgm:spPr/>
      <dgm:t>
        <a:bodyPr/>
        <a:lstStyle/>
        <a:p>
          <a:endParaRPr lang="en-GB"/>
        </a:p>
      </dgm:t>
    </dgm:pt>
    <dgm:pt modelId="{1BDB438E-D391-46A8-B77F-62EB43780965}" type="sibTrans" cxnId="{6326F43E-9339-4DC2-84E6-F64DFA8E4382}">
      <dgm:prSet/>
      <dgm:spPr/>
      <dgm:t>
        <a:bodyPr/>
        <a:lstStyle/>
        <a:p>
          <a:endParaRPr lang="en-GB"/>
        </a:p>
      </dgm:t>
    </dgm:pt>
    <dgm:pt modelId="{E40EDF9E-4D40-454D-A41A-B87A30FDB072}">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5</a:t>
          </a:r>
        </a:p>
      </dgm:t>
    </dgm:pt>
    <dgm:pt modelId="{A48A8336-EC10-4236-B351-7D8D50E0628D}" type="parTrans" cxnId="{209C9F3C-A61C-4453-BD52-B75B768492B8}">
      <dgm:prSet/>
      <dgm:spPr/>
      <dgm:t>
        <a:bodyPr/>
        <a:lstStyle/>
        <a:p>
          <a:endParaRPr lang="en-GB"/>
        </a:p>
      </dgm:t>
    </dgm:pt>
    <dgm:pt modelId="{DE86221D-1AD9-4453-A03C-5B18520F347D}" type="sibTrans" cxnId="{209C9F3C-A61C-4453-BD52-B75B768492B8}">
      <dgm:prSet/>
      <dgm:spPr/>
      <dgm:t>
        <a:bodyPr/>
        <a:lstStyle/>
        <a:p>
          <a:endParaRPr lang="en-GB"/>
        </a:p>
      </dgm:t>
    </dgm:pt>
    <dgm:pt modelId="{46AE4FBD-AF05-48BF-948A-8FB5DF387C66}">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Protection</a:t>
          </a:r>
          <a:r>
            <a:rPr lang="en-GB" sz="2200" kern="1200" dirty="0">
              <a:latin typeface="+mn-lt"/>
            </a:rPr>
            <a:t> benefits</a:t>
          </a:r>
        </a:p>
      </dgm:t>
    </dgm:pt>
    <dgm:pt modelId="{2628A82D-55FF-4F20-A8F5-7F3ABFC7EF98}" type="parTrans" cxnId="{DB78E775-A740-409F-9A85-686BD8234446}">
      <dgm:prSet/>
      <dgm:spPr/>
      <dgm:t>
        <a:bodyPr/>
        <a:lstStyle/>
        <a:p>
          <a:endParaRPr lang="en-GB"/>
        </a:p>
      </dgm:t>
    </dgm:pt>
    <dgm:pt modelId="{7DC92EB8-9B39-4ACA-9BC7-F6FD28A82D86}" type="sibTrans" cxnId="{DB78E775-A740-409F-9A85-686BD8234446}">
      <dgm:prSet/>
      <dgm:spPr/>
      <dgm:t>
        <a:bodyPr/>
        <a:lstStyle/>
        <a:p>
          <a:endParaRPr lang="en-GB"/>
        </a:p>
      </dgm:t>
    </dgm:pt>
    <dgm:pt modelId="{62227234-62C7-4995-BCFC-5E643CBCB81E}">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6</a:t>
          </a:r>
        </a:p>
      </dgm:t>
    </dgm:pt>
    <dgm:pt modelId="{1A349A5A-8DEA-46DB-88A8-F566BEE3D901}" type="parTrans" cxnId="{DDDB776A-B505-479E-A2DA-B1C89F087080}">
      <dgm:prSet/>
      <dgm:spPr/>
      <dgm:t>
        <a:bodyPr/>
        <a:lstStyle/>
        <a:p>
          <a:endParaRPr lang="en-GB"/>
        </a:p>
      </dgm:t>
    </dgm:pt>
    <dgm:pt modelId="{91BCD64F-B4A7-4959-855C-AD29FD35D806}" type="sibTrans" cxnId="{DDDB776A-B505-479E-A2DA-B1C89F087080}">
      <dgm:prSet/>
      <dgm:spPr/>
      <dgm:t>
        <a:bodyPr/>
        <a:lstStyle/>
        <a:p>
          <a:endParaRPr lang="en-GB"/>
        </a:p>
      </dgm:t>
    </dgm:pt>
    <dgm:pt modelId="{AAF05342-A8A8-4A85-B0A0-E20F74129760}">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Leaving</a:t>
          </a:r>
          <a:r>
            <a:rPr lang="en-GB" sz="2200" kern="1200" dirty="0">
              <a:latin typeface="+mn-lt"/>
            </a:rPr>
            <a:t> the scheme</a:t>
          </a:r>
        </a:p>
      </dgm:t>
    </dgm:pt>
    <dgm:pt modelId="{17926D13-BF76-4D32-A4FA-35CF4E96356A}" type="parTrans" cxnId="{95E9F619-D44E-4926-8DF6-4BFDC25B0C22}">
      <dgm:prSet/>
      <dgm:spPr/>
      <dgm:t>
        <a:bodyPr/>
        <a:lstStyle/>
        <a:p>
          <a:endParaRPr lang="en-GB"/>
        </a:p>
      </dgm:t>
    </dgm:pt>
    <dgm:pt modelId="{5C410CB5-EFA3-4AD2-ABDF-891992A34232}" type="sibTrans" cxnId="{95E9F619-D44E-4926-8DF6-4BFDC25B0C22}">
      <dgm:prSet/>
      <dgm:spPr/>
      <dgm:t>
        <a:bodyPr/>
        <a:lstStyle/>
        <a:p>
          <a:endParaRPr lang="en-GB"/>
        </a:p>
      </dgm:t>
    </dgm:pt>
    <dgm:pt modelId="{249DB963-32A4-4CFC-B26D-B90617051596}">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7</a:t>
          </a:r>
        </a:p>
      </dgm:t>
    </dgm:pt>
    <dgm:pt modelId="{B1253D7D-7A99-4632-9762-0E3B92C2E97C}" type="parTrans" cxnId="{DFC3FBC6-8003-46DA-B19D-D1C53D61C81D}">
      <dgm:prSet/>
      <dgm:spPr/>
      <dgm:t>
        <a:bodyPr/>
        <a:lstStyle/>
        <a:p>
          <a:endParaRPr lang="en-GB"/>
        </a:p>
      </dgm:t>
    </dgm:pt>
    <dgm:pt modelId="{97EFC279-E246-41D5-8143-12C0DA24DBED}" type="sibTrans" cxnId="{DFC3FBC6-8003-46DA-B19D-D1C53D61C81D}">
      <dgm:prSet/>
      <dgm:spPr/>
      <dgm:t>
        <a:bodyPr/>
        <a:lstStyle/>
        <a:p>
          <a:endParaRPr lang="en-GB"/>
        </a:p>
      </dgm:t>
    </dgm:pt>
    <dgm:pt modelId="{DE26B1C1-A71F-46F4-B9AC-7E0F04CBADEC}">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Retiring</a:t>
          </a:r>
          <a:r>
            <a:rPr lang="en-GB" sz="2200" kern="1200" dirty="0">
              <a:latin typeface="+mn-lt"/>
            </a:rPr>
            <a:t> from the scheme</a:t>
          </a:r>
        </a:p>
      </dgm:t>
    </dgm:pt>
    <dgm:pt modelId="{7C8F9339-9866-479C-A0E0-BD2196F574B9}" type="parTrans" cxnId="{C5FC2AE6-91E4-4D49-A91B-DAA36C1A53A0}">
      <dgm:prSet/>
      <dgm:spPr/>
      <dgm:t>
        <a:bodyPr/>
        <a:lstStyle/>
        <a:p>
          <a:endParaRPr lang="en-GB"/>
        </a:p>
      </dgm:t>
    </dgm:pt>
    <dgm:pt modelId="{1446EE79-1F73-4F5F-93B8-4CEA9AB740C6}" type="sibTrans" cxnId="{C5FC2AE6-91E4-4D49-A91B-DAA36C1A53A0}">
      <dgm:prSet/>
      <dgm:spPr/>
      <dgm:t>
        <a:bodyPr/>
        <a:lstStyle/>
        <a:p>
          <a:endParaRPr lang="en-GB"/>
        </a:p>
      </dgm:t>
    </dgm:pt>
    <dgm:pt modelId="{1B254B51-B414-4293-9756-DB82C56B834E}">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8</a:t>
          </a:r>
        </a:p>
      </dgm:t>
    </dgm:pt>
    <dgm:pt modelId="{B8A451FA-CDFC-48E0-9FFE-BD92EBC8D6A3}" type="parTrans" cxnId="{2C127A73-EEF3-4A76-9AFF-5C0739CB87AE}">
      <dgm:prSet/>
      <dgm:spPr/>
      <dgm:t>
        <a:bodyPr/>
        <a:lstStyle/>
        <a:p>
          <a:endParaRPr lang="en-GB"/>
        </a:p>
      </dgm:t>
    </dgm:pt>
    <dgm:pt modelId="{58361550-0ACD-48C6-AC83-455A025FC73E}" type="sibTrans" cxnId="{2C127A73-EEF3-4A76-9AFF-5C0739CB87AE}">
      <dgm:prSet/>
      <dgm:spPr/>
      <dgm:t>
        <a:bodyPr/>
        <a:lstStyle/>
        <a:p>
          <a:endParaRPr lang="en-GB"/>
        </a:p>
      </dgm:t>
    </dgm:pt>
    <dgm:pt modelId="{C05E903E-8A80-4644-8E7E-FE0428AB0FD4}">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Saving</a:t>
          </a:r>
          <a:r>
            <a:rPr lang="en-GB" sz="2200" kern="1200" dirty="0">
              <a:latin typeface="+mn-lt"/>
            </a:rPr>
            <a:t> enough to stop work</a:t>
          </a:r>
        </a:p>
      </dgm:t>
    </dgm:pt>
    <dgm:pt modelId="{3F5788D4-1B64-4B17-80BE-6BE5637C3A2F}" type="parTrans" cxnId="{D3FA9CDA-9F19-4D84-A5BF-F1AB3310FB75}">
      <dgm:prSet/>
      <dgm:spPr/>
      <dgm:t>
        <a:bodyPr/>
        <a:lstStyle/>
        <a:p>
          <a:endParaRPr lang="en-GB"/>
        </a:p>
      </dgm:t>
    </dgm:pt>
    <dgm:pt modelId="{D62125D5-2DE2-4630-8CAB-E8C3AF167469}" type="sibTrans" cxnId="{D3FA9CDA-9F19-4D84-A5BF-F1AB3310FB75}">
      <dgm:prSet/>
      <dgm:spPr/>
      <dgm:t>
        <a:bodyPr/>
        <a:lstStyle/>
        <a:p>
          <a:endParaRPr lang="en-GB"/>
        </a:p>
      </dgm:t>
    </dgm:pt>
    <dgm:pt modelId="{F03094CC-7060-41F2-BEEB-E82E75C96B47}">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9</a:t>
          </a:r>
        </a:p>
      </dgm:t>
    </dgm:pt>
    <dgm:pt modelId="{5624B291-DE5D-4129-9AD1-18865192C7C0}" type="parTrans" cxnId="{FD2FE1CD-1D02-4AB4-AA28-17EE531879D3}">
      <dgm:prSet/>
      <dgm:spPr/>
      <dgm:t>
        <a:bodyPr/>
        <a:lstStyle/>
        <a:p>
          <a:endParaRPr lang="en-GB"/>
        </a:p>
      </dgm:t>
    </dgm:pt>
    <dgm:pt modelId="{4C8126E4-1391-476E-8872-F064EE4A894C}" type="sibTrans" cxnId="{FD2FE1CD-1D02-4AB4-AA28-17EE531879D3}">
      <dgm:prSet/>
      <dgm:spPr/>
      <dgm:t>
        <a:bodyPr/>
        <a:lstStyle/>
        <a:p>
          <a:endParaRPr lang="en-GB"/>
        </a:p>
      </dgm:t>
    </dgm:pt>
    <dgm:pt modelId="{0F9C8B2B-720B-4998-81D2-552396645369}">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Ways</a:t>
          </a:r>
          <a:r>
            <a:rPr lang="en-GB" sz="2200" kern="1200" dirty="0">
              <a:latin typeface="+mn-lt"/>
            </a:rPr>
            <a:t> to increase your benefits</a:t>
          </a:r>
        </a:p>
      </dgm:t>
    </dgm:pt>
    <dgm:pt modelId="{487DE7D5-9CE8-4D76-AD63-A9EA77004FB6}" type="parTrans" cxnId="{95E40320-675C-4F86-A87A-4BA821F00114}">
      <dgm:prSet/>
      <dgm:spPr/>
      <dgm:t>
        <a:bodyPr/>
        <a:lstStyle/>
        <a:p>
          <a:endParaRPr lang="en-GB"/>
        </a:p>
      </dgm:t>
    </dgm:pt>
    <dgm:pt modelId="{2BC41E63-A3F3-4692-AD70-1F7A3C7EA38C}" type="sibTrans" cxnId="{95E40320-675C-4F86-A87A-4BA821F00114}">
      <dgm:prSet/>
      <dgm:spPr/>
      <dgm:t>
        <a:bodyPr/>
        <a:lstStyle/>
        <a:p>
          <a:endParaRPr lang="en-GB"/>
        </a:p>
      </dgm:t>
    </dgm:pt>
    <dgm:pt modelId="{E13FAC12-61B0-4E41-9ECA-4CAFDD36B3D3}">
      <dgm:prSet phldrT="[Text]" custT="1"/>
      <dgm:spPr>
        <a:solidFill>
          <a:srgbClr val="2C88DD"/>
        </a:solidFill>
        <a:ln w="12700" cap="flat" cmpd="sng" algn="ctr">
          <a:solidFill>
            <a:srgbClr val="2C88DD"/>
          </a:solidFill>
          <a:prstDash val="solid"/>
          <a:miter lim="800000"/>
        </a:ln>
        <a:effectLst/>
      </dgm:spPr>
      <dgm:t>
        <a:bodyPr spcFirstLastPara="0" vert="horz" wrap="square" lIns="6985" tIns="6985" rIns="6985" bIns="6985" numCol="1" spcCol="1270" anchor="b" anchorCtr="0"/>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10</a:t>
          </a:r>
        </a:p>
      </dgm:t>
    </dgm:pt>
    <dgm:pt modelId="{A40C2A9C-062A-4B94-A533-AF1FB675421B}" type="parTrans" cxnId="{5B836463-43DD-40DE-AF4C-A47289272314}">
      <dgm:prSet/>
      <dgm:spPr/>
      <dgm:t>
        <a:bodyPr/>
        <a:lstStyle/>
        <a:p>
          <a:endParaRPr lang="en-GB"/>
        </a:p>
      </dgm:t>
    </dgm:pt>
    <dgm:pt modelId="{6AD2A007-399C-42D0-B503-A8AA2F001D2F}" type="sibTrans" cxnId="{5B836463-43DD-40DE-AF4C-A47289272314}">
      <dgm:prSet/>
      <dgm:spPr/>
      <dgm:t>
        <a:bodyPr/>
        <a:lstStyle/>
        <a:p>
          <a:endParaRPr lang="en-GB"/>
        </a:p>
      </dgm:t>
    </dgm:pt>
    <dgm:pt modelId="{3FBB8E38-411C-4D3A-B494-2DA3E44CD87E}">
      <dgm:prSet phldrT="[Text]" custT="1"/>
      <dgm:spPr>
        <a:solidFill>
          <a:srgbClr val="FFFFFF">
            <a:alpha val="90000"/>
            <a:hueOff val="0"/>
            <a:satOff val="0"/>
            <a:lumOff val="0"/>
            <a:alphaOff val="0"/>
          </a:srgbClr>
        </a:solidFill>
        <a:ln w="12700" cap="flat" cmpd="sng" algn="ctr">
          <a:solidFill>
            <a:srgbClr val="2C88DD"/>
          </a:solidFill>
          <a:prstDash val="solid"/>
          <a:miter lim="800000"/>
        </a:ln>
        <a:effectLst/>
      </dgm:spPr>
      <dgm:t>
        <a:bodyPr spcFirstLastPara="0" vert="horz" wrap="square" lIns="156464" tIns="13970" rIns="13970" bIns="13970" numCol="1" spcCol="1270" anchor="ctr" anchorCtr="0"/>
        <a:lstStyle/>
        <a:p>
          <a:r>
            <a:rPr lang="en-GB" sz="2200" kern="1200" dirty="0">
              <a:solidFill>
                <a:srgbClr val="121A3C"/>
              </a:solidFill>
              <a:latin typeface="Arial" panose="020B0604020202020204"/>
              <a:ea typeface="+mn-ea"/>
              <a:cs typeface="+mn-cs"/>
            </a:rPr>
            <a:t>Pensions</a:t>
          </a:r>
          <a:r>
            <a:rPr lang="en-GB" sz="2200" kern="1200" dirty="0">
              <a:latin typeface="+mn-lt"/>
            </a:rPr>
            <a:t> tax</a:t>
          </a:r>
        </a:p>
      </dgm:t>
    </dgm:pt>
    <dgm:pt modelId="{38828D20-3C08-4A66-BDB6-0EE9204DFD23}" type="parTrans" cxnId="{ABE18572-9F82-4897-AF44-2055D5AEC012}">
      <dgm:prSet/>
      <dgm:spPr/>
      <dgm:t>
        <a:bodyPr/>
        <a:lstStyle/>
        <a:p>
          <a:endParaRPr lang="en-GB"/>
        </a:p>
      </dgm:t>
    </dgm:pt>
    <dgm:pt modelId="{332B22A1-ED7A-434D-9B4D-01780A8BAEFD}" type="sibTrans" cxnId="{ABE18572-9F82-4897-AF44-2055D5AEC012}">
      <dgm:prSet/>
      <dgm:spPr/>
      <dgm:t>
        <a:bodyPr/>
        <a:lstStyle/>
        <a:p>
          <a:endParaRPr lang="en-GB"/>
        </a:p>
      </dgm:t>
    </dgm:pt>
    <dgm:pt modelId="{1265AC78-6E8B-4B36-BBC6-25C0E0089E4C}" type="pres">
      <dgm:prSet presAssocID="{42A1A92E-DA02-4365-BB61-53BF26AEAFEA}" presName="linearFlow" presStyleCnt="0">
        <dgm:presLayoutVars>
          <dgm:dir/>
          <dgm:animLvl val="lvl"/>
          <dgm:resizeHandles val="exact"/>
        </dgm:presLayoutVars>
      </dgm:prSet>
      <dgm:spPr/>
    </dgm:pt>
    <dgm:pt modelId="{6D02134A-8849-4CA2-8905-CFE4CED208B9}" type="pres">
      <dgm:prSet presAssocID="{D7D7B76C-F72E-43EB-AD8B-252245BC173A}" presName="composite" presStyleCnt="0"/>
      <dgm:spPr/>
    </dgm:pt>
    <dgm:pt modelId="{6E955915-B895-4EBB-8EDF-2AE3F40B24CA}" type="pres">
      <dgm:prSet presAssocID="{D7D7B76C-F72E-43EB-AD8B-252245BC173A}" presName="parentText" presStyleLbl="alignNode1" presStyleIdx="0" presStyleCnt="10" custLinFactNeighborY="0">
        <dgm:presLayoutVars>
          <dgm:chMax val="1"/>
          <dgm:bulletEnabled val="1"/>
        </dgm:presLayoutVars>
      </dgm:prSet>
      <dgm:spPr/>
    </dgm:pt>
    <dgm:pt modelId="{B10780C6-5495-40B9-BE1D-BC34AA2753FA}" type="pres">
      <dgm:prSet presAssocID="{D7D7B76C-F72E-43EB-AD8B-252245BC173A}" presName="descendantText" presStyleLbl="alignAcc1" presStyleIdx="0" presStyleCnt="10">
        <dgm:presLayoutVars>
          <dgm:bulletEnabled val="1"/>
        </dgm:presLayoutVars>
      </dgm:prSet>
      <dgm:spPr/>
    </dgm:pt>
    <dgm:pt modelId="{B4861C92-FD85-4A7C-BC91-5D48191F61A9}" type="pres">
      <dgm:prSet presAssocID="{EE2B403F-1A91-4591-B1D6-3DD2E6400B24}" presName="sp" presStyleCnt="0"/>
      <dgm:spPr/>
    </dgm:pt>
    <dgm:pt modelId="{3E1EEFB5-4D51-4D00-958C-B30384EE6420}" type="pres">
      <dgm:prSet presAssocID="{A896D3C6-5988-4077-915F-90BC53E1C221}" presName="composite" presStyleCnt="0"/>
      <dgm:spPr/>
    </dgm:pt>
    <dgm:pt modelId="{AD14C60A-B24F-4AA8-B3B8-6D9800F03A6D}" type="pres">
      <dgm:prSet presAssocID="{A896D3C6-5988-4077-915F-90BC53E1C221}" presName="parentText" presStyleLbl="alignNode1" presStyleIdx="1" presStyleCnt="10" custLinFactNeighborY="0">
        <dgm:presLayoutVars>
          <dgm:chMax val="1"/>
          <dgm:bulletEnabled val="1"/>
        </dgm:presLayoutVars>
      </dgm:prSet>
      <dgm:spPr>
        <a:xfrm rot="5400000">
          <a:off x="-81950" y="568946"/>
          <a:ext cx="546335" cy="382434"/>
        </a:xfrm>
        <a:prstGeom prst="chevron">
          <a:avLst/>
        </a:prstGeom>
      </dgm:spPr>
    </dgm:pt>
    <dgm:pt modelId="{410EA022-0621-4D60-8D19-BB3651D7ADD1}" type="pres">
      <dgm:prSet presAssocID="{A896D3C6-5988-4077-915F-90BC53E1C221}" presName="descendantText" presStyleLbl="alignAcc1" presStyleIdx="1" presStyleCnt="10">
        <dgm:presLayoutVars>
          <dgm:bulletEnabled val="1"/>
        </dgm:presLayoutVars>
      </dgm:prSet>
      <dgm:spPr>
        <a:xfrm rot="5400000">
          <a:off x="3064561" y="-2195130"/>
          <a:ext cx="355117" cy="5719371"/>
        </a:xfrm>
        <a:prstGeom prst="round2SameRect">
          <a:avLst/>
        </a:prstGeom>
      </dgm:spPr>
    </dgm:pt>
    <dgm:pt modelId="{12F91AA8-60CE-4FC1-B750-CC142D998F2C}" type="pres">
      <dgm:prSet presAssocID="{27C7AA02-31A1-4948-A515-D679D1338B3A}" presName="sp" presStyleCnt="0"/>
      <dgm:spPr/>
    </dgm:pt>
    <dgm:pt modelId="{8B07C5DE-769C-4F5B-A8C1-92983DE736E3}" type="pres">
      <dgm:prSet presAssocID="{40DD3926-E7CA-4230-BB43-6A1B53E1F803}" presName="composite" presStyleCnt="0"/>
      <dgm:spPr/>
    </dgm:pt>
    <dgm:pt modelId="{C780ACF1-2A6F-4138-9BF9-03BBD5A2EB46}" type="pres">
      <dgm:prSet presAssocID="{40DD3926-E7CA-4230-BB43-6A1B53E1F803}" presName="parentText" presStyleLbl="alignNode1" presStyleIdx="2" presStyleCnt="10" custLinFactNeighborY="0">
        <dgm:presLayoutVars>
          <dgm:chMax val="1"/>
          <dgm:bulletEnabled val="1"/>
        </dgm:presLayoutVars>
      </dgm:prSet>
      <dgm:spPr>
        <a:xfrm rot="5400000">
          <a:off x="-81950" y="1055906"/>
          <a:ext cx="546335" cy="382434"/>
        </a:xfrm>
        <a:prstGeom prst="chevron">
          <a:avLst/>
        </a:prstGeom>
      </dgm:spPr>
    </dgm:pt>
    <dgm:pt modelId="{E02BBCB8-321E-4080-A443-B1D675AFDFFF}" type="pres">
      <dgm:prSet presAssocID="{40DD3926-E7CA-4230-BB43-6A1B53E1F803}" presName="descendantText" presStyleLbl="alignAcc1" presStyleIdx="2" presStyleCnt="10">
        <dgm:presLayoutVars>
          <dgm:bulletEnabled val="1"/>
        </dgm:presLayoutVars>
      </dgm:prSet>
      <dgm:spPr>
        <a:xfrm rot="5400000">
          <a:off x="3064561" y="-1708170"/>
          <a:ext cx="355117" cy="5719371"/>
        </a:xfrm>
        <a:prstGeom prst="round2SameRect">
          <a:avLst/>
        </a:prstGeom>
      </dgm:spPr>
    </dgm:pt>
    <dgm:pt modelId="{ABF09D17-9F4F-4693-BE45-460CAEA8D856}" type="pres">
      <dgm:prSet presAssocID="{8770BA71-3F86-4801-9999-A126EDF856CE}" presName="sp" presStyleCnt="0"/>
      <dgm:spPr/>
    </dgm:pt>
    <dgm:pt modelId="{EC8327D8-CC89-43E6-AD91-04336D418F09}" type="pres">
      <dgm:prSet presAssocID="{216F404E-4CC2-4F97-B0D0-305A709AE915}" presName="composite" presStyleCnt="0"/>
      <dgm:spPr/>
    </dgm:pt>
    <dgm:pt modelId="{03F431EC-299C-4D67-B5BB-B59EB0BAB1AD}" type="pres">
      <dgm:prSet presAssocID="{216F404E-4CC2-4F97-B0D0-305A709AE915}" presName="parentText" presStyleLbl="alignNode1" presStyleIdx="3" presStyleCnt="10" custLinFactNeighborY="0">
        <dgm:presLayoutVars>
          <dgm:chMax val="1"/>
          <dgm:bulletEnabled val="1"/>
        </dgm:presLayoutVars>
      </dgm:prSet>
      <dgm:spPr>
        <a:xfrm rot="5400000">
          <a:off x="-81950" y="1542867"/>
          <a:ext cx="546335" cy="382434"/>
        </a:xfrm>
        <a:prstGeom prst="chevron">
          <a:avLst/>
        </a:prstGeom>
      </dgm:spPr>
    </dgm:pt>
    <dgm:pt modelId="{2EA21E44-102F-441E-A728-8179F6BFE740}" type="pres">
      <dgm:prSet presAssocID="{216F404E-4CC2-4F97-B0D0-305A709AE915}" presName="descendantText" presStyleLbl="alignAcc1" presStyleIdx="3" presStyleCnt="10">
        <dgm:presLayoutVars>
          <dgm:bulletEnabled val="1"/>
        </dgm:presLayoutVars>
      </dgm:prSet>
      <dgm:spPr>
        <a:xfrm rot="5400000">
          <a:off x="3064561" y="-1221209"/>
          <a:ext cx="355117" cy="5719371"/>
        </a:xfrm>
        <a:prstGeom prst="round2SameRect">
          <a:avLst/>
        </a:prstGeom>
      </dgm:spPr>
    </dgm:pt>
    <dgm:pt modelId="{CD5BF89D-0D9F-4592-8140-147C6CCA3472}" type="pres">
      <dgm:prSet presAssocID="{35CC83D1-ECD4-4A54-8FFE-76AA39576FAB}" presName="sp" presStyleCnt="0"/>
      <dgm:spPr/>
    </dgm:pt>
    <dgm:pt modelId="{0DF8E37D-D673-492C-BF43-AA9A2591F0C1}" type="pres">
      <dgm:prSet presAssocID="{E40EDF9E-4D40-454D-A41A-B87A30FDB072}" presName="composite" presStyleCnt="0"/>
      <dgm:spPr/>
    </dgm:pt>
    <dgm:pt modelId="{449F898E-50DD-4424-80A5-E7A4F83DE6D4}" type="pres">
      <dgm:prSet presAssocID="{E40EDF9E-4D40-454D-A41A-B87A30FDB072}" presName="parentText" presStyleLbl="alignNode1" presStyleIdx="4" presStyleCnt="10" custLinFactNeighborY="0">
        <dgm:presLayoutVars>
          <dgm:chMax val="1"/>
          <dgm:bulletEnabled val="1"/>
        </dgm:presLayoutVars>
      </dgm:prSet>
      <dgm:spPr>
        <a:xfrm rot="5400000">
          <a:off x="-81950" y="2029827"/>
          <a:ext cx="546335" cy="382434"/>
        </a:xfrm>
        <a:prstGeom prst="chevron">
          <a:avLst/>
        </a:prstGeom>
      </dgm:spPr>
    </dgm:pt>
    <dgm:pt modelId="{37B9A191-065B-4198-B9FD-B1D61C7BF113}" type="pres">
      <dgm:prSet presAssocID="{E40EDF9E-4D40-454D-A41A-B87A30FDB072}" presName="descendantText" presStyleLbl="alignAcc1" presStyleIdx="4" presStyleCnt="10">
        <dgm:presLayoutVars>
          <dgm:bulletEnabled val="1"/>
        </dgm:presLayoutVars>
      </dgm:prSet>
      <dgm:spPr>
        <a:xfrm rot="5400000">
          <a:off x="3064561" y="-734249"/>
          <a:ext cx="355117" cy="5719371"/>
        </a:xfrm>
        <a:prstGeom prst="round2SameRect">
          <a:avLst/>
        </a:prstGeom>
      </dgm:spPr>
    </dgm:pt>
    <dgm:pt modelId="{7AE1FB91-75FB-4EAD-BF53-4BBC30A2C992}" type="pres">
      <dgm:prSet presAssocID="{DE86221D-1AD9-4453-A03C-5B18520F347D}" presName="sp" presStyleCnt="0"/>
      <dgm:spPr/>
    </dgm:pt>
    <dgm:pt modelId="{C1CDB3D4-EED3-4C7F-B2FD-3B8C862F3CED}" type="pres">
      <dgm:prSet presAssocID="{62227234-62C7-4995-BCFC-5E643CBCB81E}" presName="composite" presStyleCnt="0"/>
      <dgm:spPr/>
    </dgm:pt>
    <dgm:pt modelId="{F0B05E2F-16F4-4D2E-A5B2-EB2E8B73083C}" type="pres">
      <dgm:prSet presAssocID="{62227234-62C7-4995-BCFC-5E643CBCB81E}" presName="parentText" presStyleLbl="alignNode1" presStyleIdx="5" presStyleCnt="10" custLinFactNeighborY="0">
        <dgm:presLayoutVars>
          <dgm:chMax val="1"/>
          <dgm:bulletEnabled val="1"/>
        </dgm:presLayoutVars>
      </dgm:prSet>
      <dgm:spPr>
        <a:xfrm rot="5400000">
          <a:off x="-81950" y="2516788"/>
          <a:ext cx="546335" cy="382434"/>
        </a:xfrm>
        <a:prstGeom prst="chevron">
          <a:avLst/>
        </a:prstGeom>
      </dgm:spPr>
    </dgm:pt>
    <dgm:pt modelId="{DB3B6F11-4101-4AB6-8449-588A6A246F47}" type="pres">
      <dgm:prSet presAssocID="{62227234-62C7-4995-BCFC-5E643CBCB81E}" presName="descendantText" presStyleLbl="alignAcc1" presStyleIdx="5" presStyleCnt="10">
        <dgm:presLayoutVars>
          <dgm:bulletEnabled val="1"/>
        </dgm:presLayoutVars>
      </dgm:prSet>
      <dgm:spPr>
        <a:xfrm rot="5400000">
          <a:off x="3064561" y="-247288"/>
          <a:ext cx="355117" cy="5719371"/>
        </a:xfrm>
        <a:prstGeom prst="round2SameRect">
          <a:avLst/>
        </a:prstGeom>
      </dgm:spPr>
    </dgm:pt>
    <dgm:pt modelId="{A63360A7-AC70-4D50-9FE6-5C0928F1DBA0}" type="pres">
      <dgm:prSet presAssocID="{91BCD64F-B4A7-4959-855C-AD29FD35D806}" presName="sp" presStyleCnt="0"/>
      <dgm:spPr/>
    </dgm:pt>
    <dgm:pt modelId="{58F588EC-CD67-4485-AE05-403F8B603C5B}" type="pres">
      <dgm:prSet presAssocID="{249DB963-32A4-4CFC-B26D-B90617051596}" presName="composite" presStyleCnt="0"/>
      <dgm:spPr/>
    </dgm:pt>
    <dgm:pt modelId="{CD4F4360-E44D-4897-A0AB-03CB9A669790}" type="pres">
      <dgm:prSet presAssocID="{249DB963-32A4-4CFC-B26D-B90617051596}" presName="parentText" presStyleLbl="alignNode1" presStyleIdx="6" presStyleCnt="10" custLinFactNeighborY="0">
        <dgm:presLayoutVars>
          <dgm:chMax val="1"/>
          <dgm:bulletEnabled val="1"/>
        </dgm:presLayoutVars>
      </dgm:prSet>
      <dgm:spPr>
        <a:xfrm rot="5400000">
          <a:off x="-81950" y="3003748"/>
          <a:ext cx="546335" cy="382434"/>
        </a:xfrm>
        <a:prstGeom prst="chevron">
          <a:avLst/>
        </a:prstGeom>
      </dgm:spPr>
    </dgm:pt>
    <dgm:pt modelId="{C4D107A6-3724-4705-956A-520601A45D42}" type="pres">
      <dgm:prSet presAssocID="{249DB963-32A4-4CFC-B26D-B90617051596}" presName="descendantText" presStyleLbl="alignAcc1" presStyleIdx="6" presStyleCnt="10">
        <dgm:presLayoutVars>
          <dgm:bulletEnabled val="1"/>
        </dgm:presLayoutVars>
      </dgm:prSet>
      <dgm:spPr>
        <a:xfrm rot="5400000">
          <a:off x="3064561" y="239672"/>
          <a:ext cx="355117" cy="5719371"/>
        </a:xfrm>
        <a:prstGeom prst="round2SameRect">
          <a:avLst/>
        </a:prstGeom>
      </dgm:spPr>
    </dgm:pt>
    <dgm:pt modelId="{B755DE3A-C968-4CBD-8EF1-322BB8397EFC}" type="pres">
      <dgm:prSet presAssocID="{97EFC279-E246-41D5-8143-12C0DA24DBED}" presName="sp" presStyleCnt="0"/>
      <dgm:spPr/>
    </dgm:pt>
    <dgm:pt modelId="{152EDF50-B064-4FA6-B61F-D6F93B0A2F5E}" type="pres">
      <dgm:prSet presAssocID="{1B254B51-B414-4293-9756-DB82C56B834E}" presName="composite" presStyleCnt="0"/>
      <dgm:spPr/>
    </dgm:pt>
    <dgm:pt modelId="{58F2DEEE-7F60-4F9E-A77D-586921CADF69}" type="pres">
      <dgm:prSet presAssocID="{1B254B51-B414-4293-9756-DB82C56B834E}" presName="parentText" presStyleLbl="alignNode1" presStyleIdx="7" presStyleCnt="10" custLinFactNeighborY="0">
        <dgm:presLayoutVars>
          <dgm:chMax val="1"/>
          <dgm:bulletEnabled val="1"/>
        </dgm:presLayoutVars>
      </dgm:prSet>
      <dgm:spPr>
        <a:xfrm rot="5400000">
          <a:off x="-81950" y="3490709"/>
          <a:ext cx="546335" cy="382434"/>
        </a:xfrm>
        <a:prstGeom prst="chevron">
          <a:avLst/>
        </a:prstGeom>
      </dgm:spPr>
    </dgm:pt>
    <dgm:pt modelId="{AB65BE45-61F9-455F-A9FA-86DC87CBB116}" type="pres">
      <dgm:prSet presAssocID="{1B254B51-B414-4293-9756-DB82C56B834E}" presName="descendantText" presStyleLbl="alignAcc1" presStyleIdx="7" presStyleCnt="10">
        <dgm:presLayoutVars>
          <dgm:bulletEnabled val="1"/>
        </dgm:presLayoutVars>
      </dgm:prSet>
      <dgm:spPr>
        <a:xfrm rot="5400000">
          <a:off x="3064561" y="726632"/>
          <a:ext cx="355117" cy="5719371"/>
        </a:xfrm>
        <a:prstGeom prst="round2SameRect">
          <a:avLst/>
        </a:prstGeom>
      </dgm:spPr>
    </dgm:pt>
    <dgm:pt modelId="{E97ABE2E-4FA6-44F0-BED0-CC273BB1662A}" type="pres">
      <dgm:prSet presAssocID="{58361550-0ACD-48C6-AC83-455A025FC73E}" presName="sp" presStyleCnt="0"/>
      <dgm:spPr/>
    </dgm:pt>
    <dgm:pt modelId="{DF4E38B0-6F09-4B14-86F3-75D02FB2ED46}" type="pres">
      <dgm:prSet presAssocID="{F03094CC-7060-41F2-BEEB-E82E75C96B47}" presName="composite" presStyleCnt="0"/>
      <dgm:spPr/>
    </dgm:pt>
    <dgm:pt modelId="{99287E57-6EC8-42E7-8339-C930C0596DD9}" type="pres">
      <dgm:prSet presAssocID="{F03094CC-7060-41F2-BEEB-E82E75C96B47}" presName="parentText" presStyleLbl="alignNode1" presStyleIdx="8" presStyleCnt="10" custLinFactNeighborY="0">
        <dgm:presLayoutVars>
          <dgm:chMax val="1"/>
          <dgm:bulletEnabled val="1"/>
        </dgm:presLayoutVars>
      </dgm:prSet>
      <dgm:spPr>
        <a:xfrm rot="5400000">
          <a:off x="-81950" y="3977670"/>
          <a:ext cx="546335" cy="382434"/>
        </a:xfrm>
        <a:prstGeom prst="chevron">
          <a:avLst/>
        </a:prstGeom>
      </dgm:spPr>
    </dgm:pt>
    <dgm:pt modelId="{07B94F3E-45EE-41F6-9B66-E33369509AF2}" type="pres">
      <dgm:prSet presAssocID="{F03094CC-7060-41F2-BEEB-E82E75C96B47}" presName="descendantText" presStyleLbl="alignAcc1" presStyleIdx="8" presStyleCnt="10">
        <dgm:presLayoutVars>
          <dgm:bulletEnabled val="1"/>
        </dgm:presLayoutVars>
      </dgm:prSet>
      <dgm:spPr>
        <a:xfrm rot="5400000">
          <a:off x="3064561" y="1213593"/>
          <a:ext cx="355117" cy="5719371"/>
        </a:xfrm>
        <a:prstGeom prst="round2SameRect">
          <a:avLst/>
        </a:prstGeom>
      </dgm:spPr>
    </dgm:pt>
    <dgm:pt modelId="{20A51EF8-626F-4326-B945-BD7768135A88}" type="pres">
      <dgm:prSet presAssocID="{4C8126E4-1391-476E-8872-F064EE4A894C}" presName="sp" presStyleCnt="0"/>
      <dgm:spPr/>
    </dgm:pt>
    <dgm:pt modelId="{D9753540-80CC-45AA-B466-2A48DF4E97C5}" type="pres">
      <dgm:prSet presAssocID="{E13FAC12-61B0-4E41-9ECA-4CAFDD36B3D3}" presName="composite" presStyleCnt="0"/>
      <dgm:spPr/>
    </dgm:pt>
    <dgm:pt modelId="{1FF26AF8-08AB-4F49-871C-D783255BDCC1}" type="pres">
      <dgm:prSet presAssocID="{E13FAC12-61B0-4E41-9ECA-4CAFDD36B3D3}" presName="parentText" presStyleLbl="alignNode1" presStyleIdx="9" presStyleCnt="10" custLinFactNeighborY="0">
        <dgm:presLayoutVars>
          <dgm:chMax val="1"/>
          <dgm:bulletEnabled val="1"/>
        </dgm:presLayoutVars>
      </dgm:prSet>
      <dgm:spPr>
        <a:xfrm rot="5400000">
          <a:off x="-81950" y="4464630"/>
          <a:ext cx="546335" cy="382434"/>
        </a:xfrm>
        <a:prstGeom prst="chevron">
          <a:avLst/>
        </a:prstGeom>
      </dgm:spPr>
    </dgm:pt>
    <dgm:pt modelId="{2707101D-B677-4C57-BBA1-1A15C211374B}" type="pres">
      <dgm:prSet presAssocID="{E13FAC12-61B0-4E41-9ECA-4CAFDD36B3D3}" presName="descendantText" presStyleLbl="alignAcc1" presStyleIdx="9" presStyleCnt="10">
        <dgm:presLayoutVars>
          <dgm:bulletEnabled val="1"/>
        </dgm:presLayoutVars>
      </dgm:prSet>
      <dgm:spPr>
        <a:xfrm rot="5400000">
          <a:off x="3064561" y="1700553"/>
          <a:ext cx="355117" cy="5719371"/>
        </a:xfrm>
        <a:prstGeom prst="round2SameRect">
          <a:avLst/>
        </a:prstGeom>
      </dgm:spPr>
    </dgm:pt>
  </dgm:ptLst>
  <dgm:cxnLst>
    <dgm:cxn modelId="{95E9F619-D44E-4926-8DF6-4BFDC25B0C22}" srcId="{62227234-62C7-4995-BCFC-5E643CBCB81E}" destId="{AAF05342-A8A8-4A85-B0A0-E20F74129760}" srcOrd="0" destOrd="0" parTransId="{17926D13-BF76-4D32-A4FA-35CF4E96356A}" sibTransId="{5C410CB5-EFA3-4AD2-ABDF-891992A34232}"/>
    <dgm:cxn modelId="{95E40320-675C-4F86-A87A-4BA821F00114}" srcId="{F03094CC-7060-41F2-BEEB-E82E75C96B47}" destId="{0F9C8B2B-720B-4998-81D2-552396645369}" srcOrd="0" destOrd="0" parTransId="{487DE7D5-9CE8-4D76-AD63-A9EA77004FB6}" sibTransId="{2BC41E63-A3F3-4692-AD70-1F7A3C7EA38C}"/>
    <dgm:cxn modelId="{38314F26-C9E5-433C-BDC8-81E5050F23E9}" srcId="{40DD3926-E7CA-4230-BB43-6A1B53E1F803}" destId="{9A4802E2-4E5F-4D7F-8FBF-AEF44AA2A160}" srcOrd="0" destOrd="0" parTransId="{02EE89CA-3959-422A-9B06-C13A2BFCAB2E}" sibTransId="{DB038C6A-26DA-4556-BF42-61C72F1743D1}"/>
    <dgm:cxn modelId="{736B2E28-369F-48B7-9B28-9014C9C9F1E6}" type="presOf" srcId="{E40EDF9E-4D40-454D-A41A-B87A30FDB072}" destId="{449F898E-50DD-4424-80A5-E7A4F83DE6D4}" srcOrd="0" destOrd="0" presId="urn:microsoft.com/office/officeart/2005/8/layout/chevron2"/>
    <dgm:cxn modelId="{A66BE528-1996-4AD7-9F5C-277863F1BD3B}" srcId="{42A1A92E-DA02-4365-BB61-53BF26AEAFEA}" destId="{216F404E-4CC2-4F97-B0D0-305A709AE915}" srcOrd="3" destOrd="0" parTransId="{58A15C7D-462B-40A4-A82F-8E1517FA7E3B}" sibTransId="{35CC83D1-ECD4-4A54-8FFE-76AA39576FAB}"/>
    <dgm:cxn modelId="{B333AF2C-47A8-47DC-B808-932AFB3D6F0E}" srcId="{A896D3C6-5988-4077-915F-90BC53E1C221}" destId="{75BC252B-F1C8-4784-B9FA-43877900AA34}" srcOrd="0" destOrd="0" parTransId="{C6C6DEC8-775F-4F36-BCDD-4F07E135C7D7}" sibTransId="{8C2AC509-585E-4583-B6FF-DBCD8415F515}"/>
    <dgm:cxn modelId="{B684FB3A-AA1E-42FB-9BA7-02174BE88176}" type="presOf" srcId="{3FBB8E38-411C-4D3A-B494-2DA3E44CD87E}" destId="{2707101D-B677-4C57-BBA1-1A15C211374B}" srcOrd="0" destOrd="0" presId="urn:microsoft.com/office/officeart/2005/8/layout/chevron2"/>
    <dgm:cxn modelId="{209C9F3C-A61C-4453-BD52-B75B768492B8}" srcId="{42A1A92E-DA02-4365-BB61-53BF26AEAFEA}" destId="{E40EDF9E-4D40-454D-A41A-B87A30FDB072}" srcOrd="4" destOrd="0" parTransId="{A48A8336-EC10-4236-B351-7D8D50E0628D}" sibTransId="{DE86221D-1AD9-4453-A03C-5B18520F347D}"/>
    <dgm:cxn modelId="{6326F43E-9339-4DC2-84E6-F64DFA8E4382}" srcId="{216F404E-4CC2-4F97-B0D0-305A709AE915}" destId="{80331B2E-C7A5-4B6F-96FC-ED7FAC19DC1D}" srcOrd="0" destOrd="0" parTransId="{65A54566-23CE-463C-8073-6A0F5D34750F}" sibTransId="{1BDB438E-D391-46A8-B77F-62EB43780965}"/>
    <dgm:cxn modelId="{5B836463-43DD-40DE-AF4C-A47289272314}" srcId="{42A1A92E-DA02-4365-BB61-53BF26AEAFEA}" destId="{E13FAC12-61B0-4E41-9ECA-4CAFDD36B3D3}" srcOrd="9" destOrd="0" parTransId="{A40C2A9C-062A-4B94-A533-AF1FB675421B}" sibTransId="{6AD2A007-399C-42D0-B503-A8AA2F001D2F}"/>
    <dgm:cxn modelId="{82CEF864-B017-4481-8ECA-A5C92A88B5A0}" type="presOf" srcId="{249DB963-32A4-4CFC-B26D-B90617051596}" destId="{CD4F4360-E44D-4897-A0AB-03CB9A669790}" srcOrd="0" destOrd="0" presId="urn:microsoft.com/office/officeart/2005/8/layout/chevron2"/>
    <dgm:cxn modelId="{DDDB776A-B505-479E-A2DA-B1C89F087080}" srcId="{42A1A92E-DA02-4365-BB61-53BF26AEAFEA}" destId="{62227234-62C7-4995-BCFC-5E643CBCB81E}" srcOrd="5" destOrd="0" parTransId="{1A349A5A-8DEA-46DB-88A8-F566BEE3D901}" sibTransId="{91BCD64F-B4A7-4959-855C-AD29FD35D806}"/>
    <dgm:cxn modelId="{8DF0306B-4D53-4F0A-A4F2-C4A4908E147D}" srcId="{42A1A92E-DA02-4365-BB61-53BF26AEAFEA}" destId="{D7D7B76C-F72E-43EB-AD8B-252245BC173A}" srcOrd="0" destOrd="0" parTransId="{3A135910-766B-42D2-AE5A-1EC99F794255}" sibTransId="{EE2B403F-1A91-4591-B1D6-3DD2E6400B24}"/>
    <dgm:cxn modelId="{DFA86E4E-8D8F-4663-9909-EE1B9D937095}" type="presOf" srcId="{75BC252B-F1C8-4784-B9FA-43877900AA34}" destId="{410EA022-0621-4D60-8D19-BB3651D7ADD1}" srcOrd="0" destOrd="0" presId="urn:microsoft.com/office/officeart/2005/8/layout/chevron2"/>
    <dgm:cxn modelId="{980A0F6F-B9F1-49D7-856B-541BC53D0596}" type="presOf" srcId="{1B254B51-B414-4293-9756-DB82C56B834E}" destId="{58F2DEEE-7F60-4F9E-A77D-586921CADF69}" srcOrd="0" destOrd="0" presId="urn:microsoft.com/office/officeart/2005/8/layout/chevron2"/>
    <dgm:cxn modelId="{ABE18572-9F82-4897-AF44-2055D5AEC012}" srcId="{E13FAC12-61B0-4E41-9ECA-4CAFDD36B3D3}" destId="{3FBB8E38-411C-4D3A-B494-2DA3E44CD87E}" srcOrd="0" destOrd="0" parTransId="{38828D20-3C08-4A66-BDB6-0EE9204DFD23}" sibTransId="{332B22A1-ED7A-434D-9B4D-01780A8BAEFD}"/>
    <dgm:cxn modelId="{2C127A73-EEF3-4A76-9AFF-5C0739CB87AE}" srcId="{42A1A92E-DA02-4365-BB61-53BF26AEAFEA}" destId="{1B254B51-B414-4293-9756-DB82C56B834E}" srcOrd="7" destOrd="0" parTransId="{B8A451FA-CDFC-48E0-9FFE-BD92EBC8D6A3}" sibTransId="{58361550-0ACD-48C6-AC83-455A025FC73E}"/>
    <dgm:cxn modelId="{85838F75-3B86-42AB-8BFE-D92F09126B2A}" type="presOf" srcId="{55FB456D-5036-42EB-90F9-91679816A3FB}" destId="{B10780C6-5495-40B9-BE1D-BC34AA2753FA}" srcOrd="0" destOrd="0" presId="urn:microsoft.com/office/officeart/2005/8/layout/chevron2"/>
    <dgm:cxn modelId="{DB78E775-A740-409F-9A85-686BD8234446}" srcId="{E40EDF9E-4D40-454D-A41A-B87A30FDB072}" destId="{46AE4FBD-AF05-48BF-948A-8FB5DF387C66}" srcOrd="0" destOrd="0" parTransId="{2628A82D-55FF-4F20-A8F5-7F3ABFC7EF98}" sibTransId="{7DC92EB8-9B39-4ACA-9BC7-F6FD28A82D86}"/>
    <dgm:cxn modelId="{94E7E857-3156-459A-9AE7-4CA74A56C2C2}" srcId="{42A1A92E-DA02-4365-BB61-53BF26AEAFEA}" destId="{A896D3C6-5988-4077-915F-90BC53E1C221}" srcOrd="1" destOrd="0" parTransId="{C44E1827-A5F9-415A-85CD-9AF8E7E4BCFE}" sibTransId="{27C7AA02-31A1-4948-A515-D679D1338B3A}"/>
    <dgm:cxn modelId="{8953477D-1CFB-42AB-A32B-DDBDEB9107F5}" type="presOf" srcId="{46AE4FBD-AF05-48BF-948A-8FB5DF387C66}" destId="{37B9A191-065B-4198-B9FD-B1D61C7BF113}" srcOrd="0" destOrd="0" presId="urn:microsoft.com/office/officeart/2005/8/layout/chevron2"/>
    <dgm:cxn modelId="{3195E889-E7F0-43DF-A326-F8483DDFED5A}" type="presOf" srcId="{DE26B1C1-A71F-46F4-B9AC-7E0F04CBADEC}" destId="{C4D107A6-3724-4705-956A-520601A45D42}" srcOrd="0" destOrd="0" presId="urn:microsoft.com/office/officeart/2005/8/layout/chevron2"/>
    <dgm:cxn modelId="{84F32999-7060-4DB0-8763-A6A019FA6580}" type="presOf" srcId="{E13FAC12-61B0-4E41-9ECA-4CAFDD36B3D3}" destId="{1FF26AF8-08AB-4F49-871C-D783255BDCC1}" srcOrd="0" destOrd="0" presId="urn:microsoft.com/office/officeart/2005/8/layout/chevron2"/>
    <dgm:cxn modelId="{F2BBC39C-FF7F-4DC9-94B7-32D46101F2EC}" type="presOf" srcId="{40DD3926-E7CA-4230-BB43-6A1B53E1F803}" destId="{C780ACF1-2A6F-4138-9BF9-03BBD5A2EB46}" srcOrd="0" destOrd="0" presId="urn:microsoft.com/office/officeart/2005/8/layout/chevron2"/>
    <dgm:cxn modelId="{B92FA19E-2AA3-4EEC-B5A3-D6DB5A77C186}" type="presOf" srcId="{0F9C8B2B-720B-4998-81D2-552396645369}" destId="{07B94F3E-45EE-41F6-9B66-E33369509AF2}" srcOrd="0" destOrd="0" presId="urn:microsoft.com/office/officeart/2005/8/layout/chevron2"/>
    <dgm:cxn modelId="{141692A4-E7DD-47AE-8B20-C9AA2A78BAA7}" type="presOf" srcId="{AAF05342-A8A8-4A85-B0A0-E20F74129760}" destId="{DB3B6F11-4101-4AB6-8449-588A6A246F47}" srcOrd="0" destOrd="0" presId="urn:microsoft.com/office/officeart/2005/8/layout/chevron2"/>
    <dgm:cxn modelId="{145155A5-02E8-418B-B5B4-73CCB144BFE4}" srcId="{42A1A92E-DA02-4365-BB61-53BF26AEAFEA}" destId="{40DD3926-E7CA-4230-BB43-6A1B53E1F803}" srcOrd="2" destOrd="0" parTransId="{28E7F286-4654-4C95-A652-5A9083A9480F}" sibTransId="{8770BA71-3F86-4801-9999-A126EDF856CE}"/>
    <dgm:cxn modelId="{4F414DB2-3331-4C7E-AD93-8F79C624D89D}" type="presOf" srcId="{9A4802E2-4E5F-4D7F-8FBF-AEF44AA2A160}" destId="{E02BBCB8-321E-4080-A443-B1D675AFDFFF}" srcOrd="0" destOrd="0" presId="urn:microsoft.com/office/officeart/2005/8/layout/chevron2"/>
    <dgm:cxn modelId="{9D3D29B5-484D-4531-B656-E489500F4570}" type="presOf" srcId="{216F404E-4CC2-4F97-B0D0-305A709AE915}" destId="{03F431EC-299C-4D67-B5BB-B59EB0BAB1AD}" srcOrd="0" destOrd="0" presId="urn:microsoft.com/office/officeart/2005/8/layout/chevron2"/>
    <dgm:cxn modelId="{BC4D43C0-2617-4395-84F2-F17AFD439304}" type="presOf" srcId="{62227234-62C7-4995-BCFC-5E643CBCB81E}" destId="{F0B05E2F-16F4-4D2E-A5B2-EB2E8B73083C}" srcOrd="0" destOrd="0" presId="urn:microsoft.com/office/officeart/2005/8/layout/chevron2"/>
    <dgm:cxn modelId="{DFC3FBC6-8003-46DA-B19D-D1C53D61C81D}" srcId="{42A1A92E-DA02-4365-BB61-53BF26AEAFEA}" destId="{249DB963-32A4-4CFC-B26D-B90617051596}" srcOrd="6" destOrd="0" parTransId="{B1253D7D-7A99-4632-9762-0E3B92C2E97C}" sibTransId="{97EFC279-E246-41D5-8143-12C0DA24DBED}"/>
    <dgm:cxn modelId="{C110A7CC-905D-48D5-AE47-5C8D907E4843}" type="presOf" srcId="{D7D7B76C-F72E-43EB-AD8B-252245BC173A}" destId="{6E955915-B895-4EBB-8EDF-2AE3F40B24CA}" srcOrd="0" destOrd="0" presId="urn:microsoft.com/office/officeart/2005/8/layout/chevron2"/>
    <dgm:cxn modelId="{FD2FE1CD-1D02-4AB4-AA28-17EE531879D3}" srcId="{42A1A92E-DA02-4365-BB61-53BF26AEAFEA}" destId="{F03094CC-7060-41F2-BEEB-E82E75C96B47}" srcOrd="8" destOrd="0" parTransId="{5624B291-DE5D-4129-9AD1-18865192C7C0}" sibTransId="{4C8126E4-1391-476E-8872-F064EE4A894C}"/>
    <dgm:cxn modelId="{17B186CF-1B63-4DD2-B763-CD8AF3CEA785}" type="presOf" srcId="{C05E903E-8A80-4644-8E7E-FE0428AB0FD4}" destId="{AB65BE45-61F9-455F-A9FA-86DC87CBB116}" srcOrd="0" destOrd="0" presId="urn:microsoft.com/office/officeart/2005/8/layout/chevron2"/>
    <dgm:cxn modelId="{184EB9CF-F20E-4412-871D-34E0C2ED695F}" type="presOf" srcId="{F03094CC-7060-41F2-BEEB-E82E75C96B47}" destId="{99287E57-6EC8-42E7-8339-C930C0596DD9}" srcOrd="0" destOrd="0" presId="urn:microsoft.com/office/officeart/2005/8/layout/chevron2"/>
    <dgm:cxn modelId="{5D8776D8-CFC7-44E9-B71D-EC7A47097DEB}" type="presOf" srcId="{80331B2E-C7A5-4B6F-96FC-ED7FAC19DC1D}" destId="{2EA21E44-102F-441E-A728-8179F6BFE740}" srcOrd="0" destOrd="0" presId="urn:microsoft.com/office/officeart/2005/8/layout/chevron2"/>
    <dgm:cxn modelId="{A9847BDA-7A5D-4BE6-9866-11FA90736E7D}" srcId="{D7D7B76C-F72E-43EB-AD8B-252245BC173A}" destId="{55FB456D-5036-42EB-90F9-91679816A3FB}" srcOrd="0" destOrd="0" parTransId="{C2405E3B-EF02-4C97-BEF0-AFD72D7BD00E}" sibTransId="{F1F48B34-0664-4652-93ED-94B083D221A5}"/>
    <dgm:cxn modelId="{D3FA9CDA-9F19-4D84-A5BF-F1AB3310FB75}" srcId="{1B254B51-B414-4293-9756-DB82C56B834E}" destId="{C05E903E-8A80-4644-8E7E-FE0428AB0FD4}" srcOrd="0" destOrd="0" parTransId="{3F5788D4-1B64-4B17-80BE-6BE5637C3A2F}" sibTransId="{D62125D5-2DE2-4630-8CAB-E8C3AF167469}"/>
    <dgm:cxn modelId="{CD809FDE-BD65-4A0F-9F17-9660AF0B7C21}" type="presOf" srcId="{A896D3C6-5988-4077-915F-90BC53E1C221}" destId="{AD14C60A-B24F-4AA8-B3B8-6D9800F03A6D}" srcOrd="0" destOrd="0" presId="urn:microsoft.com/office/officeart/2005/8/layout/chevron2"/>
    <dgm:cxn modelId="{C5FC2AE6-91E4-4D49-A91B-DAA36C1A53A0}" srcId="{249DB963-32A4-4CFC-B26D-B90617051596}" destId="{DE26B1C1-A71F-46F4-B9AC-7E0F04CBADEC}" srcOrd="0" destOrd="0" parTransId="{7C8F9339-9866-479C-A0E0-BD2196F574B9}" sibTransId="{1446EE79-1F73-4F5F-93B8-4CEA9AB740C6}"/>
    <dgm:cxn modelId="{CC3E27FC-96B7-4E7E-9AB7-6CA02D025182}" type="presOf" srcId="{42A1A92E-DA02-4365-BB61-53BF26AEAFEA}" destId="{1265AC78-6E8B-4B36-BBC6-25C0E0089E4C}" srcOrd="0" destOrd="0" presId="urn:microsoft.com/office/officeart/2005/8/layout/chevron2"/>
    <dgm:cxn modelId="{B74CDAD6-F15B-4E05-AEEC-67E6C41395BA}" type="presParOf" srcId="{1265AC78-6E8B-4B36-BBC6-25C0E0089E4C}" destId="{6D02134A-8849-4CA2-8905-CFE4CED208B9}" srcOrd="0" destOrd="0" presId="urn:microsoft.com/office/officeart/2005/8/layout/chevron2"/>
    <dgm:cxn modelId="{4BF687C8-B788-4D56-99C6-984B6D4C57F6}" type="presParOf" srcId="{6D02134A-8849-4CA2-8905-CFE4CED208B9}" destId="{6E955915-B895-4EBB-8EDF-2AE3F40B24CA}" srcOrd="0" destOrd="0" presId="urn:microsoft.com/office/officeart/2005/8/layout/chevron2"/>
    <dgm:cxn modelId="{16F0B6D4-7B2E-4E24-A1EE-379A8343B061}" type="presParOf" srcId="{6D02134A-8849-4CA2-8905-CFE4CED208B9}" destId="{B10780C6-5495-40B9-BE1D-BC34AA2753FA}" srcOrd="1" destOrd="0" presId="urn:microsoft.com/office/officeart/2005/8/layout/chevron2"/>
    <dgm:cxn modelId="{DB6DC7D6-D0B6-441D-940D-8FFAEAC5D34C}" type="presParOf" srcId="{1265AC78-6E8B-4B36-BBC6-25C0E0089E4C}" destId="{B4861C92-FD85-4A7C-BC91-5D48191F61A9}" srcOrd="1" destOrd="0" presId="urn:microsoft.com/office/officeart/2005/8/layout/chevron2"/>
    <dgm:cxn modelId="{60DC2916-A679-487D-9DCE-F4F212D4F086}" type="presParOf" srcId="{1265AC78-6E8B-4B36-BBC6-25C0E0089E4C}" destId="{3E1EEFB5-4D51-4D00-958C-B30384EE6420}" srcOrd="2" destOrd="0" presId="urn:microsoft.com/office/officeart/2005/8/layout/chevron2"/>
    <dgm:cxn modelId="{E96CEDCA-7174-42D6-A5C0-8B317AE74451}" type="presParOf" srcId="{3E1EEFB5-4D51-4D00-958C-B30384EE6420}" destId="{AD14C60A-B24F-4AA8-B3B8-6D9800F03A6D}" srcOrd="0" destOrd="0" presId="urn:microsoft.com/office/officeart/2005/8/layout/chevron2"/>
    <dgm:cxn modelId="{1DFA75E3-110F-45EF-BCD1-C2945BCCDBD1}" type="presParOf" srcId="{3E1EEFB5-4D51-4D00-958C-B30384EE6420}" destId="{410EA022-0621-4D60-8D19-BB3651D7ADD1}" srcOrd="1" destOrd="0" presId="urn:microsoft.com/office/officeart/2005/8/layout/chevron2"/>
    <dgm:cxn modelId="{9D36BE4D-7CDE-451B-99D8-4ABE0A74F07A}" type="presParOf" srcId="{1265AC78-6E8B-4B36-BBC6-25C0E0089E4C}" destId="{12F91AA8-60CE-4FC1-B750-CC142D998F2C}" srcOrd="3" destOrd="0" presId="urn:microsoft.com/office/officeart/2005/8/layout/chevron2"/>
    <dgm:cxn modelId="{DFEBE5D9-2435-4AB4-935D-EDC3F2D6DEBC}" type="presParOf" srcId="{1265AC78-6E8B-4B36-BBC6-25C0E0089E4C}" destId="{8B07C5DE-769C-4F5B-A8C1-92983DE736E3}" srcOrd="4" destOrd="0" presId="urn:microsoft.com/office/officeart/2005/8/layout/chevron2"/>
    <dgm:cxn modelId="{EFA5D025-677C-43CC-A512-3E7AC818ABED}" type="presParOf" srcId="{8B07C5DE-769C-4F5B-A8C1-92983DE736E3}" destId="{C780ACF1-2A6F-4138-9BF9-03BBD5A2EB46}" srcOrd="0" destOrd="0" presId="urn:microsoft.com/office/officeart/2005/8/layout/chevron2"/>
    <dgm:cxn modelId="{0B8C63E8-CFBD-47C5-AB4B-FA9D95F10995}" type="presParOf" srcId="{8B07C5DE-769C-4F5B-A8C1-92983DE736E3}" destId="{E02BBCB8-321E-4080-A443-B1D675AFDFFF}" srcOrd="1" destOrd="0" presId="urn:microsoft.com/office/officeart/2005/8/layout/chevron2"/>
    <dgm:cxn modelId="{E909E5BF-3E09-47CE-A2AC-2AA9FF83C19B}" type="presParOf" srcId="{1265AC78-6E8B-4B36-BBC6-25C0E0089E4C}" destId="{ABF09D17-9F4F-4693-BE45-460CAEA8D856}" srcOrd="5" destOrd="0" presId="urn:microsoft.com/office/officeart/2005/8/layout/chevron2"/>
    <dgm:cxn modelId="{4D0B032B-F3C2-4892-9E8B-CF29798C31E5}" type="presParOf" srcId="{1265AC78-6E8B-4B36-BBC6-25C0E0089E4C}" destId="{EC8327D8-CC89-43E6-AD91-04336D418F09}" srcOrd="6" destOrd="0" presId="urn:microsoft.com/office/officeart/2005/8/layout/chevron2"/>
    <dgm:cxn modelId="{2DB76303-64CF-4CA4-970B-7B19D30B62A2}" type="presParOf" srcId="{EC8327D8-CC89-43E6-AD91-04336D418F09}" destId="{03F431EC-299C-4D67-B5BB-B59EB0BAB1AD}" srcOrd="0" destOrd="0" presId="urn:microsoft.com/office/officeart/2005/8/layout/chevron2"/>
    <dgm:cxn modelId="{170F3877-54A7-4AF5-8036-8701E5716DA3}" type="presParOf" srcId="{EC8327D8-CC89-43E6-AD91-04336D418F09}" destId="{2EA21E44-102F-441E-A728-8179F6BFE740}" srcOrd="1" destOrd="0" presId="urn:microsoft.com/office/officeart/2005/8/layout/chevron2"/>
    <dgm:cxn modelId="{CA7F0CFE-0D69-4467-89C7-07CDE626953E}" type="presParOf" srcId="{1265AC78-6E8B-4B36-BBC6-25C0E0089E4C}" destId="{CD5BF89D-0D9F-4592-8140-147C6CCA3472}" srcOrd="7" destOrd="0" presId="urn:microsoft.com/office/officeart/2005/8/layout/chevron2"/>
    <dgm:cxn modelId="{4B2F092F-4838-4571-AB46-C32D54EFF1CD}" type="presParOf" srcId="{1265AC78-6E8B-4B36-BBC6-25C0E0089E4C}" destId="{0DF8E37D-D673-492C-BF43-AA9A2591F0C1}" srcOrd="8" destOrd="0" presId="urn:microsoft.com/office/officeart/2005/8/layout/chevron2"/>
    <dgm:cxn modelId="{BDCA7B43-3D35-41F3-BDF5-9823DFABC0EC}" type="presParOf" srcId="{0DF8E37D-D673-492C-BF43-AA9A2591F0C1}" destId="{449F898E-50DD-4424-80A5-E7A4F83DE6D4}" srcOrd="0" destOrd="0" presId="urn:microsoft.com/office/officeart/2005/8/layout/chevron2"/>
    <dgm:cxn modelId="{CB1EB81C-EB93-40E1-88F9-3ACC2900453A}" type="presParOf" srcId="{0DF8E37D-D673-492C-BF43-AA9A2591F0C1}" destId="{37B9A191-065B-4198-B9FD-B1D61C7BF113}" srcOrd="1" destOrd="0" presId="urn:microsoft.com/office/officeart/2005/8/layout/chevron2"/>
    <dgm:cxn modelId="{9CA14545-097D-4B3E-8D09-9A4FC9F739A6}" type="presParOf" srcId="{1265AC78-6E8B-4B36-BBC6-25C0E0089E4C}" destId="{7AE1FB91-75FB-4EAD-BF53-4BBC30A2C992}" srcOrd="9" destOrd="0" presId="urn:microsoft.com/office/officeart/2005/8/layout/chevron2"/>
    <dgm:cxn modelId="{2E66280E-97F7-4976-8C13-BA58981F121C}" type="presParOf" srcId="{1265AC78-6E8B-4B36-BBC6-25C0E0089E4C}" destId="{C1CDB3D4-EED3-4C7F-B2FD-3B8C862F3CED}" srcOrd="10" destOrd="0" presId="urn:microsoft.com/office/officeart/2005/8/layout/chevron2"/>
    <dgm:cxn modelId="{81642D97-5D9D-42E7-BEF4-050392ABE39C}" type="presParOf" srcId="{C1CDB3D4-EED3-4C7F-B2FD-3B8C862F3CED}" destId="{F0B05E2F-16F4-4D2E-A5B2-EB2E8B73083C}" srcOrd="0" destOrd="0" presId="urn:microsoft.com/office/officeart/2005/8/layout/chevron2"/>
    <dgm:cxn modelId="{CDCEC04F-AFC4-4E7B-AE3D-4094342A001B}" type="presParOf" srcId="{C1CDB3D4-EED3-4C7F-B2FD-3B8C862F3CED}" destId="{DB3B6F11-4101-4AB6-8449-588A6A246F47}" srcOrd="1" destOrd="0" presId="urn:microsoft.com/office/officeart/2005/8/layout/chevron2"/>
    <dgm:cxn modelId="{9A101DCF-3FF0-49D2-AFAF-58280773E438}" type="presParOf" srcId="{1265AC78-6E8B-4B36-BBC6-25C0E0089E4C}" destId="{A63360A7-AC70-4D50-9FE6-5C0928F1DBA0}" srcOrd="11" destOrd="0" presId="urn:microsoft.com/office/officeart/2005/8/layout/chevron2"/>
    <dgm:cxn modelId="{BD39B25F-6B9F-4554-8861-95025CA6A407}" type="presParOf" srcId="{1265AC78-6E8B-4B36-BBC6-25C0E0089E4C}" destId="{58F588EC-CD67-4485-AE05-403F8B603C5B}" srcOrd="12" destOrd="0" presId="urn:microsoft.com/office/officeart/2005/8/layout/chevron2"/>
    <dgm:cxn modelId="{CC98A06C-CC2F-4191-8FCE-CF700A7714D1}" type="presParOf" srcId="{58F588EC-CD67-4485-AE05-403F8B603C5B}" destId="{CD4F4360-E44D-4897-A0AB-03CB9A669790}" srcOrd="0" destOrd="0" presId="urn:microsoft.com/office/officeart/2005/8/layout/chevron2"/>
    <dgm:cxn modelId="{5A1697E3-EBDD-4DEF-85C2-F3CFC469E8D4}" type="presParOf" srcId="{58F588EC-CD67-4485-AE05-403F8B603C5B}" destId="{C4D107A6-3724-4705-956A-520601A45D42}" srcOrd="1" destOrd="0" presId="urn:microsoft.com/office/officeart/2005/8/layout/chevron2"/>
    <dgm:cxn modelId="{2B4296C5-B232-498E-9812-F1DD64D1F7B7}" type="presParOf" srcId="{1265AC78-6E8B-4B36-BBC6-25C0E0089E4C}" destId="{B755DE3A-C968-4CBD-8EF1-322BB8397EFC}" srcOrd="13" destOrd="0" presId="urn:microsoft.com/office/officeart/2005/8/layout/chevron2"/>
    <dgm:cxn modelId="{2E92D675-E7FB-4D47-B4EE-CFF949574AF8}" type="presParOf" srcId="{1265AC78-6E8B-4B36-BBC6-25C0E0089E4C}" destId="{152EDF50-B064-4FA6-B61F-D6F93B0A2F5E}" srcOrd="14" destOrd="0" presId="urn:microsoft.com/office/officeart/2005/8/layout/chevron2"/>
    <dgm:cxn modelId="{D99F8C02-D359-4DFA-BBCE-B6EE4C07734D}" type="presParOf" srcId="{152EDF50-B064-4FA6-B61F-D6F93B0A2F5E}" destId="{58F2DEEE-7F60-4F9E-A77D-586921CADF69}" srcOrd="0" destOrd="0" presId="urn:microsoft.com/office/officeart/2005/8/layout/chevron2"/>
    <dgm:cxn modelId="{A1AB4AB2-8D94-4CB6-86A1-4649EAB38805}" type="presParOf" srcId="{152EDF50-B064-4FA6-B61F-D6F93B0A2F5E}" destId="{AB65BE45-61F9-455F-A9FA-86DC87CBB116}" srcOrd="1" destOrd="0" presId="urn:microsoft.com/office/officeart/2005/8/layout/chevron2"/>
    <dgm:cxn modelId="{2AE976AF-CFC7-49D1-BE38-F668FF26C4D8}" type="presParOf" srcId="{1265AC78-6E8B-4B36-BBC6-25C0E0089E4C}" destId="{E97ABE2E-4FA6-44F0-BED0-CC273BB1662A}" srcOrd="15" destOrd="0" presId="urn:microsoft.com/office/officeart/2005/8/layout/chevron2"/>
    <dgm:cxn modelId="{E6AD4AF0-41B6-4868-8277-548E9D98F5AA}" type="presParOf" srcId="{1265AC78-6E8B-4B36-BBC6-25C0E0089E4C}" destId="{DF4E38B0-6F09-4B14-86F3-75D02FB2ED46}" srcOrd="16" destOrd="0" presId="urn:microsoft.com/office/officeart/2005/8/layout/chevron2"/>
    <dgm:cxn modelId="{5270DFF2-4192-4DCC-BCBD-45E7B4F602FD}" type="presParOf" srcId="{DF4E38B0-6F09-4B14-86F3-75D02FB2ED46}" destId="{99287E57-6EC8-42E7-8339-C930C0596DD9}" srcOrd="0" destOrd="0" presId="urn:microsoft.com/office/officeart/2005/8/layout/chevron2"/>
    <dgm:cxn modelId="{92136B0A-B0D5-44CE-9AED-632F1838AE6D}" type="presParOf" srcId="{DF4E38B0-6F09-4B14-86F3-75D02FB2ED46}" destId="{07B94F3E-45EE-41F6-9B66-E33369509AF2}" srcOrd="1" destOrd="0" presId="urn:microsoft.com/office/officeart/2005/8/layout/chevron2"/>
    <dgm:cxn modelId="{812C4053-4C89-47CB-A6A3-79AB83F1737B}" type="presParOf" srcId="{1265AC78-6E8B-4B36-BBC6-25C0E0089E4C}" destId="{20A51EF8-626F-4326-B945-BD7768135A88}" srcOrd="17" destOrd="0" presId="urn:microsoft.com/office/officeart/2005/8/layout/chevron2"/>
    <dgm:cxn modelId="{9524C886-D729-4B70-AEB3-547590C59446}" type="presParOf" srcId="{1265AC78-6E8B-4B36-BBC6-25C0E0089E4C}" destId="{D9753540-80CC-45AA-B466-2A48DF4E97C5}" srcOrd="18" destOrd="0" presId="urn:microsoft.com/office/officeart/2005/8/layout/chevron2"/>
    <dgm:cxn modelId="{6DE07676-B56D-4B7C-BCD6-62086E556EAE}" type="presParOf" srcId="{D9753540-80CC-45AA-B466-2A48DF4E97C5}" destId="{1FF26AF8-08AB-4F49-871C-D783255BDCC1}" srcOrd="0" destOrd="0" presId="urn:microsoft.com/office/officeart/2005/8/layout/chevron2"/>
    <dgm:cxn modelId="{C2CB725D-593F-4FB4-ACB5-79B424D27F3D}" type="presParOf" srcId="{D9753540-80CC-45AA-B466-2A48DF4E97C5}" destId="{2707101D-B677-4C57-BBA1-1A15C211374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F652D-F282-4DFF-A1F6-BCE5B9C37E21}" type="doc">
      <dgm:prSet loTypeId="urn:microsoft.com/office/officeart/2005/8/layout/process1" loCatId="process" qsTypeId="urn:microsoft.com/office/officeart/2005/8/quickstyle/simple1" qsCatId="simple" csTypeId="urn:microsoft.com/office/officeart/2005/8/colors/accent2_2" csCatId="accent2" phldr="1"/>
      <dgm:spPr/>
    </dgm:pt>
    <dgm:pt modelId="{76A50AC2-8FBF-4CD3-A606-87ACA6EA507A}">
      <dgm:prSet phldrT="[Text]" custT="1"/>
      <dgm:spPr>
        <a:solidFill>
          <a:srgbClr val="F4514C"/>
        </a:solidFill>
        <a:ln>
          <a:solidFill>
            <a:srgbClr val="F4514C"/>
          </a:solidFill>
        </a:ln>
      </dgm:spPr>
      <dgm:t>
        <a:bodyPr/>
        <a:lstStyle/>
        <a:p>
          <a:r>
            <a:rPr lang="en-GB" sz="2200" dirty="0"/>
            <a:t>AA tax charge</a:t>
          </a:r>
        </a:p>
      </dgm:t>
    </dgm:pt>
    <dgm:pt modelId="{02A9E018-C771-455A-A60D-BA0A03559D65}" type="parTrans" cxnId="{E2A113B5-C47B-4CEF-B733-B35389CE6785}">
      <dgm:prSet/>
      <dgm:spPr/>
      <dgm:t>
        <a:bodyPr/>
        <a:lstStyle/>
        <a:p>
          <a:endParaRPr lang="en-GB"/>
        </a:p>
      </dgm:t>
    </dgm:pt>
    <dgm:pt modelId="{3B0034E2-271B-4425-8D08-F65ADC159644}" type="sibTrans" cxnId="{E2A113B5-C47B-4CEF-B733-B35389CE6785}">
      <dgm:prSet/>
      <dgm:spPr>
        <a:solidFill>
          <a:srgbClr val="F4514C">
            <a:alpha val="50000"/>
          </a:srgbClr>
        </a:solidFill>
      </dgm:spPr>
      <dgm:t>
        <a:bodyPr/>
        <a:lstStyle/>
        <a:p>
          <a:endParaRPr lang="en-GB"/>
        </a:p>
      </dgm:t>
    </dgm:pt>
    <dgm:pt modelId="{A9693F33-531C-4EDB-840A-69ED14AFBAF8}">
      <dgm:prSet phldrT="[Text]"/>
      <dgm:spPr>
        <a:solidFill>
          <a:schemeClr val="accent6">
            <a:lumMod val="50000"/>
          </a:schemeClr>
        </a:solidFill>
        <a:ln>
          <a:solidFill>
            <a:schemeClr val="accent6">
              <a:lumMod val="50000"/>
            </a:schemeClr>
          </a:solidFill>
        </a:ln>
      </dgm:spPr>
      <dgm:t>
        <a:bodyPr/>
        <a:lstStyle/>
        <a:p>
          <a:r>
            <a:rPr lang="en-GB" dirty="0"/>
            <a:t>Deducted from your existing AVC fund</a:t>
          </a:r>
        </a:p>
      </dgm:t>
    </dgm:pt>
    <dgm:pt modelId="{6B39D759-426B-4763-B382-89F25F95EE0E}" type="parTrans" cxnId="{C8066077-B6E9-4001-B120-13D8B0813D11}">
      <dgm:prSet/>
      <dgm:spPr/>
      <dgm:t>
        <a:bodyPr/>
        <a:lstStyle/>
        <a:p>
          <a:endParaRPr lang="en-GB"/>
        </a:p>
      </dgm:t>
    </dgm:pt>
    <dgm:pt modelId="{01555281-80D9-496C-BC57-DF07A4059A05}" type="sibTrans" cxnId="{C8066077-B6E9-4001-B120-13D8B0813D11}">
      <dgm:prSet/>
      <dgm:spPr/>
      <dgm:t>
        <a:bodyPr/>
        <a:lstStyle/>
        <a:p>
          <a:endParaRPr lang="en-GB"/>
        </a:p>
      </dgm:t>
    </dgm:pt>
    <dgm:pt modelId="{08869215-8F82-451E-9211-D4A9C8988B6C}" type="pres">
      <dgm:prSet presAssocID="{CDDF652D-F282-4DFF-A1F6-BCE5B9C37E21}" presName="Name0" presStyleCnt="0">
        <dgm:presLayoutVars>
          <dgm:dir/>
          <dgm:resizeHandles val="exact"/>
        </dgm:presLayoutVars>
      </dgm:prSet>
      <dgm:spPr/>
    </dgm:pt>
    <dgm:pt modelId="{C423AC73-3D78-4188-AFE4-0BF9150FFE68}" type="pres">
      <dgm:prSet presAssocID="{76A50AC2-8FBF-4CD3-A606-87ACA6EA507A}" presName="node" presStyleLbl="node1" presStyleIdx="0" presStyleCnt="2">
        <dgm:presLayoutVars>
          <dgm:bulletEnabled val="1"/>
        </dgm:presLayoutVars>
      </dgm:prSet>
      <dgm:spPr/>
    </dgm:pt>
    <dgm:pt modelId="{0B270B21-DC0C-4091-BE96-1F2D73406F1A}" type="pres">
      <dgm:prSet presAssocID="{3B0034E2-271B-4425-8D08-F65ADC159644}" presName="sibTrans" presStyleLbl="sibTrans2D1" presStyleIdx="0" presStyleCnt="1"/>
      <dgm:spPr/>
    </dgm:pt>
    <dgm:pt modelId="{E10502E6-E3ED-4490-B276-39BE213EFFC4}" type="pres">
      <dgm:prSet presAssocID="{3B0034E2-271B-4425-8D08-F65ADC159644}" presName="connectorText" presStyleLbl="sibTrans2D1" presStyleIdx="0" presStyleCnt="1"/>
      <dgm:spPr/>
    </dgm:pt>
    <dgm:pt modelId="{D30158A5-89A2-45B8-9D30-251201CA48E9}" type="pres">
      <dgm:prSet presAssocID="{A9693F33-531C-4EDB-840A-69ED14AFBAF8}" presName="node" presStyleLbl="node1" presStyleIdx="1" presStyleCnt="2">
        <dgm:presLayoutVars>
          <dgm:bulletEnabled val="1"/>
        </dgm:presLayoutVars>
      </dgm:prSet>
      <dgm:spPr/>
    </dgm:pt>
  </dgm:ptLst>
  <dgm:cxnLst>
    <dgm:cxn modelId="{DB5B9F46-98D0-4225-A19C-A369471666E2}" type="presOf" srcId="{A9693F33-531C-4EDB-840A-69ED14AFBAF8}" destId="{D30158A5-89A2-45B8-9D30-251201CA48E9}" srcOrd="0" destOrd="0" presId="urn:microsoft.com/office/officeart/2005/8/layout/process1"/>
    <dgm:cxn modelId="{9279636C-DAEE-4A9C-BF02-4918B0D30C94}" type="presOf" srcId="{76A50AC2-8FBF-4CD3-A606-87ACA6EA507A}" destId="{C423AC73-3D78-4188-AFE4-0BF9150FFE68}" srcOrd="0" destOrd="0" presId="urn:microsoft.com/office/officeart/2005/8/layout/process1"/>
    <dgm:cxn modelId="{2BF6506C-2148-4736-9454-798332FB180C}" type="presOf" srcId="{CDDF652D-F282-4DFF-A1F6-BCE5B9C37E21}" destId="{08869215-8F82-451E-9211-D4A9C8988B6C}" srcOrd="0" destOrd="0" presId="urn:microsoft.com/office/officeart/2005/8/layout/process1"/>
    <dgm:cxn modelId="{72C7E852-FC21-4A2A-9508-7972F86FA017}" type="presOf" srcId="{3B0034E2-271B-4425-8D08-F65ADC159644}" destId="{E10502E6-E3ED-4490-B276-39BE213EFFC4}" srcOrd="1" destOrd="0" presId="urn:microsoft.com/office/officeart/2005/8/layout/process1"/>
    <dgm:cxn modelId="{C8066077-B6E9-4001-B120-13D8B0813D11}" srcId="{CDDF652D-F282-4DFF-A1F6-BCE5B9C37E21}" destId="{A9693F33-531C-4EDB-840A-69ED14AFBAF8}" srcOrd="1" destOrd="0" parTransId="{6B39D759-426B-4763-B382-89F25F95EE0E}" sibTransId="{01555281-80D9-496C-BC57-DF07A4059A05}"/>
    <dgm:cxn modelId="{E2A113B5-C47B-4CEF-B733-B35389CE6785}" srcId="{CDDF652D-F282-4DFF-A1F6-BCE5B9C37E21}" destId="{76A50AC2-8FBF-4CD3-A606-87ACA6EA507A}" srcOrd="0" destOrd="0" parTransId="{02A9E018-C771-455A-A60D-BA0A03559D65}" sibTransId="{3B0034E2-271B-4425-8D08-F65ADC159644}"/>
    <dgm:cxn modelId="{4B9A55F2-6170-4D2B-AD7E-690B44D727D7}" type="presOf" srcId="{3B0034E2-271B-4425-8D08-F65ADC159644}" destId="{0B270B21-DC0C-4091-BE96-1F2D73406F1A}" srcOrd="0" destOrd="0" presId="urn:microsoft.com/office/officeart/2005/8/layout/process1"/>
    <dgm:cxn modelId="{D66C3A46-62CF-4BD8-903A-7CB87CD80BDE}" type="presParOf" srcId="{08869215-8F82-451E-9211-D4A9C8988B6C}" destId="{C423AC73-3D78-4188-AFE4-0BF9150FFE68}" srcOrd="0" destOrd="0" presId="urn:microsoft.com/office/officeart/2005/8/layout/process1"/>
    <dgm:cxn modelId="{F1D4348E-7B78-42EF-96C5-7405CBE20CE0}" type="presParOf" srcId="{08869215-8F82-451E-9211-D4A9C8988B6C}" destId="{0B270B21-DC0C-4091-BE96-1F2D73406F1A}" srcOrd="1" destOrd="0" presId="urn:microsoft.com/office/officeart/2005/8/layout/process1"/>
    <dgm:cxn modelId="{BC7EA8E5-939D-4E4B-ACF7-E0A18E028095}" type="presParOf" srcId="{0B270B21-DC0C-4091-BE96-1F2D73406F1A}" destId="{E10502E6-E3ED-4490-B276-39BE213EFFC4}" srcOrd="0" destOrd="0" presId="urn:microsoft.com/office/officeart/2005/8/layout/process1"/>
    <dgm:cxn modelId="{3B033C68-D0F2-4BB7-98AA-9331DA0E3B84}" type="presParOf" srcId="{08869215-8F82-451E-9211-D4A9C8988B6C}" destId="{D30158A5-89A2-45B8-9D30-251201CA48E9}"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F652D-F282-4DFF-A1F6-BCE5B9C37E21}" type="doc">
      <dgm:prSet loTypeId="urn:microsoft.com/office/officeart/2005/8/layout/process1" loCatId="process" qsTypeId="urn:microsoft.com/office/officeart/2005/8/quickstyle/simple1" qsCatId="simple" csTypeId="urn:microsoft.com/office/officeart/2005/8/colors/accent5_2" csCatId="accent5" phldr="1"/>
      <dgm:spPr/>
    </dgm:pt>
    <dgm:pt modelId="{76A50AC2-8FBF-4CD3-A606-87ACA6EA507A}">
      <dgm:prSet phldrT="[Text]"/>
      <dgm:spPr>
        <a:solidFill>
          <a:srgbClr val="F4514C"/>
        </a:solidFill>
        <a:ln>
          <a:solidFill>
            <a:srgbClr val="F4514C"/>
          </a:solidFill>
        </a:ln>
      </dgm:spPr>
      <dgm:t>
        <a:bodyPr/>
        <a:lstStyle/>
        <a:p>
          <a:r>
            <a:rPr lang="en-GB" dirty="0"/>
            <a:t>AA tax charge</a:t>
          </a:r>
        </a:p>
      </dgm:t>
    </dgm:pt>
    <dgm:pt modelId="{02A9E018-C771-455A-A60D-BA0A03559D65}" type="parTrans" cxnId="{E2A113B5-C47B-4CEF-B733-B35389CE6785}">
      <dgm:prSet/>
      <dgm:spPr/>
      <dgm:t>
        <a:bodyPr/>
        <a:lstStyle/>
        <a:p>
          <a:endParaRPr lang="en-GB"/>
        </a:p>
      </dgm:t>
    </dgm:pt>
    <dgm:pt modelId="{3B0034E2-271B-4425-8D08-F65ADC159644}" type="sibTrans" cxnId="{E2A113B5-C47B-4CEF-B733-B35389CE6785}">
      <dgm:prSet/>
      <dgm:spPr>
        <a:solidFill>
          <a:srgbClr val="F4514C">
            <a:alpha val="50000"/>
          </a:srgbClr>
        </a:solidFill>
      </dgm:spPr>
      <dgm:t>
        <a:bodyPr/>
        <a:lstStyle/>
        <a:p>
          <a:endParaRPr lang="en-GB"/>
        </a:p>
      </dgm:t>
    </dgm:pt>
    <dgm:pt modelId="{A9693F33-531C-4EDB-840A-69ED14AFBAF8}">
      <dgm:prSet phldrT="[Text]" custT="1"/>
      <dgm:spPr>
        <a:solidFill>
          <a:schemeClr val="accent6">
            <a:lumMod val="50000"/>
          </a:schemeClr>
        </a:solidFill>
        <a:ln>
          <a:solidFill>
            <a:schemeClr val="accent6">
              <a:lumMod val="50000"/>
            </a:schemeClr>
          </a:solidFill>
        </a:ln>
      </dgm:spPr>
      <dgm:t>
        <a:bodyPr/>
        <a:lstStyle/>
        <a:p>
          <a:r>
            <a:rPr lang="en-GB" sz="1400" dirty="0"/>
            <a:t>Held as a notional negative DC fund (like a loan) on your record</a:t>
          </a:r>
        </a:p>
      </dgm:t>
    </dgm:pt>
    <dgm:pt modelId="{6B39D759-426B-4763-B382-89F25F95EE0E}" type="parTrans" cxnId="{C8066077-B6E9-4001-B120-13D8B0813D11}">
      <dgm:prSet/>
      <dgm:spPr/>
      <dgm:t>
        <a:bodyPr/>
        <a:lstStyle/>
        <a:p>
          <a:endParaRPr lang="en-GB"/>
        </a:p>
      </dgm:t>
    </dgm:pt>
    <dgm:pt modelId="{01555281-80D9-496C-BC57-DF07A4059A05}" type="sibTrans" cxnId="{C8066077-B6E9-4001-B120-13D8B0813D11}">
      <dgm:prSet/>
      <dgm:spPr>
        <a:solidFill>
          <a:schemeClr val="accent6">
            <a:lumMod val="50000"/>
            <a:alpha val="50000"/>
          </a:schemeClr>
        </a:solidFill>
      </dgm:spPr>
      <dgm:t>
        <a:bodyPr/>
        <a:lstStyle/>
        <a:p>
          <a:endParaRPr lang="en-GB"/>
        </a:p>
      </dgm:t>
    </dgm:pt>
    <dgm:pt modelId="{90A3C69F-2E29-4793-B683-DC994F87A4E3}">
      <dgm:prSet phldrT="[Text]" custT="1"/>
      <dgm:spPr>
        <a:solidFill>
          <a:srgbClr val="BFD3DE">
            <a:lumMod val="50000"/>
          </a:srgbClr>
        </a:solidFill>
        <a:ln w="12700" cap="flat" cmpd="sng" algn="ctr">
          <a:solidFill>
            <a:srgbClr val="BFD3DE">
              <a:lumMod val="50000"/>
            </a:srgb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solidFill>
                <a:srgbClr val="FFFFFF"/>
              </a:solidFill>
              <a:latin typeface="Arial" panose="020B0604020202020204"/>
              <a:ea typeface="+mn-ea"/>
              <a:cs typeface="+mn-cs"/>
            </a:rPr>
            <a:t>Interest is applied until you retire or transfer out</a:t>
          </a:r>
        </a:p>
      </dgm:t>
    </dgm:pt>
    <dgm:pt modelId="{76F6D0E2-56BD-4329-A6C1-C482B1AB75C0}" type="parTrans" cxnId="{30E5AFDF-5F5A-4F93-89AF-FBA0404DD8B6}">
      <dgm:prSet/>
      <dgm:spPr/>
      <dgm:t>
        <a:bodyPr/>
        <a:lstStyle/>
        <a:p>
          <a:endParaRPr lang="en-GB"/>
        </a:p>
      </dgm:t>
    </dgm:pt>
    <dgm:pt modelId="{37B4A7BC-FF2C-439B-9978-6173491AAFED}" type="sibTrans" cxnId="{30E5AFDF-5F5A-4F93-89AF-FBA0404DD8B6}">
      <dgm:prSet/>
      <dgm:spPr>
        <a:solidFill>
          <a:schemeClr val="accent6">
            <a:lumMod val="50000"/>
            <a:alpha val="50000"/>
          </a:schemeClr>
        </a:solidFill>
      </dgm:spPr>
      <dgm:t>
        <a:bodyPr/>
        <a:lstStyle/>
        <a:p>
          <a:endParaRPr lang="en-GB"/>
        </a:p>
      </dgm:t>
    </dgm:pt>
    <dgm:pt modelId="{C060C54E-5956-4AAD-BB0D-B26163EBDE7E}">
      <dgm:prSet phldrT="[Text]" custT="1"/>
      <dgm:spPr>
        <a:solidFill>
          <a:srgbClr val="BFD3DE">
            <a:lumMod val="50000"/>
          </a:srgbClr>
        </a:solidFill>
        <a:ln w="12700" cap="flat" cmpd="sng" algn="ctr">
          <a:solidFill>
            <a:srgbClr val="BFD3DE">
              <a:lumMod val="50000"/>
            </a:srgb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solidFill>
                <a:srgbClr val="FFFFFF"/>
              </a:solidFill>
              <a:latin typeface="Arial" panose="020B0604020202020204"/>
              <a:ea typeface="+mn-ea"/>
              <a:cs typeface="+mn-cs"/>
            </a:rPr>
            <a:t>Converted to an annual pension amount at retirement</a:t>
          </a:r>
        </a:p>
      </dgm:t>
    </dgm:pt>
    <dgm:pt modelId="{F93D2264-02DD-404E-906D-81035B1931E1}" type="parTrans" cxnId="{17E18F4F-E334-4040-B012-C9E79D8820E1}">
      <dgm:prSet/>
      <dgm:spPr/>
      <dgm:t>
        <a:bodyPr/>
        <a:lstStyle/>
        <a:p>
          <a:endParaRPr lang="en-GB"/>
        </a:p>
      </dgm:t>
    </dgm:pt>
    <dgm:pt modelId="{F4FABB83-7143-46BE-86F0-BFCBC311355B}" type="sibTrans" cxnId="{17E18F4F-E334-4040-B012-C9E79D8820E1}">
      <dgm:prSet/>
      <dgm:spPr>
        <a:solidFill>
          <a:schemeClr val="accent6">
            <a:lumMod val="75000"/>
            <a:alpha val="50000"/>
          </a:schemeClr>
        </a:solidFill>
      </dgm:spPr>
      <dgm:t>
        <a:bodyPr/>
        <a:lstStyle/>
        <a:p>
          <a:endParaRPr lang="en-GB"/>
        </a:p>
      </dgm:t>
    </dgm:pt>
    <dgm:pt modelId="{6EF4B97C-E619-48FE-B4DE-356C658932D6}">
      <dgm:prSet phldrT="[Text]" custT="1"/>
      <dgm:spPr>
        <a:solidFill>
          <a:srgbClr val="BFD3DE">
            <a:lumMod val="50000"/>
          </a:srgbClr>
        </a:solidFill>
        <a:ln w="12700" cap="flat" cmpd="sng" algn="ctr">
          <a:solidFill>
            <a:srgbClr val="BFD3DE">
              <a:lumMod val="50000"/>
            </a:srgb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solidFill>
                <a:srgbClr val="FFFFFF"/>
              </a:solidFill>
              <a:latin typeface="Arial" panose="020B0604020202020204"/>
              <a:ea typeface="+mn-ea"/>
              <a:cs typeface="+mn-cs"/>
            </a:rPr>
            <a:t>Deducted from your NHS pension at retirement</a:t>
          </a:r>
        </a:p>
      </dgm:t>
    </dgm:pt>
    <dgm:pt modelId="{92D0E76B-3D08-4679-AC3C-2047232BBCAC}" type="parTrans" cxnId="{47960499-30E6-4EB6-A8F9-070B43F11E29}">
      <dgm:prSet/>
      <dgm:spPr/>
      <dgm:t>
        <a:bodyPr/>
        <a:lstStyle/>
        <a:p>
          <a:endParaRPr lang="en-GB"/>
        </a:p>
      </dgm:t>
    </dgm:pt>
    <dgm:pt modelId="{2F63467F-9883-4C98-89B3-AE20043E45A2}" type="sibTrans" cxnId="{47960499-30E6-4EB6-A8F9-070B43F11E29}">
      <dgm:prSet/>
      <dgm:spPr/>
      <dgm:t>
        <a:bodyPr/>
        <a:lstStyle/>
        <a:p>
          <a:endParaRPr lang="en-GB"/>
        </a:p>
      </dgm:t>
    </dgm:pt>
    <dgm:pt modelId="{08869215-8F82-451E-9211-D4A9C8988B6C}" type="pres">
      <dgm:prSet presAssocID="{CDDF652D-F282-4DFF-A1F6-BCE5B9C37E21}" presName="Name0" presStyleCnt="0">
        <dgm:presLayoutVars>
          <dgm:dir/>
          <dgm:resizeHandles val="exact"/>
        </dgm:presLayoutVars>
      </dgm:prSet>
      <dgm:spPr/>
    </dgm:pt>
    <dgm:pt modelId="{C423AC73-3D78-4188-AFE4-0BF9150FFE68}" type="pres">
      <dgm:prSet presAssocID="{76A50AC2-8FBF-4CD3-A606-87ACA6EA507A}" presName="node" presStyleLbl="node1" presStyleIdx="0" presStyleCnt="5">
        <dgm:presLayoutVars>
          <dgm:bulletEnabled val="1"/>
        </dgm:presLayoutVars>
      </dgm:prSet>
      <dgm:spPr/>
    </dgm:pt>
    <dgm:pt modelId="{0B270B21-DC0C-4091-BE96-1F2D73406F1A}" type="pres">
      <dgm:prSet presAssocID="{3B0034E2-271B-4425-8D08-F65ADC159644}" presName="sibTrans" presStyleLbl="sibTrans2D1" presStyleIdx="0" presStyleCnt="4"/>
      <dgm:spPr/>
    </dgm:pt>
    <dgm:pt modelId="{E10502E6-E3ED-4490-B276-39BE213EFFC4}" type="pres">
      <dgm:prSet presAssocID="{3B0034E2-271B-4425-8D08-F65ADC159644}" presName="connectorText" presStyleLbl="sibTrans2D1" presStyleIdx="0" presStyleCnt="4"/>
      <dgm:spPr/>
    </dgm:pt>
    <dgm:pt modelId="{D30158A5-89A2-45B8-9D30-251201CA48E9}" type="pres">
      <dgm:prSet presAssocID="{A9693F33-531C-4EDB-840A-69ED14AFBAF8}" presName="node" presStyleLbl="node1" presStyleIdx="1" presStyleCnt="5">
        <dgm:presLayoutVars>
          <dgm:bulletEnabled val="1"/>
        </dgm:presLayoutVars>
      </dgm:prSet>
      <dgm:spPr/>
    </dgm:pt>
    <dgm:pt modelId="{1BF1BD41-F259-438E-902F-1BB8A034913E}" type="pres">
      <dgm:prSet presAssocID="{01555281-80D9-496C-BC57-DF07A4059A05}" presName="sibTrans" presStyleLbl="sibTrans2D1" presStyleIdx="1" presStyleCnt="4"/>
      <dgm:spPr/>
    </dgm:pt>
    <dgm:pt modelId="{631ECA32-1DED-4F4D-AADB-D7754A552487}" type="pres">
      <dgm:prSet presAssocID="{01555281-80D9-496C-BC57-DF07A4059A05}" presName="connectorText" presStyleLbl="sibTrans2D1" presStyleIdx="1" presStyleCnt="4"/>
      <dgm:spPr/>
    </dgm:pt>
    <dgm:pt modelId="{AB50A529-6CB9-4096-AC9A-3179A00213F5}" type="pres">
      <dgm:prSet presAssocID="{90A3C69F-2E29-4793-B683-DC994F87A4E3}" presName="node" presStyleLbl="node1" presStyleIdx="2" presStyleCnt="5">
        <dgm:presLayoutVars>
          <dgm:bulletEnabled val="1"/>
        </dgm:presLayoutVars>
      </dgm:prSet>
      <dgm:spPr>
        <a:xfrm>
          <a:off x="3262006" y="127442"/>
          <a:ext cx="1163661" cy="1287300"/>
        </a:xfrm>
        <a:prstGeom prst="roundRect">
          <a:avLst>
            <a:gd name="adj" fmla="val 10000"/>
          </a:avLst>
        </a:prstGeom>
      </dgm:spPr>
    </dgm:pt>
    <dgm:pt modelId="{D682E30F-0DAE-4E06-8064-90B0976A2BC6}" type="pres">
      <dgm:prSet presAssocID="{37B4A7BC-FF2C-439B-9978-6173491AAFED}" presName="sibTrans" presStyleLbl="sibTrans2D1" presStyleIdx="2" presStyleCnt="4"/>
      <dgm:spPr/>
    </dgm:pt>
    <dgm:pt modelId="{64A0991D-AC9D-466C-98FE-38CEADB4739F}" type="pres">
      <dgm:prSet presAssocID="{37B4A7BC-FF2C-439B-9978-6173491AAFED}" presName="connectorText" presStyleLbl="sibTrans2D1" presStyleIdx="2" presStyleCnt="4"/>
      <dgm:spPr/>
    </dgm:pt>
    <dgm:pt modelId="{9C91E72D-90C9-4F00-A999-8A9E168E732E}" type="pres">
      <dgm:prSet presAssocID="{C060C54E-5956-4AAD-BB0D-B26163EBDE7E}" presName="node" presStyleLbl="node1" presStyleIdx="3" presStyleCnt="5">
        <dgm:presLayoutVars>
          <dgm:bulletEnabled val="1"/>
        </dgm:presLayoutVars>
      </dgm:prSet>
      <dgm:spPr>
        <a:xfrm>
          <a:off x="4891132" y="127442"/>
          <a:ext cx="1163661" cy="1287300"/>
        </a:xfrm>
        <a:prstGeom prst="roundRect">
          <a:avLst>
            <a:gd name="adj" fmla="val 10000"/>
          </a:avLst>
        </a:prstGeom>
      </dgm:spPr>
    </dgm:pt>
    <dgm:pt modelId="{A2BA4456-F4AD-47EA-86B4-D13A17891D01}" type="pres">
      <dgm:prSet presAssocID="{F4FABB83-7143-46BE-86F0-BFCBC311355B}" presName="sibTrans" presStyleLbl="sibTrans2D1" presStyleIdx="3" presStyleCnt="4"/>
      <dgm:spPr/>
    </dgm:pt>
    <dgm:pt modelId="{129801D1-AFC8-4F41-9AB9-BC6C6321B7CF}" type="pres">
      <dgm:prSet presAssocID="{F4FABB83-7143-46BE-86F0-BFCBC311355B}" presName="connectorText" presStyleLbl="sibTrans2D1" presStyleIdx="3" presStyleCnt="4"/>
      <dgm:spPr/>
    </dgm:pt>
    <dgm:pt modelId="{86F535F3-B3C2-4C82-8606-E24C1662D018}" type="pres">
      <dgm:prSet presAssocID="{6EF4B97C-E619-48FE-B4DE-356C658932D6}" presName="node" presStyleLbl="node1" presStyleIdx="4" presStyleCnt="5">
        <dgm:presLayoutVars>
          <dgm:bulletEnabled val="1"/>
        </dgm:presLayoutVars>
      </dgm:prSet>
      <dgm:spPr>
        <a:xfrm>
          <a:off x="6520258" y="127442"/>
          <a:ext cx="1163661" cy="1287300"/>
        </a:xfrm>
        <a:prstGeom prst="roundRect">
          <a:avLst>
            <a:gd name="adj" fmla="val 10000"/>
          </a:avLst>
        </a:prstGeom>
      </dgm:spPr>
    </dgm:pt>
  </dgm:ptLst>
  <dgm:cxnLst>
    <dgm:cxn modelId="{A6D8C637-2D3F-4115-A9D0-AC7D01BB21EF}" type="presOf" srcId="{6EF4B97C-E619-48FE-B4DE-356C658932D6}" destId="{86F535F3-B3C2-4C82-8606-E24C1662D018}" srcOrd="0" destOrd="0" presId="urn:microsoft.com/office/officeart/2005/8/layout/process1"/>
    <dgm:cxn modelId="{1C784942-5DA4-4C26-928E-1BF7AAD0451A}" type="presOf" srcId="{37B4A7BC-FF2C-439B-9978-6173491AAFED}" destId="{64A0991D-AC9D-466C-98FE-38CEADB4739F}" srcOrd="1" destOrd="0" presId="urn:microsoft.com/office/officeart/2005/8/layout/process1"/>
    <dgm:cxn modelId="{DB5B9F46-98D0-4225-A19C-A369471666E2}" type="presOf" srcId="{A9693F33-531C-4EDB-840A-69ED14AFBAF8}" destId="{D30158A5-89A2-45B8-9D30-251201CA48E9}" srcOrd="0" destOrd="0" presId="urn:microsoft.com/office/officeart/2005/8/layout/process1"/>
    <dgm:cxn modelId="{9279636C-DAEE-4A9C-BF02-4918B0D30C94}" type="presOf" srcId="{76A50AC2-8FBF-4CD3-A606-87ACA6EA507A}" destId="{C423AC73-3D78-4188-AFE4-0BF9150FFE68}" srcOrd="0" destOrd="0" presId="urn:microsoft.com/office/officeart/2005/8/layout/process1"/>
    <dgm:cxn modelId="{2BF6506C-2148-4736-9454-798332FB180C}" type="presOf" srcId="{CDDF652D-F282-4DFF-A1F6-BCE5B9C37E21}" destId="{08869215-8F82-451E-9211-D4A9C8988B6C}" srcOrd="0" destOrd="0" presId="urn:microsoft.com/office/officeart/2005/8/layout/process1"/>
    <dgm:cxn modelId="{17E18F4F-E334-4040-B012-C9E79D8820E1}" srcId="{CDDF652D-F282-4DFF-A1F6-BCE5B9C37E21}" destId="{C060C54E-5956-4AAD-BB0D-B26163EBDE7E}" srcOrd="3" destOrd="0" parTransId="{F93D2264-02DD-404E-906D-81035B1931E1}" sibTransId="{F4FABB83-7143-46BE-86F0-BFCBC311355B}"/>
    <dgm:cxn modelId="{72C7E852-FC21-4A2A-9508-7972F86FA017}" type="presOf" srcId="{3B0034E2-271B-4425-8D08-F65ADC159644}" destId="{E10502E6-E3ED-4490-B276-39BE213EFFC4}" srcOrd="1" destOrd="0" presId="urn:microsoft.com/office/officeart/2005/8/layout/process1"/>
    <dgm:cxn modelId="{C8066077-B6E9-4001-B120-13D8B0813D11}" srcId="{CDDF652D-F282-4DFF-A1F6-BCE5B9C37E21}" destId="{A9693F33-531C-4EDB-840A-69ED14AFBAF8}" srcOrd="1" destOrd="0" parTransId="{6B39D759-426B-4763-B382-89F25F95EE0E}" sibTransId="{01555281-80D9-496C-BC57-DF07A4059A05}"/>
    <dgm:cxn modelId="{1A7E558C-8F85-467F-BD50-254D9FE21E46}" type="presOf" srcId="{37B4A7BC-FF2C-439B-9978-6173491AAFED}" destId="{D682E30F-0DAE-4E06-8064-90B0976A2BC6}" srcOrd="0" destOrd="0" presId="urn:microsoft.com/office/officeart/2005/8/layout/process1"/>
    <dgm:cxn modelId="{47960499-30E6-4EB6-A8F9-070B43F11E29}" srcId="{CDDF652D-F282-4DFF-A1F6-BCE5B9C37E21}" destId="{6EF4B97C-E619-48FE-B4DE-356C658932D6}" srcOrd="4" destOrd="0" parTransId="{92D0E76B-3D08-4679-AC3C-2047232BBCAC}" sibTransId="{2F63467F-9883-4C98-89B3-AE20043E45A2}"/>
    <dgm:cxn modelId="{7736D69E-3C44-41EC-A4F4-7CAD5C7614C7}" type="presOf" srcId="{F4FABB83-7143-46BE-86F0-BFCBC311355B}" destId="{A2BA4456-F4AD-47EA-86B4-D13A17891D01}" srcOrd="0" destOrd="0" presId="urn:microsoft.com/office/officeart/2005/8/layout/process1"/>
    <dgm:cxn modelId="{CDFECEAD-8E7C-400D-8271-59D6364B822F}" type="presOf" srcId="{01555281-80D9-496C-BC57-DF07A4059A05}" destId="{631ECA32-1DED-4F4D-AADB-D7754A552487}" srcOrd="1" destOrd="0" presId="urn:microsoft.com/office/officeart/2005/8/layout/process1"/>
    <dgm:cxn modelId="{E2A113B5-C47B-4CEF-B733-B35389CE6785}" srcId="{CDDF652D-F282-4DFF-A1F6-BCE5B9C37E21}" destId="{76A50AC2-8FBF-4CD3-A606-87ACA6EA507A}" srcOrd="0" destOrd="0" parTransId="{02A9E018-C771-455A-A60D-BA0A03559D65}" sibTransId="{3B0034E2-271B-4425-8D08-F65ADC159644}"/>
    <dgm:cxn modelId="{F9A228C5-2F0E-4833-9FB1-EDA6E716C655}" type="presOf" srcId="{C060C54E-5956-4AAD-BB0D-B26163EBDE7E}" destId="{9C91E72D-90C9-4F00-A999-8A9E168E732E}" srcOrd="0" destOrd="0" presId="urn:microsoft.com/office/officeart/2005/8/layout/process1"/>
    <dgm:cxn modelId="{80E338D5-3D44-4E9A-B7AB-967BEE29075F}" type="presOf" srcId="{90A3C69F-2E29-4793-B683-DC994F87A4E3}" destId="{AB50A529-6CB9-4096-AC9A-3179A00213F5}" srcOrd="0" destOrd="0" presId="urn:microsoft.com/office/officeart/2005/8/layout/process1"/>
    <dgm:cxn modelId="{30E5AFDF-5F5A-4F93-89AF-FBA0404DD8B6}" srcId="{CDDF652D-F282-4DFF-A1F6-BCE5B9C37E21}" destId="{90A3C69F-2E29-4793-B683-DC994F87A4E3}" srcOrd="2" destOrd="0" parTransId="{76F6D0E2-56BD-4329-A6C1-C482B1AB75C0}" sibTransId="{37B4A7BC-FF2C-439B-9978-6173491AAFED}"/>
    <dgm:cxn modelId="{BA7560E9-5720-4ACE-B15D-5498C611BC1A}" type="presOf" srcId="{01555281-80D9-496C-BC57-DF07A4059A05}" destId="{1BF1BD41-F259-438E-902F-1BB8A034913E}" srcOrd="0" destOrd="0" presId="urn:microsoft.com/office/officeart/2005/8/layout/process1"/>
    <dgm:cxn modelId="{4B9A55F2-6170-4D2B-AD7E-690B44D727D7}" type="presOf" srcId="{3B0034E2-271B-4425-8D08-F65ADC159644}" destId="{0B270B21-DC0C-4091-BE96-1F2D73406F1A}" srcOrd="0" destOrd="0" presId="urn:microsoft.com/office/officeart/2005/8/layout/process1"/>
    <dgm:cxn modelId="{3AD6CFF3-2220-4FD6-A8F4-EDDC1E631B0C}" type="presOf" srcId="{F4FABB83-7143-46BE-86F0-BFCBC311355B}" destId="{129801D1-AFC8-4F41-9AB9-BC6C6321B7CF}" srcOrd="1" destOrd="0" presId="urn:microsoft.com/office/officeart/2005/8/layout/process1"/>
    <dgm:cxn modelId="{D66C3A46-62CF-4BD8-903A-7CB87CD80BDE}" type="presParOf" srcId="{08869215-8F82-451E-9211-D4A9C8988B6C}" destId="{C423AC73-3D78-4188-AFE4-0BF9150FFE68}" srcOrd="0" destOrd="0" presId="urn:microsoft.com/office/officeart/2005/8/layout/process1"/>
    <dgm:cxn modelId="{F1D4348E-7B78-42EF-96C5-7405CBE20CE0}" type="presParOf" srcId="{08869215-8F82-451E-9211-D4A9C8988B6C}" destId="{0B270B21-DC0C-4091-BE96-1F2D73406F1A}" srcOrd="1" destOrd="0" presId="urn:microsoft.com/office/officeart/2005/8/layout/process1"/>
    <dgm:cxn modelId="{BC7EA8E5-939D-4E4B-ACF7-E0A18E028095}" type="presParOf" srcId="{0B270B21-DC0C-4091-BE96-1F2D73406F1A}" destId="{E10502E6-E3ED-4490-B276-39BE213EFFC4}" srcOrd="0" destOrd="0" presId="urn:microsoft.com/office/officeart/2005/8/layout/process1"/>
    <dgm:cxn modelId="{3B033C68-D0F2-4BB7-98AA-9331DA0E3B84}" type="presParOf" srcId="{08869215-8F82-451E-9211-D4A9C8988B6C}" destId="{D30158A5-89A2-45B8-9D30-251201CA48E9}" srcOrd="2" destOrd="0" presId="urn:microsoft.com/office/officeart/2005/8/layout/process1"/>
    <dgm:cxn modelId="{3C11CFD7-D8FE-412C-9609-93DBE0A2C578}" type="presParOf" srcId="{08869215-8F82-451E-9211-D4A9C8988B6C}" destId="{1BF1BD41-F259-438E-902F-1BB8A034913E}" srcOrd="3" destOrd="0" presId="urn:microsoft.com/office/officeart/2005/8/layout/process1"/>
    <dgm:cxn modelId="{48988202-2DD6-45ED-B939-A9150632EB7F}" type="presParOf" srcId="{1BF1BD41-F259-438E-902F-1BB8A034913E}" destId="{631ECA32-1DED-4F4D-AADB-D7754A552487}" srcOrd="0" destOrd="0" presId="urn:microsoft.com/office/officeart/2005/8/layout/process1"/>
    <dgm:cxn modelId="{FB37F2B6-CBEB-4A94-84BA-F5B47C52C776}" type="presParOf" srcId="{08869215-8F82-451E-9211-D4A9C8988B6C}" destId="{AB50A529-6CB9-4096-AC9A-3179A00213F5}" srcOrd="4" destOrd="0" presId="urn:microsoft.com/office/officeart/2005/8/layout/process1"/>
    <dgm:cxn modelId="{1C27F517-25E9-46F7-8F39-7755B07A3172}" type="presParOf" srcId="{08869215-8F82-451E-9211-D4A9C8988B6C}" destId="{D682E30F-0DAE-4E06-8064-90B0976A2BC6}" srcOrd="5" destOrd="0" presId="urn:microsoft.com/office/officeart/2005/8/layout/process1"/>
    <dgm:cxn modelId="{11045449-198C-4491-B77D-B62934656987}" type="presParOf" srcId="{D682E30F-0DAE-4E06-8064-90B0976A2BC6}" destId="{64A0991D-AC9D-466C-98FE-38CEADB4739F}" srcOrd="0" destOrd="0" presId="urn:microsoft.com/office/officeart/2005/8/layout/process1"/>
    <dgm:cxn modelId="{3E1650D3-E52A-47A0-B244-79784C25105F}" type="presParOf" srcId="{08869215-8F82-451E-9211-D4A9C8988B6C}" destId="{9C91E72D-90C9-4F00-A999-8A9E168E732E}" srcOrd="6" destOrd="0" presId="urn:microsoft.com/office/officeart/2005/8/layout/process1"/>
    <dgm:cxn modelId="{C618E46E-F814-4B83-AA86-3C1EE166D975}" type="presParOf" srcId="{08869215-8F82-451E-9211-D4A9C8988B6C}" destId="{A2BA4456-F4AD-47EA-86B4-D13A17891D01}" srcOrd="7" destOrd="0" presId="urn:microsoft.com/office/officeart/2005/8/layout/process1"/>
    <dgm:cxn modelId="{2E227CF6-CA01-4EC2-B19C-DBAACE09CAEA}" type="presParOf" srcId="{A2BA4456-F4AD-47EA-86B4-D13A17891D01}" destId="{129801D1-AFC8-4F41-9AB9-BC6C6321B7CF}" srcOrd="0" destOrd="0" presId="urn:microsoft.com/office/officeart/2005/8/layout/process1"/>
    <dgm:cxn modelId="{FCE8E69A-DE2E-49BB-BD63-6F2352C634B8}" type="presParOf" srcId="{08869215-8F82-451E-9211-D4A9C8988B6C}" destId="{86F535F3-B3C2-4C82-8606-E24C1662D018}" srcOrd="8" destOrd="0" presId="urn:microsoft.com/office/officeart/2005/8/layout/process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5915-B895-4EBB-8EDF-2AE3F40B24CA}">
      <dsp:nvSpPr>
        <dsp:cNvPr id="0" name=""/>
        <dsp:cNvSpPr/>
      </dsp:nvSpPr>
      <dsp:spPr>
        <a:xfrm rot="5400000">
          <a:off x="-81950" y="81985"/>
          <a:ext cx="546335" cy="382434"/>
        </a:xfrm>
        <a:prstGeom prst="chevron">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latin typeface="+mn-lt"/>
            </a:rPr>
            <a:t>1</a:t>
          </a:r>
          <a:endParaRPr lang="en-GB" sz="1100" kern="1200" dirty="0">
            <a:latin typeface="+mn-lt"/>
          </a:endParaRPr>
        </a:p>
      </dsp:txBody>
      <dsp:txXfrm rot="-5400000">
        <a:off x="1" y="191251"/>
        <a:ext cx="382434" cy="163901"/>
      </dsp:txXfrm>
    </dsp:sp>
    <dsp:sp modelId="{B10780C6-5495-40B9-BE1D-BC34AA2753FA}">
      <dsp:nvSpPr>
        <dsp:cNvPr id="0" name=""/>
        <dsp:cNvSpPr/>
      </dsp:nvSpPr>
      <dsp:spPr>
        <a:xfrm rot="5400000">
          <a:off x="3064561" y="-2682091"/>
          <a:ext cx="355117" cy="5719371"/>
        </a:xfrm>
        <a:prstGeom prst="round2Same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chemeClr val="accent1"/>
              </a:solidFill>
              <a:latin typeface="+mn-lt"/>
            </a:rPr>
            <a:t>An overview</a:t>
          </a:r>
        </a:p>
      </dsp:txBody>
      <dsp:txXfrm rot="-5400000">
        <a:off x="382435" y="17370"/>
        <a:ext cx="5702036" cy="320447"/>
      </dsp:txXfrm>
    </dsp:sp>
    <dsp:sp modelId="{AD14C60A-B24F-4AA8-B3B8-6D9800F03A6D}">
      <dsp:nvSpPr>
        <dsp:cNvPr id="0" name=""/>
        <dsp:cNvSpPr/>
      </dsp:nvSpPr>
      <dsp:spPr>
        <a:xfrm rot="5400000">
          <a:off x="-81950" y="568946"/>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2</a:t>
          </a:r>
        </a:p>
      </dsp:txBody>
      <dsp:txXfrm rot="-5400000">
        <a:off x="1" y="678212"/>
        <a:ext cx="382434" cy="163901"/>
      </dsp:txXfrm>
    </dsp:sp>
    <dsp:sp modelId="{410EA022-0621-4D60-8D19-BB3651D7ADD1}">
      <dsp:nvSpPr>
        <dsp:cNvPr id="0" name=""/>
        <dsp:cNvSpPr/>
      </dsp:nvSpPr>
      <dsp:spPr>
        <a:xfrm rot="5400000">
          <a:off x="3064561" y="-2195130"/>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How</a:t>
          </a:r>
          <a:r>
            <a:rPr lang="en-GB" sz="2200" kern="1200" dirty="0">
              <a:latin typeface="+mn-lt"/>
            </a:rPr>
            <a:t> much does the scheme cost?</a:t>
          </a:r>
        </a:p>
      </dsp:txBody>
      <dsp:txXfrm rot="-5400000">
        <a:off x="382435" y="504331"/>
        <a:ext cx="5702036" cy="320447"/>
      </dsp:txXfrm>
    </dsp:sp>
    <dsp:sp modelId="{C780ACF1-2A6F-4138-9BF9-03BBD5A2EB46}">
      <dsp:nvSpPr>
        <dsp:cNvPr id="0" name=""/>
        <dsp:cNvSpPr/>
      </dsp:nvSpPr>
      <dsp:spPr>
        <a:xfrm rot="5400000">
          <a:off x="-81950" y="1055906"/>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3</a:t>
          </a:r>
        </a:p>
      </dsp:txBody>
      <dsp:txXfrm rot="-5400000">
        <a:off x="1" y="1165172"/>
        <a:ext cx="382434" cy="163901"/>
      </dsp:txXfrm>
    </dsp:sp>
    <dsp:sp modelId="{E02BBCB8-321E-4080-A443-B1D675AFDFFF}">
      <dsp:nvSpPr>
        <dsp:cNvPr id="0" name=""/>
        <dsp:cNvSpPr/>
      </dsp:nvSpPr>
      <dsp:spPr>
        <a:xfrm rot="5400000">
          <a:off x="3064561" y="-1708170"/>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How</a:t>
          </a:r>
          <a:r>
            <a:rPr lang="en-GB" sz="2200" kern="1200" dirty="0">
              <a:latin typeface="+mn-lt"/>
            </a:rPr>
            <a:t> your pension builds up</a:t>
          </a:r>
        </a:p>
      </dsp:txBody>
      <dsp:txXfrm rot="-5400000">
        <a:off x="382435" y="991291"/>
        <a:ext cx="5702036" cy="320447"/>
      </dsp:txXfrm>
    </dsp:sp>
    <dsp:sp modelId="{03F431EC-299C-4D67-B5BB-B59EB0BAB1AD}">
      <dsp:nvSpPr>
        <dsp:cNvPr id="0" name=""/>
        <dsp:cNvSpPr/>
      </dsp:nvSpPr>
      <dsp:spPr>
        <a:xfrm rot="5400000">
          <a:off x="-81950" y="1542867"/>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4</a:t>
          </a:r>
        </a:p>
      </dsp:txBody>
      <dsp:txXfrm rot="-5400000">
        <a:off x="1" y="1652133"/>
        <a:ext cx="382434" cy="163901"/>
      </dsp:txXfrm>
    </dsp:sp>
    <dsp:sp modelId="{2EA21E44-102F-441E-A728-8179F6BFE740}">
      <dsp:nvSpPr>
        <dsp:cNvPr id="0" name=""/>
        <dsp:cNvSpPr/>
      </dsp:nvSpPr>
      <dsp:spPr>
        <a:xfrm rot="5400000">
          <a:off x="3064561" y="-1221209"/>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Keeping</a:t>
          </a:r>
          <a:r>
            <a:rPr lang="en-GB" sz="2200" kern="1200" dirty="0">
              <a:latin typeface="+mn-lt"/>
            </a:rPr>
            <a:t> track of your pension</a:t>
          </a:r>
        </a:p>
      </dsp:txBody>
      <dsp:txXfrm rot="-5400000">
        <a:off x="382435" y="1478252"/>
        <a:ext cx="5702036" cy="320447"/>
      </dsp:txXfrm>
    </dsp:sp>
    <dsp:sp modelId="{449F898E-50DD-4424-80A5-E7A4F83DE6D4}">
      <dsp:nvSpPr>
        <dsp:cNvPr id="0" name=""/>
        <dsp:cNvSpPr/>
      </dsp:nvSpPr>
      <dsp:spPr>
        <a:xfrm rot="5400000">
          <a:off x="-81950" y="2029827"/>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5</a:t>
          </a:r>
        </a:p>
      </dsp:txBody>
      <dsp:txXfrm rot="-5400000">
        <a:off x="1" y="2139093"/>
        <a:ext cx="382434" cy="163901"/>
      </dsp:txXfrm>
    </dsp:sp>
    <dsp:sp modelId="{37B9A191-065B-4198-B9FD-B1D61C7BF113}">
      <dsp:nvSpPr>
        <dsp:cNvPr id="0" name=""/>
        <dsp:cNvSpPr/>
      </dsp:nvSpPr>
      <dsp:spPr>
        <a:xfrm rot="5400000">
          <a:off x="3064561" y="-734249"/>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Protection</a:t>
          </a:r>
          <a:r>
            <a:rPr lang="en-GB" sz="2200" kern="1200" dirty="0">
              <a:latin typeface="+mn-lt"/>
            </a:rPr>
            <a:t> benefits</a:t>
          </a:r>
        </a:p>
      </dsp:txBody>
      <dsp:txXfrm rot="-5400000">
        <a:off x="382435" y="1965212"/>
        <a:ext cx="5702036" cy="320447"/>
      </dsp:txXfrm>
    </dsp:sp>
    <dsp:sp modelId="{F0B05E2F-16F4-4D2E-A5B2-EB2E8B73083C}">
      <dsp:nvSpPr>
        <dsp:cNvPr id="0" name=""/>
        <dsp:cNvSpPr/>
      </dsp:nvSpPr>
      <dsp:spPr>
        <a:xfrm rot="5400000">
          <a:off x="-81950" y="2516788"/>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6</a:t>
          </a:r>
        </a:p>
      </dsp:txBody>
      <dsp:txXfrm rot="-5400000">
        <a:off x="1" y="2626054"/>
        <a:ext cx="382434" cy="163901"/>
      </dsp:txXfrm>
    </dsp:sp>
    <dsp:sp modelId="{DB3B6F11-4101-4AB6-8449-588A6A246F47}">
      <dsp:nvSpPr>
        <dsp:cNvPr id="0" name=""/>
        <dsp:cNvSpPr/>
      </dsp:nvSpPr>
      <dsp:spPr>
        <a:xfrm rot="5400000">
          <a:off x="3064561" y="-247288"/>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Leaving</a:t>
          </a:r>
          <a:r>
            <a:rPr lang="en-GB" sz="2200" kern="1200" dirty="0">
              <a:latin typeface="+mn-lt"/>
            </a:rPr>
            <a:t> the scheme</a:t>
          </a:r>
        </a:p>
      </dsp:txBody>
      <dsp:txXfrm rot="-5400000">
        <a:off x="382435" y="2452173"/>
        <a:ext cx="5702036" cy="320447"/>
      </dsp:txXfrm>
    </dsp:sp>
    <dsp:sp modelId="{CD4F4360-E44D-4897-A0AB-03CB9A669790}">
      <dsp:nvSpPr>
        <dsp:cNvPr id="0" name=""/>
        <dsp:cNvSpPr/>
      </dsp:nvSpPr>
      <dsp:spPr>
        <a:xfrm rot="5400000">
          <a:off x="-81950" y="3003748"/>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7</a:t>
          </a:r>
        </a:p>
      </dsp:txBody>
      <dsp:txXfrm rot="-5400000">
        <a:off x="1" y="3113014"/>
        <a:ext cx="382434" cy="163901"/>
      </dsp:txXfrm>
    </dsp:sp>
    <dsp:sp modelId="{C4D107A6-3724-4705-956A-520601A45D42}">
      <dsp:nvSpPr>
        <dsp:cNvPr id="0" name=""/>
        <dsp:cNvSpPr/>
      </dsp:nvSpPr>
      <dsp:spPr>
        <a:xfrm rot="5400000">
          <a:off x="3064561" y="239672"/>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Retiring</a:t>
          </a:r>
          <a:r>
            <a:rPr lang="en-GB" sz="2200" kern="1200" dirty="0">
              <a:latin typeface="+mn-lt"/>
            </a:rPr>
            <a:t> from the scheme</a:t>
          </a:r>
        </a:p>
      </dsp:txBody>
      <dsp:txXfrm rot="-5400000">
        <a:off x="382435" y="2939134"/>
        <a:ext cx="5702036" cy="320447"/>
      </dsp:txXfrm>
    </dsp:sp>
    <dsp:sp modelId="{58F2DEEE-7F60-4F9E-A77D-586921CADF69}">
      <dsp:nvSpPr>
        <dsp:cNvPr id="0" name=""/>
        <dsp:cNvSpPr/>
      </dsp:nvSpPr>
      <dsp:spPr>
        <a:xfrm rot="5400000">
          <a:off x="-81950" y="3490709"/>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8</a:t>
          </a:r>
        </a:p>
      </dsp:txBody>
      <dsp:txXfrm rot="-5400000">
        <a:off x="1" y="3599975"/>
        <a:ext cx="382434" cy="163901"/>
      </dsp:txXfrm>
    </dsp:sp>
    <dsp:sp modelId="{AB65BE45-61F9-455F-A9FA-86DC87CBB116}">
      <dsp:nvSpPr>
        <dsp:cNvPr id="0" name=""/>
        <dsp:cNvSpPr/>
      </dsp:nvSpPr>
      <dsp:spPr>
        <a:xfrm rot="5400000">
          <a:off x="3064561" y="726632"/>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Saving</a:t>
          </a:r>
          <a:r>
            <a:rPr lang="en-GB" sz="2200" kern="1200" dirty="0">
              <a:latin typeface="+mn-lt"/>
            </a:rPr>
            <a:t> enough to stop work</a:t>
          </a:r>
        </a:p>
      </dsp:txBody>
      <dsp:txXfrm rot="-5400000">
        <a:off x="382435" y="3426094"/>
        <a:ext cx="5702036" cy="320447"/>
      </dsp:txXfrm>
    </dsp:sp>
    <dsp:sp modelId="{99287E57-6EC8-42E7-8339-C930C0596DD9}">
      <dsp:nvSpPr>
        <dsp:cNvPr id="0" name=""/>
        <dsp:cNvSpPr/>
      </dsp:nvSpPr>
      <dsp:spPr>
        <a:xfrm rot="5400000">
          <a:off x="-81950" y="3977670"/>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9</a:t>
          </a:r>
        </a:p>
      </dsp:txBody>
      <dsp:txXfrm rot="-5400000">
        <a:off x="1" y="4086936"/>
        <a:ext cx="382434" cy="163901"/>
      </dsp:txXfrm>
    </dsp:sp>
    <dsp:sp modelId="{07B94F3E-45EE-41F6-9B66-E33369509AF2}">
      <dsp:nvSpPr>
        <dsp:cNvPr id="0" name=""/>
        <dsp:cNvSpPr/>
      </dsp:nvSpPr>
      <dsp:spPr>
        <a:xfrm rot="5400000">
          <a:off x="3064561" y="1213593"/>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Ways</a:t>
          </a:r>
          <a:r>
            <a:rPr lang="en-GB" sz="2200" kern="1200" dirty="0">
              <a:latin typeface="+mn-lt"/>
            </a:rPr>
            <a:t> to increase your benefits</a:t>
          </a:r>
        </a:p>
      </dsp:txBody>
      <dsp:txXfrm rot="-5400000">
        <a:off x="382435" y="3913055"/>
        <a:ext cx="5702036" cy="320447"/>
      </dsp:txXfrm>
    </dsp:sp>
    <dsp:sp modelId="{1FF26AF8-08AB-4F49-871C-D783255BDCC1}">
      <dsp:nvSpPr>
        <dsp:cNvPr id="0" name=""/>
        <dsp:cNvSpPr/>
      </dsp:nvSpPr>
      <dsp:spPr>
        <a:xfrm rot="5400000">
          <a:off x="-81950" y="4464630"/>
          <a:ext cx="546335" cy="382434"/>
        </a:xfrm>
        <a:prstGeom prst="chevron">
          <a:avLst/>
        </a:prstGeom>
        <a:solidFill>
          <a:srgbClr val="2C88DD"/>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b"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Arial" panose="020B0604020202020204"/>
              <a:ea typeface="+mn-ea"/>
              <a:cs typeface="+mn-cs"/>
            </a:rPr>
            <a:t>10</a:t>
          </a:r>
        </a:p>
      </dsp:txBody>
      <dsp:txXfrm rot="-5400000">
        <a:off x="1" y="4573896"/>
        <a:ext cx="382434" cy="163901"/>
      </dsp:txXfrm>
    </dsp:sp>
    <dsp:sp modelId="{2707101D-B677-4C57-BBA1-1A15C211374B}">
      <dsp:nvSpPr>
        <dsp:cNvPr id="0" name=""/>
        <dsp:cNvSpPr/>
      </dsp:nvSpPr>
      <dsp:spPr>
        <a:xfrm rot="5400000">
          <a:off x="3064561" y="1700553"/>
          <a:ext cx="355117" cy="5719371"/>
        </a:xfrm>
        <a:prstGeom prst="round2SameRect">
          <a:avLst/>
        </a:prstGeom>
        <a:solidFill>
          <a:srgbClr val="FFFFFF">
            <a:alpha val="90000"/>
            <a:hueOff val="0"/>
            <a:satOff val="0"/>
            <a:lumOff val="0"/>
            <a:alphaOff val="0"/>
          </a:srgbClr>
        </a:solidFill>
        <a:ln w="12700" cap="flat" cmpd="sng" algn="ctr">
          <a:solidFill>
            <a:srgbClr val="2C88D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solidFill>
                <a:srgbClr val="121A3C"/>
              </a:solidFill>
              <a:latin typeface="Arial" panose="020B0604020202020204"/>
              <a:ea typeface="+mn-ea"/>
              <a:cs typeface="+mn-cs"/>
            </a:rPr>
            <a:t>Pensions</a:t>
          </a:r>
          <a:r>
            <a:rPr lang="en-GB" sz="2200" kern="1200" dirty="0">
              <a:latin typeface="+mn-lt"/>
            </a:rPr>
            <a:t> tax</a:t>
          </a:r>
        </a:p>
      </dsp:txBody>
      <dsp:txXfrm rot="-5400000">
        <a:off x="382435" y="4400015"/>
        <a:ext cx="5702036" cy="320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3AC73-3D78-4188-AFE4-0BF9150FFE68}">
      <dsp:nvSpPr>
        <dsp:cNvPr id="0" name=""/>
        <dsp:cNvSpPr/>
      </dsp:nvSpPr>
      <dsp:spPr>
        <a:xfrm>
          <a:off x="663" y="330484"/>
          <a:ext cx="1415443" cy="1167740"/>
        </a:xfrm>
        <a:prstGeom prst="roundRect">
          <a:avLst>
            <a:gd name="adj" fmla="val 10000"/>
          </a:avLst>
        </a:prstGeom>
        <a:solidFill>
          <a:srgbClr val="F4514C"/>
        </a:solidFill>
        <a:ln w="12700" cap="flat" cmpd="sng" algn="ctr">
          <a:solidFill>
            <a:srgbClr val="F451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AA tax charge</a:t>
          </a:r>
        </a:p>
      </dsp:txBody>
      <dsp:txXfrm>
        <a:off x="34865" y="364686"/>
        <a:ext cx="1347039" cy="1099336"/>
      </dsp:txXfrm>
    </dsp:sp>
    <dsp:sp modelId="{0B270B21-DC0C-4091-BE96-1F2D73406F1A}">
      <dsp:nvSpPr>
        <dsp:cNvPr id="0" name=""/>
        <dsp:cNvSpPr/>
      </dsp:nvSpPr>
      <dsp:spPr>
        <a:xfrm>
          <a:off x="1557651" y="738839"/>
          <a:ext cx="300074" cy="351029"/>
        </a:xfrm>
        <a:prstGeom prst="rightArrow">
          <a:avLst>
            <a:gd name="adj1" fmla="val 60000"/>
            <a:gd name="adj2" fmla="val 50000"/>
          </a:avLst>
        </a:prstGeom>
        <a:solidFill>
          <a:srgbClr val="F4514C">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557651" y="809045"/>
        <a:ext cx="210052" cy="210617"/>
      </dsp:txXfrm>
    </dsp:sp>
    <dsp:sp modelId="{D30158A5-89A2-45B8-9D30-251201CA48E9}">
      <dsp:nvSpPr>
        <dsp:cNvPr id="0" name=""/>
        <dsp:cNvSpPr/>
      </dsp:nvSpPr>
      <dsp:spPr>
        <a:xfrm>
          <a:off x="1982284" y="330484"/>
          <a:ext cx="1415443" cy="1167740"/>
        </a:xfrm>
        <a:prstGeom prst="roundRect">
          <a:avLst>
            <a:gd name="adj" fmla="val 10000"/>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Deducted from your existing AVC fund</a:t>
          </a:r>
        </a:p>
      </dsp:txBody>
      <dsp:txXfrm>
        <a:off x="2016486" y="364686"/>
        <a:ext cx="1347039" cy="1099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3AC73-3D78-4188-AFE4-0BF9150FFE68}">
      <dsp:nvSpPr>
        <dsp:cNvPr id="0" name=""/>
        <dsp:cNvSpPr/>
      </dsp:nvSpPr>
      <dsp:spPr>
        <a:xfrm>
          <a:off x="4359" y="279180"/>
          <a:ext cx="1351400" cy="1304946"/>
        </a:xfrm>
        <a:prstGeom prst="roundRect">
          <a:avLst>
            <a:gd name="adj" fmla="val 10000"/>
          </a:avLst>
        </a:prstGeom>
        <a:solidFill>
          <a:srgbClr val="F4514C"/>
        </a:solidFill>
        <a:ln w="12700" cap="flat" cmpd="sng" algn="ctr">
          <a:solidFill>
            <a:srgbClr val="F451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AA tax charge</a:t>
          </a:r>
        </a:p>
      </dsp:txBody>
      <dsp:txXfrm>
        <a:off x="42580" y="317401"/>
        <a:ext cx="1274958" cy="1228504"/>
      </dsp:txXfrm>
    </dsp:sp>
    <dsp:sp modelId="{0B270B21-DC0C-4091-BE96-1F2D73406F1A}">
      <dsp:nvSpPr>
        <dsp:cNvPr id="0" name=""/>
        <dsp:cNvSpPr/>
      </dsp:nvSpPr>
      <dsp:spPr>
        <a:xfrm>
          <a:off x="1490900" y="764079"/>
          <a:ext cx="286496" cy="335147"/>
        </a:xfrm>
        <a:prstGeom prst="rightArrow">
          <a:avLst>
            <a:gd name="adj1" fmla="val 60000"/>
            <a:gd name="adj2" fmla="val 50000"/>
          </a:avLst>
        </a:prstGeom>
        <a:solidFill>
          <a:srgbClr val="F4514C">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490900" y="831108"/>
        <a:ext cx="200547" cy="201089"/>
      </dsp:txXfrm>
    </dsp:sp>
    <dsp:sp modelId="{D30158A5-89A2-45B8-9D30-251201CA48E9}">
      <dsp:nvSpPr>
        <dsp:cNvPr id="0" name=""/>
        <dsp:cNvSpPr/>
      </dsp:nvSpPr>
      <dsp:spPr>
        <a:xfrm>
          <a:off x="1896320" y="279180"/>
          <a:ext cx="1351400" cy="1304946"/>
        </a:xfrm>
        <a:prstGeom prst="roundRect">
          <a:avLst>
            <a:gd name="adj" fmla="val 10000"/>
          </a:avLst>
        </a:prstGeom>
        <a:solidFill>
          <a:schemeClr val="accent6">
            <a:lumMod val="5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Held as a notional negative DC fund (like a loan) on your record</a:t>
          </a:r>
        </a:p>
      </dsp:txBody>
      <dsp:txXfrm>
        <a:off x="1934541" y="317401"/>
        <a:ext cx="1274958" cy="1228504"/>
      </dsp:txXfrm>
    </dsp:sp>
    <dsp:sp modelId="{1BF1BD41-F259-438E-902F-1BB8A034913E}">
      <dsp:nvSpPr>
        <dsp:cNvPr id="0" name=""/>
        <dsp:cNvSpPr/>
      </dsp:nvSpPr>
      <dsp:spPr>
        <a:xfrm>
          <a:off x="3382861" y="764079"/>
          <a:ext cx="286496" cy="335147"/>
        </a:xfrm>
        <a:prstGeom prst="rightArrow">
          <a:avLst>
            <a:gd name="adj1" fmla="val 60000"/>
            <a:gd name="adj2" fmla="val 50000"/>
          </a:avLst>
        </a:prstGeom>
        <a:solidFill>
          <a:schemeClr val="accent6">
            <a:lumMod val="50000"/>
            <a:alpha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382861" y="831108"/>
        <a:ext cx="200547" cy="201089"/>
      </dsp:txXfrm>
    </dsp:sp>
    <dsp:sp modelId="{AB50A529-6CB9-4096-AC9A-3179A00213F5}">
      <dsp:nvSpPr>
        <dsp:cNvPr id="0" name=""/>
        <dsp:cNvSpPr/>
      </dsp:nvSpPr>
      <dsp:spPr>
        <a:xfrm>
          <a:off x="3788281" y="279180"/>
          <a:ext cx="1351400" cy="1304946"/>
        </a:xfrm>
        <a:prstGeom prst="roundRect">
          <a:avLst>
            <a:gd name="adj" fmla="val 10000"/>
          </a:avLst>
        </a:prstGeom>
        <a:solidFill>
          <a:srgbClr val="BFD3DE">
            <a:lumMod val="50000"/>
          </a:srgbClr>
        </a:solidFill>
        <a:ln w="12700" cap="flat" cmpd="sng" algn="ctr">
          <a:solidFill>
            <a:srgbClr val="BFD3DE">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latin typeface="Arial" panose="020B0604020202020204"/>
              <a:ea typeface="+mn-ea"/>
              <a:cs typeface="+mn-cs"/>
            </a:rPr>
            <a:t>Interest is applied until you retire or transfer out</a:t>
          </a:r>
        </a:p>
      </dsp:txBody>
      <dsp:txXfrm>
        <a:off x="3826502" y="317401"/>
        <a:ext cx="1274958" cy="1228504"/>
      </dsp:txXfrm>
    </dsp:sp>
    <dsp:sp modelId="{D682E30F-0DAE-4E06-8064-90B0976A2BC6}">
      <dsp:nvSpPr>
        <dsp:cNvPr id="0" name=""/>
        <dsp:cNvSpPr/>
      </dsp:nvSpPr>
      <dsp:spPr>
        <a:xfrm>
          <a:off x="5274822" y="764079"/>
          <a:ext cx="286496" cy="335147"/>
        </a:xfrm>
        <a:prstGeom prst="rightArrow">
          <a:avLst>
            <a:gd name="adj1" fmla="val 60000"/>
            <a:gd name="adj2" fmla="val 50000"/>
          </a:avLst>
        </a:prstGeom>
        <a:solidFill>
          <a:schemeClr val="accent6">
            <a:lumMod val="50000"/>
            <a:alpha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5274822" y="831108"/>
        <a:ext cx="200547" cy="201089"/>
      </dsp:txXfrm>
    </dsp:sp>
    <dsp:sp modelId="{9C91E72D-90C9-4F00-A999-8A9E168E732E}">
      <dsp:nvSpPr>
        <dsp:cNvPr id="0" name=""/>
        <dsp:cNvSpPr/>
      </dsp:nvSpPr>
      <dsp:spPr>
        <a:xfrm>
          <a:off x="5680242" y="279180"/>
          <a:ext cx="1351400" cy="1304946"/>
        </a:xfrm>
        <a:prstGeom prst="roundRect">
          <a:avLst>
            <a:gd name="adj" fmla="val 10000"/>
          </a:avLst>
        </a:prstGeom>
        <a:solidFill>
          <a:srgbClr val="BFD3DE">
            <a:lumMod val="50000"/>
          </a:srgbClr>
        </a:solidFill>
        <a:ln w="12700" cap="flat" cmpd="sng" algn="ctr">
          <a:solidFill>
            <a:srgbClr val="BFD3DE">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latin typeface="Arial" panose="020B0604020202020204"/>
              <a:ea typeface="+mn-ea"/>
              <a:cs typeface="+mn-cs"/>
            </a:rPr>
            <a:t>Converted to an annual pension amount at retirement</a:t>
          </a:r>
        </a:p>
      </dsp:txBody>
      <dsp:txXfrm>
        <a:off x="5718463" y="317401"/>
        <a:ext cx="1274958" cy="1228504"/>
      </dsp:txXfrm>
    </dsp:sp>
    <dsp:sp modelId="{A2BA4456-F4AD-47EA-86B4-D13A17891D01}">
      <dsp:nvSpPr>
        <dsp:cNvPr id="0" name=""/>
        <dsp:cNvSpPr/>
      </dsp:nvSpPr>
      <dsp:spPr>
        <a:xfrm>
          <a:off x="7166783" y="764079"/>
          <a:ext cx="286496" cy="335147"/>
        </a:xfrm>
        <a:prstGeom prst="rightArrow">
          <a:avLst>
            <a:gd name="adj1" fmla="val 60000"/>
            <a:gd name="adj2" fmla="val 50000"/>
          </a:avLst>
        </a:prstGeom>
        <a:solidFill>
          <a:schemeClr val="accent6">
            <a:lumMod val="75000"/>
            <a:alpha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7166783" y="831108"/>
        <a:ext cx="200547" cy="201089"/>
      </dsp:txXfrm>
    </dsp:sp>
    <dsp:sp modelId="{86F535F3-B3C2-4C82-8606-E24C1662D018}">
      <dsp:nvSpPr>
        <dsp:cNvPr id="0" name=""/>
        <dsp:cNvSpPr/>
      </dsp:nvSpPr>
      <dsp:spPr>
        <a:xfrm>
          <a:off x="7572203" y="279180"/>
          <a:ext cx="1351400" cy="1304946"/>
        </a:xfrm>
        <a:prstGeom prst="roundRect">
          <a:avLst>
            <a:gd name="adj" fmla="val 10000"/>
          </a:avLst>
        </a:prstGeom>
        <a:solidFill>
          <a:srgbClr val="BFD3DE">
            <a:lumMod val="50000"/>
          </a:srgbClr>
        </a:solidFill>
        <a:ln w="12700" cap="flat" cmpd="sng" algn="ctr">
          <a:solidFill>
            <a:srgbClr val="BFD3DE">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latin typeface="Arial" panose="020B0604020202020204"/>
              <a:ea typeface="+mn-ea"/>
              <a:cs typeface="+mn-cs"/>
            </a:rPr>
            <a:t>Deducted from your NHS pension at retirement</a:t>
          </a:r>
        </a:p>
      </dsp:txBody>
      <dsp:txXfrm>
        <a:off x="7610424" y="317401"/>
        <a:ext cx="1274958" cy="12285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A1A481-4DE3-5F48-B224-AB50FF21B8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C6F319-38AE-4C4D-8D53-BF29D60F63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D28C80-80DC-AD4D-89A4-763EF8E1BA65}" type="datetimeFigureOut">
              <a:rPr lang="en-US" smtClean="0"/>
              <a:t>3/13/2024</a:t>
            </a:fld>
            <a:endParaRPr lang="en-US"/>
          </a:p>
        </p:txBody>
      </p:sp>
      <p:sp>
        <p:nvSpPr>
          <p:cNvPr id="4" name="Footer Placeholder 3">
            <a:extLst>
              <a:ext uri="{FF2B5EF4-FFF2-40B4-BE49-F238E27FC236}">
                <a16:creationId xmlns:a16="http://schemas.microsoft.com/office/drawing/2014/main" id="{02F0AB7F-8EA9-6B46-B147-29CF059B43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FFB412-1A21-4B40-B393-3B9346A2BC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602D48-ED8A-8B4C-A6F9-B854CF6AD5EF}" type="slidenum">
              <a:rPr lang="en-US" smtClean="0"/>
              <a:t>‹#›</a:t>
            </a:fld>
            <a:endParaRPr lang="en-US"/>
          </a:p>
        </p:txBody>
      </p:sp>
    </p:spTree>
    <p:extLst>
      <p:ext uri="{BB962C8B-B14F-4D97-AF65-F5344CB8AC3E}">
        <p14:creationId xmlns:p14="http://schemas.microsoft.com/office/powerpoint/2010/main" val="19208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4A0D7-BDDE-A445-8A40-E72FDCB9A76D}" type="datetimeFigureOut">
              <a:rPr lang="en-GB" smtClean="0"/>
              <a:t>13/03/2024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7F609-35CC-324D-947E-26771886CC4D}" type="slidenum">
              <a:rPr lang="en-GB" smtClean="0"/>
              <a:t>‹#›</a:t>
            </a:fld>
            <a:endParaRPr lang="en-GB"/>
          </a:p>
        </p:txBody>
      </p:sp>
    </p:spTree>
    <p:extLst>
      <p:ext uri="{BB962C8B-B14F-4D97-AF65-F5344CB8AC3E}">
        <p14:creationId xmlns:p14="http://schemas.microsoft.com/office/powerpoint/2010/main" val="177776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provide an overview of topics that will be covered during the session.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Edit slide if not presenting all topics. For example, if running a ‘new starter’ workshop then sections 1 to 5 are most relevant.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Neither the presentation nor the speaker is offering independent financial advice.</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3</a:t>
            </a:fld>
            <a:endParaRPr lang="en-GB"/>
          </a:p>
        </p:txBody>
      </p:sp>
    </p:spTree>
    <p:extLst>
      <p:ext uri="{BB962C8B-B14F-4D97-AF65-F5344CB8AC3E}">
        <p14:creationId xmlns:p14="http://schemas.microsoft.com/office/powerpoint/2010/main" val="211083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how employee contributions attract tax relief, the employer contribution and what it will provide in retirement. There are 3 slides based on different levels of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Compare the deductions applying to a person who is not in the Scheme, to a person who is. Pension saving can be considered to be a tax efficient way to save towards retirement. Explain the employer contribution is only paid if the employee is a member of the Scheme. Illustrate, in very simple terms, what the payback period is (although the pension is paid for life).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can delete unwanted examples, or design new ones, depending on the audience. Tax bands are correct at time of writing (2023/24). These will become out of date over time and should be reviewed and revised accordingly.</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15</a:t>
            </a:fld>
            <a:endParaRPr lang="en-GB"/>
          </a:p>
        </p:txBody>
      </p:sp>
    </p:spTree>
    <p:extLst>
      <p:ext uri="{BB962C8B-B14F-4D97-AF65-F5344CB8AC3E}">
        <p14:creationId xmlns:p14="http://schemas.microsoft.com/office/powerpoint/2010/main" val="278260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introduce the NHS Pension Schemes and another opportunity to explain what a pension is in simple terms.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the changes in the NHS pension offering through the various schemes over time.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employees might have benefits in both Schemes, mention this if appropriate. Tailor to audience – e.g. if new starter session, point out 2015 Scheme is used for auto-enrolment and that they cannot join the ‘old’ Scheme. Colour coding for schemes used from this point on, for consistency.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Total Reward Statements will show which Scheme employees are in.</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18</a:t>
            </a:fld>
            <a:endParaRPr lang="en-GB"/>
          </a:p>
        </p:txBody>
      </p:sp>
    </p:spTree>
    <p:extLst>
      <p:ext uri="{BB962C8B-B14F-4D97-AF65-F5344CB8AC3E}">
        <p14:creationId xmlns:p14="http://schemas.microsoft.com/office/powerpoint/2010/main" val="264369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broadly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how pension builds up in the 2015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Each year, a scheme member will build up another “slice” of Career Average pension. The slice is based on Pensionable Pay in the year the pension was built up. Colours are intended to indicate that the slices making up pension are based on slices of pay from each and every year. This is why it is called a ‘Career Average’ scheme – because, broadly, it’s based on an average of pay whilst a member of the Scheme (not on Final Salary at retirement). Total pension at retirement is based on the sum of all these slices (with inflation protection included, known as revaluation). The pension is paid each and every year for life from retirement.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Slices are all the same size – however in reality different pay in different years will lead to different “slices” of pension adding up. Full circle is not intended to indicate number of years required for pension.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19</a:t>
            </a:fld>
            <a:endParaRPr lang="en-GB"/>
          </a:p>
        </p:txBody>
      </p:sp>
    </p:spTree>
    <p:extLst>
      <p:ext uri="{BB962C8B-B14F-4D97-AF65-F5344CB8AC3E}">
        <p14:creationId xmlns:p14="http://schemas.microsoft.com/office/powerpoint/2010/main" val="349713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broadly explain how Final Salary pension schemes (such as the 1995/2008 Scheme) work.</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Each year,</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scheme member will build up another “slice” of Final Salary pension. Colour is intended to indicate that all pension built up (i.e. each slice) is based on member’s Final Salary.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for Career Average, the pension is paid every year for life, from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Full circle is not intended to indicate number of years required for pension.</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20</a:t>
            </a:fld>
            <a:endParaRPr lang="en-GB"/>
          </a:p>
        </p:txBody>
      </p:sp>
    </p:spTree>
    <p:extLst>
      <p:ext uri="{BB962C8B-B14F-4D97-AF65-F5344CB8AC3E}">
        <p14:creationId xmlns:p14="http://schemas.microsoft.com/office/powerpoint/2010/main" val="187170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provide more detail on how pension builds up in the 1995 Section of the ‘old’ NHS Pension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uses a simplified example based on annual Pensionable Pay of £20,000. Speaker should talk through the each of the headline features: </a:t>
            </a: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pay used;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size of the “slice” that build up each year (fraction / % terms);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automatic lump sum that is included in the pension; and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Normal Pension Age – and what this means.</a:t>
            </a:r>
          </a:p>
          <a:p>
            <a:pPr lvl="0"/>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Very simplified example for the figures used in the 1-year build up and 20-year build up. Ignores details such as salary increases. Intended to help drill down to pension fundamentals rather than provide an accurate pension statement.</a:t>
            </a:r>
          </a:p>
          <a:p>
            <a:endParaRPr lang="en-GB" dirty="0"/>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21</a:t>
            </a:fld>
            <a:endParaRPr lang="en-GB"/>
          </a:p>
        </p:txBody>
      </p:sp>
    </p:spTree>
    <p:extLst>
      <p:ext uri="{BB962C8B-B14F-4D97-AF65-F5344CB8AC3E}">
        <p14:creationId xmlns:p14="http://schemas.microsoft.com/office/powerpoint/2010/main" val="27785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provide more detail on how pension builds up in the 2008 Section of the ‘old’ NHS Pension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uses a simplified example based on annual Pensionable Pay of £20,000. Speaker should talk through the each of the headline features: </a:t>
            </a: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pay used;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size of the “slice” that build up each year (fraction / % terms);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Normal Pension Age – and what this means.</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22</a:t>
            </a:fld>
            <a:endParaRPr lang="en-GB"/>
          </a:p>
        </p:txBody>
      </p:sp>
    </p:spTree>
    <p:extLst>
      <p:ext uri="{BB962C8B-B14F-4D97-AF65-F5344CB8AC3E}">
        <p14:creationId xmlns:p14="http://schemas.microsoft.com/office/powerpoint/2010/main" val="354044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provide more detail on how pension builds up in the ‘new’ 2015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uses a simplified example based on annual Pensionable Pay of £20,000. Speaker should talk through the each of the headline features: </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pay used;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size of the “slice” that build up each year (fraction / % terms);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Normal Pension Age – and what this means.</a:t>
            </a:r>
          </a:p>
          <a:p>
            <a:pPr lvl="0"/>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Very simplified example for the figures used in the 1-year build up and 20-year build up. Ignores details such as salary increases. Intended to help drill down to pension fundamentals rather than provide an accurate pension statement.</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23</a:t>
            </a:fld>
            <a:endParaRPr lang="en-GB"/>
          </a:p>
        </p:txBody>
      </p:sp>
    </p:spTree>
    <p:extLst>
      <p:ext uri="{BB962C8B-B14F-4D97-AF65-F5344CB8AC3E}">
        <p14:creationId xmlns:p14="http://schemas.microsoft.com/office/powerpoint/2010/main" val="421236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the features of the Total Reward Statement, how and where employees can log in and the information displayed on the TRS.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what each bit of key information is showing the employees, and that this can be used to help them keep track of their pension benefits.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Consider enabling attendees to access TRS during the session.</a:t>
            </a:r>
          </a:p>
          <a:p>
            <a:endParaRPr lang="en-GB" dirty="0"/>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26</a:t>
            </a:fld>
            <a:endParaRPr lang="en-GB"/>
          </a:p>
        </p:txBody>
      </p:sp>
    </p:spTree>
    <p:extLst>
      <p:ext uri="{BB962C8B-B14F-4D97-AF65-F5344CB8AC3E}">
        <p14:creationId xmlns:p14="http://schemas.microsoft.com/office/powerpoint/2010/main" val="673461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29</a:t>
            </a:fld>
            <a:endParaRPr lang="en-GB"/>
          </a:p>
        </p:txBody>
      </p:sp>
    </p:spTree>
    <p:extLst>
      <p:ext uri="{BB962C8B-B14F-4D97-AF65-F5344CB8AC3E}">
        <p14:creationId xmlns:p14="http://schemas.microsoft.com/office/powerpoint/2010/main" val="3897558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provide discussion points for death benefits which fall into two categories – pension for spouse / partner / eligible children, and lump sum payments.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to point out different benefits are payable depending on when death occurs – in active service, in deferment or after retirement.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Highlight that members can nominate who any lump sum should be paid to using a nomination form “DB2” available from the members’ hub. Members should keep these up to date.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May need to clarify technical terms – who qualifies as an eligible dependant for example.</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30</a:t>
            </a:fld>
            <a:endParaRPr lang="en-GB"/>
          </a:p>
        </p:txBody>
      </p:sp>
    </p:spTree>
    <p:extLst>
      <p:ext uri="{BB962C8B-B14F-4D97-AF65-F5344CB8AC3E}">
        <p14:creationId xmlns:p14="http://schemas.microsoft.com/office/powerpoint/2010/main" val="43142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provide employees with an overview of the features of saving into a workplace pension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Consider pointing out that some of the features highlighted here are common to many workplace schemes (tax relief / employer contribution). Explain how the cost of providing benefits is met by the employee, employer and HMRC through tax relief.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the main benefits that the Scheme provides and that not only does the Scheme provide benefits directly for the member, it also provides benefits for dependants, should the worst happen. For new starters or “pension beginners” consider explaining what a pension is in very simple terms – e.g. “it’s a salary for your retirement, paid from the Scheme” from the point of retirement for the rest of your life.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Where taxable income is under £12,570 pa (2023/24 Personal Allowance) there will be no tax relief.</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5</a:t>
            </a:fld>
            <a:endParaRPr lang="en-GB"/>
          </a:p>
        </p:txBody>
      </p:sp>
    </p:spTree>
    <p:extLst>
      <p:ext uri="{BB962C8B-B14F-4D97-AF65-F5344CB8AC3E}">
        <p14:creationId xmlns:p14="http://schemas.microsoft.com/office/powerpoint/2010/main" val="2634022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the different benefits payable depending on whether an employee leaves before or after 2 years if service.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appropriate, speaker can provide more information on what service is included – e.g. for returning employees.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Purpose to explain that benefits are not lost if employees leave the scheme / employment.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Re-joining the scheme can mean that employees can link up previous periods of service.</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32</a:t>
            </a:fld>
            <a:endParaRPr lang="en-GB"/>
          </a:p>
        </p:txBody>
      </p:sp>
    </p:spTree>
    <p:extLst>
      <p:ext uri="{BB962C8B-B14F-4D97-AF65-F5344CB8AC3E}">
        <p14:creationId xmlns:p14="http://schemas.microsoft.com/office/powerpoint/2010/main" val="907373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the different Normal Pension Ages (NPA) and what this means in terms of being able to retire earlier or later than NPA.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that this slide covers information at a very high level, and some employees may have benefits across different schemes/sections.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 clear that early retirement pensions do not step back up to “full” amount at NPA. Information is provided at a high level and does not cover, for example, Special Class status and Mental Health Officers.</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36</a:t>
            </a:fld>
            <a:endParaRPr lang="en-GB"/>
          </a:p>
        </p:txBody>
      </p:sp>
    </p:spTree>
    <p:extLst>
      <p:ext uri="{BB962C8B-B14F-4D97-AF65-F5344CB8AC3E}">
        <p14:creationId xmlns:p14="http://schemas.microsoft.com/office/powerpoint/2010/main" val="232774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the option of giving up pension for tax- free cash at retirement using the 2015 Scheme as an example.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appropriate to the audience, can provide details on how this works for in the 1995/2008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Tax-free cash is an option for all pension schemes - not just an option for the NHS Pension Scheme.</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37</a:t>
            </a:fld>
            <a:endParaRPr lang="en-GB"/>
          </a:p>
        </p:txBody>
      </p:sp>
    </p:spTree>
    <p:extLst>
      <p:ext uri="{BB962C8B-B14F-4D97-AF65-F5344CB8AC3E}">
        <p14:creationId xmlns:p14="http://schemas.microsoft.com/office/powerpoint/2010/main" val="2973935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the different ways that employees can approach retirement across the schemes/sections.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can discuss that “retirement” is not necessarily a single point in time, employees have a number of flexibilities around how to approach it. The terms used are those used in NHS literature.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flexibilities are correct at time of presenting. Important to stress that “retire &amp; return” is an employer flexibility rather than a right for employees.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38</a:t>
            </a:fld>
            <a:endParaRPr lang="en-GB"/>
          </a:p>
        </p:txBody>
      </p:sp>
    </p:spTree>
    <p:extLst>
      <p:ext uri="{BB962C8B-B14F-4D97-AF65-F5344CB8AC3E}">
        <p14:creationId xmlns:p14="http://schemas.microsoft.com/office/powerpoint/2010/main" val="889642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the ability for employees in ill health to draw a pension from the Scheme. Also, to explain the different categories of ill health retirement and benefits payable if criteria is met.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 consider explaining terms/definitions – e.g. terminally ill for these purposes means less than 12 months to live.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39</a:t>
            </a:fld>
            <a:endParaRPr lang="en-GB"/>
          </a:p>
        </p:txBody>
      </p:sp>
    </p:spTree>
    <p:extLst>
      <p:ext uri="{BB962C8B-B14F-4D97-AF65-F5344CB8AC3E}">
        <p14:creationId xmlns:p14="http://schemas.microsoft.com/office/powerpoint/2010/main" val="797562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discuss different sources of financial support for life after retirement and encourage employees to start thinking about their own.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Saving for retirement can take many forms, with benefits in the NHS Pension Scheme one part of it.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May not apply to all – for example perhaps UK State pension may not be payable if insufficient National Insurance contributions paid.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42</a:t>
            </a:fld>
            <a:endParaRPr lang="en-GB"/>
          </a:p>
        </p:txBody>
      </p:sp>
    </p:spTree>
    <p:extLst>
      <p:ext uri="{BB962C8B-B14F-4D97-AF65-F5344CB8AC3E}">
        <p14:creationId xmlns:p14="http://schemas.microsoft.com/office/powerpoint/2010/main" val="1546311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give some very high level ideas of how much is needed in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There is research to suggests somewhere between 50% to 75% of annual pay (as an annual income) after retirement. Explain income replacement ratio, and how this tends to increase for the lower paid to sustain a basic standard of living.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employees to think this through themselves as a household so that total financial picture considered.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43</a:t>
            </a:fld>
            <a:endParaRPr lang="en-GB"/>
          </a:p>
        </p:txBody>
      </p:sp>
    </p:spTree>
    <p:extLst>
      <p:ext uri="{BB962C8B-B14F-4D97-AF65-F5344CB8AC3E}">
        <p14:creationId xmlns:p14="http://schemas.microsoft.com/office/powerpoint/2010/main" val="2005215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illustrate a very broad “rule of thumb” to help employees consider a high level target income.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Rule of thumb is for the target income to be £15,000 plus one-third of pay at retirement above this level. Speaker should explain by talking through examples.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Other approaches possible to target setting – alternatives will be considered next.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Employees should consider their own circumstances and financial position in detail.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44</a:t>
            </a:fld>
            <a:endParaRPr lang="en-GB"/>
          </a:p>
        </p:txBody>
      </p:sp>
    </p:spTree>
    <p:extLst>
      <p:ext uri="{BB962C8B-B14F-4D97-AF65-F5344CB8AC3E}">
        <p14:creationId xmlns:p14="http://schemas.microsoft.com/office/powerpoint/2010/main" val="378641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consider a second approach to target income setting – to maintain same level of net income. Uses pay of £25,000.</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Slide explains that even if employee wants to maintain same level of net income after retirement as they received whilst in work, they may need less gross income because of the different deductions applying in work and in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Rates, taxes and contribution percentages correct at time of writing (2023/24) – speaker should check these remain correct. Slide considers all sources of post retirement income – not just from the NHS Pension Scheme.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Employees should consider their own circumstances and financial position in detail.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46</a:t>
            </a:fld>
            <a:endParaRPr lang="en-GB"/>
          </a:p>
        </p:txBody>
      </p:sp>
    </p:spTree>
    <p:extLst>
      <p:ext uri="{BB962C8B-B14F-4D97-AF65-F5344CB8AC3E}">
        <p14:creationId xmlns:p14="http://schemas.microsoft.com/office/powerpoint/2010/main" val="269357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consider a second approach to target income setting – to maintain same level of net income. Uses pay of £40,000</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Slide explains that even if employee wants to maintain same level of net income after retirement as they received whilst in work, they may need less gross income because of the different deductions applying in work and in retirement.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Rates, taxes and contribution percentages correct at time of writing (2023/24) – speaker should check these remain correct. Slide considers all sources of post retirement income – not just from the NHS Pension Scheme.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Employees should consider their own circumstances and financial position in detail.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47</a:t>
            </a:fld>
            <a:endParaRPr lang="en-GB"/>
          </a:p>
        </p:txBody>
      </p:sp>
    </p:spTree>
    <p:extLst>
      <p:ext uri="{BB962C8B-B14F-4D97-AF65-F5344CB8AC3E}">
        <p14:creationId xmlns:p14="http://schemas.microsoft.com/office/powerpoint/2010/main" val="394579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the payslip and its codes, so employees can familiarise themselves with the various terms and deductions applying.</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Run through the key items, including the employee’s own pension contribution.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Point out the “SD reference number” which employees should have to hand when contacting the pension admin helpline.</a:t>
            </a:r>
          </a:p>
          <a:p>
            <a:r>
              <a:rPr lang="en-GB" sz="1200" kern="1200" dirty="0">
                <a:solidFill>
                  <a:schemeClr val="tx1"/>
                </a:solidFill>
                <a:effectLst/>
                <a:latin typeface="+mn-lt"/>
                <a:ea typeface="+mn-ea"/>
                <a:cs typeface="+mn-cs"/>
              </a:rPr>
              <a:t> </a:t>
            </a: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Payslips do not show the employer’s contribution. This will be covered later. Individuals will have different payments and deductions to those illustrated here. Individual payslips are likely to differ in format. This example payslip may become out of date over time.</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8</a:t>
            </a:fld>
            <a:endParaRPr lang="en-GB"/>
          </a:p>
        </p:txBody>
      </p:sp>
    </p:spTree>
    <p:extLst>
      <p:ext uri="{BB962C8B-B14F-4D97-AF65-F5344CB8AC3E}">
        <p14:creationId xmlns:p14="http://schemas.microsoft.com/office/powerpoint/2010/main" val="3504266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how income needs change after retirement as a result of different spending patterns.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This is a more detailed approach to target setting which employees should consider for their retirement planning.</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intended as advice. It is intended as a high level starting point to help employees start to think about retirement planning.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Employees should consider their own circumstances and financial position in detail.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48</a:t>
            </a:fld>
            <a:endParaRPr lang="en-GB"/>
          </a:p>
        </p:txBody>
      </p:sp>
    </p:spTree>
    <p:extLst>
      <p:ext uri="{BB962C8B-B14F-4D97-AF65-F5344CB8AC3E}">
        <p14:creationId xmlns:p14="http://schemas.microsoft.com/office/powerpoint/2010/main" val="523479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introduce the State Pension and the age at which it will become payable (“State Pension Age”). Also, to show how State Pension Age has changed over time.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State Pension Age is also the Normal Pension Age for the 2015 NHS Pension Scheme.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State Pension Age graph correct at time of writing – speakers should ensure it remains correct at time of presenting.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49</a:t>
            </a:fld>
            <a:endParaRPr lang="en-GB"/>
          </a:p>
        </p:txBody>
      </p:sp>
    </p:spTree>
    <p:extLst>
      <p:ext uri="{BB962C8B-B14F-4D97-AF65-F5344CB8AC3E}">
        <p14:creationId xmlns:p14="http://schemas.microsoft.com/office/powerpoint/2010/main" val="601797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how the State Pension has changed over time, and how it can be a valuable part of retirement income.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the age at which the State Pension is payable from, the weekly amount paid (approximate amounts in today’s money terms), the average time for which it was paid based on life expectancy at the time, and the average total amount paid out. Slide provides prompt to explain that prior to April 2016 NHS Pension Scheme members were “contracted-out” of the State Second Pension so may not receive the maximum State Pension.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Average amount paid out over lifetime provided in very broad, simple terms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 inflation / interest etc assumed – simply weekly amount multiplied by average life expectancy, rounded down to nearest £1,000).</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Information correct at time of writing – speakers should ensure it remains correct at time of presenting.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50</a:t>
            </a:fld>
            <a:endParaRPr lang="en-GB"/>
          </a:p>
        </p:txBody>
      </p:sp>
    </p:spTree>
    <p:extLst>
      <p:ext uri="{BB962C8B-B14F-4D97-AF65-F5344CB8AC3E}">
        <p14:creationId xmlns:p14="http://schemas.microsoft.com/office/powerpoint/2010/main" val="422887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how to obtain a State Pension Statement on-line, and what information is needed to access this (payslip / passport / P60).</a:t>
            </a:r>
          </a:p>
          <a:p>
            <a:r>
              <a:rPr lang="en-GB" sz="1200" kern="1200" dirty="0">
                <a:solidFill>
                  <a:schemeClr val="tx1"/>
                </a:solidFill>
                <a:effectLst/>
                <a:latin typeface="+mn-lt"/>
                <a:ea typeface="+mn-ea"/>
                <a:cs typeface="+mn-cs"/>
              </a:rPr>
              <a:t> </a:t>
            </a: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The process is fairly simple and employees should be encouraged to carry this out.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mentioned on the previous slide, employees who have been contracted-out may not be on track to receive the full State Pension. This will help individuals manage their own State Pension expectations.</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51</a:t>
            </a:fld>
            <a:endParaRPr lang="en-GB"/>
          </a:p>
        </p:txBody>
      </p:sp>
    </p:spTree>
    <p:extLst>
      <p:ext uri="{BB962C8B-B14F-4D97-AF65-F5344CB8AC3E}">
        <p14:creationId xmlns:p14="http://schemas.microsoft.com/office/powerpoint/2010/main" val="1673399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illustrate what an online State Pension Statement will look like.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what the example figures mean – what has been built up to date, and what might be paid on retirement subject to sufficient National Insurance contributions.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Amounts are an illustration only at time of writing – speaker should consider updating at time of presenting.</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52</a:t>
            </a:fld>
            <a:endParaRPr lang="en-GB"/>
          </a:p>
        </p:txBody>
      </p:sp>
    </p:spTree>
    <p:extLst>
      <p:ext uri="{BB962C8B-B14F-4D97-AF65-F5344CB8AC3E}">
        <p14:creationId xmlns:p14="http://schemas.microsoft.com/office/powerpoint/2010/main" val="2711878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the option of buying more pension in the Scheme through the “Additional Pension” option.</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what Additional Pension is, what it costs and how employees can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Consider impact on Annual and Lifetime Allowances.</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56</a:t>
            </a:fld>
            <a:endParaRPr lang="en-GB"/>
          </a:p>
        </p:txBody>
      </p:sp>
    </p:spTree>
    <p:extLst>
      <p:ext uri="{BB962C8B-B14F-4D97-AF65-F5344CB8AC3E}">
        <p14:creationId xmlns:p14="http://schemas.microsoft.com/office/powerpoint/2010/main" val="280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the option of paying Additional Voluntary Contributions.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what AVCs are, the cost, what it provides (AVC pot – not guaranteed pension) and how employees can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Consider impact on Annual and Lifetime Allowances.</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57</a:t>
            </a:fld>
            <a:endParaRPr lang="en-GB"/>
          </a:p>
        </p:txBody>
      </p:sp>
    </p:spTree>
    <p:extLst>
      <p:ext uri="{BB962C8B-B14F-4D97-AF65-F5344CB8AC3E}">
        <p14:creationId xmlns:p14="http://schemas.microsoft.com/office/powerpoint/2010/main" val="3102239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discuss the option of paying for a reduced Normal Retirement Age – called the “Early Retirement Reduction Buy out”.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what it is, what it costs, and how employees can pay. Only available for 2015 Scheme members, window to apply each year. Only take effect when contributions are being paid (i.e. cannot pay retrospectively).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Consider impact on Annual and Lifetime Allowances.</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58</a:t>
            </a:fld>
            <a:endParaRPr lang="en-GB"/>
          </a:p>
        </p:txBody>
      </p:sp>
    </p:spTree>
    <p:extLst>
      <p:ext uri="{BB962C8B-B14F-4D97-AF65-F5344CB8AC3E}">
        <p14:creationId xmlns:p14="http://schemas.microsoft.com/office/powerpoint/2010/main" val="508206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when this tax charge applies – i.e. when individuals exceed the Annual Allowance in a single tax year.</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Breaching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AA does not necessarily mean that a tax charge applies as individuals may have unused allowance (or “carry forward”) from previous years to offset the excess savings.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Speaker should consider offering audience examples of how excess pension savings can occur – for example a spike in pensionable pay due to promotion for an employee in one of the final salary sections / buying additional pension etc.</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The AA applies to all UK pension schemes – it is not NHS Pension Scheme specific. Annual Allowance correct at time of writing (2023/24).</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61</a:t>
            </a:fld>
            <a:endParaRPr lang="en-GB"/>
          </a:p>
        </p:txBody>
      </p:sp>
    </p:spTree>
    <p:extLst>
      <p:ext uri="{BB962C8B-B14F-4D97-AF65-F5344CB8AC3E}">
        <p14:creationId xmlns:p14="http://schemas.microsoft.com/office/powerpoint/2010/main" val="1351430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how pension saving is valued for Defined Benefit pension schemes (like in the NHS) and Defined Contribution pension schemes (like AVCs).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Individuals should be careful if they have pension savings elsewhere – as limit applies to ALL pension savings, not just in the NHS Pension Scheme. (State Pension exempt from this.)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NHS Pension Scheme specific – applies to all UK pension saving.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appropriate, could provide further detail on 1995 Section benefits where the change in the value of the lump sum is also included in the value of DB pension saving.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62</a:t>
            </a:fld>
            <a:endParaRPr lang="en-GB"/>
          </a:p>
        </p:txBody>
      </p:sp>
    </p:spTree>
    <p:extLst>
      <p:ext uri="{BB962C8B-B14F-4D97-AF65-F5344CB8AC3E}">
        <p14:creationId xmlns:p14="http://schemas.microsoft.com/office/powerpoint/2010/main" val="148908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the rate that employees pay to the Scheme is dependent on actual pensionable pay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just employee who pays in, but the employer pays too. So, by not being in the Scheme, employees are missing out on employer contributions towards their retirement. Employers also pick up the cost of the administration of the Scheme.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Explain the concept of actual pensionable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Rates correct at the time of writing (2023). Rates for both employees and employers may change in the future.</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9</a:t>
            </a:fld>
            <a:endParaRPr lang="en-GB"/>
          </a:p>
        </p:txBody>
      </p:sp>
    </p:spTree>
    <p:extLst>
      <p:ext uri="{BB962C8B-B14F-4D97-AF65-F5344CB8AC3E}">
        <p14:creationId xmlns:p14="http://schemas.microsoft.com/office/powerpoint/2010/main" val="2846426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measure the value of pension saving against the Annual Allowance to determine whether there is any excess.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Carry forward is only mentioned at a very high level. Could use this prompt to explain further.</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Annual Allowance correct at time of writing (2023/24).</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63</a:t>
            </a:fld>
            <a:endParaRPr lang="en-GB"/>
          </a:p>
        </p:txBody>
      </p:sp>
    </p:spTree>
    <p:extLst>
      <p:ext uri="{BB962C8B-B14F-4D97-AF65-F5344CB8AC3E}">
        <p14:creationId xmlns:p14="http://schemas.microsoft.com/office/powerpoint/2010/main" val="4194597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that the Scheme calculates the value of pension saving on the behalf of members and writes to those impacted.</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previous slides provide background for the calculations, which are carried out by the Scheme administrators.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example statement can be used to illustrate what is shown on statement.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Only NHS benefits will be set out on Scheme statements – employees will also have to consider any further pension savings outside of the Scheme. </a:t>
            </a:r>
          </a:p>
          <a:p>
            <a:r>
              <a:rPr lang="en-GB" sz="1200" kern="1200" dirty="0">
                <a:solidFill>
                  <a:schemeClr val="tx1"/>
                </a:solidFill>
                <a:effectLst/>
                <a:latin typeface="+mn-lt"/>
                <a:ea typeface="+mn-ea"/>
                <a:cs typeface="+mn-cs"/>
              </a:rPr>
              <a:t>Correct at time of writing – speakers should ensure options and availability across the schemes are correct at time of presenting.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64</a:t>
            </a:fld>
            <a:endParaRPr lang="en-GB"/>
          </a:p>
        </p:txBody>
      </p:sp>
    </p:spTree>
    <p:extLst>
      <p:ext uri="{BB962C8B-B14F-4D97-AF65-F5344CB8AC3E}">
        <p14:creationId xmlns:p14="http://schemas.microsoft.com/office/powerpoint/2010/main" val="1847923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how tax is applied to excess pension saving (worked out on previous slide), and the options for paying this tax charge.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AA tax charge can be paid either directly (through a tax return), or through the Scheme when certain criteria are met (by “Scheme Pays” – reducing pension benefits).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Guidance and examples are available on the NHS Business Services Authority website.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options and availability are correct at time of presenting.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Employers are not authorised to provide advice on which option is the best one to choose. It is the employee’s responsibility to seek independent financial advice if required.</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65</a:t>
            </a:fld>
            <a:endParaRPr lang="en-GB"/>
          </a:p>
        </p:txBody>
      </p:sp>
    </p:spTree>
    <p:extLst>
      <p:ext uri="{BB962C8B-B14F-4D97-AF65-F5344CB8AC3E}">
        <p14:creationId xmlns:p14="http://schemas.microsoft.com/office/powerpoint/2010/main" val="1579395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build from the previous slide, explaining how a tax charge paid settled using Scheme Pays eventually results in reduced benefits at retirement</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This slide only looks at Scheme Pays and breaches of the Annual Allowance across different schemes is settled by the correct scheme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Guidance and examples are available on the NHS Business Services Authority website.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Correct at time of writing – speakers should ensure that the Scheme Pays approach hasn’t changed.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66</a:t>
            </a:fld>
            <a:endParaRPr lang="en-GB"/>
          </a:p>
        </p:txBody>
      </p:sp>
    </p:spTree>
    <p:extLst>
      <p:ext uri="{BB962C8B-B14F-4D97-AF65-F5344CB8AC3E}">
        <p14:creationId xmlns:p14="http://schemas.microsoft.com/office/powerpoint/2010/main" val="1164748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An example to illustrate how Scheme Pays can be used when an Annual Allowance breach has occurred in the 1995 Section only</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This slide only looks at Scheme Pays and a breach of the Annual Allowance in the 1995 Section only</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Guidance and examples are available on the NHS Business Services Authority website.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The Scheme Pays factors are c</a:t>
            </a:r>
            <a:r>
              <a:rPr lang="en-GB" sz="1200" kern="1200" dirty="0">
                <a:solidFill>
                  <a:schemeClr val="tx1"/>
                </a:solidFill>
                <a:effectLst/>
                <a:latin typeface="+mn-lt"/>
                <a:ea typeface="+mn-ea"/>
                <a:cs typeface="+mn-cs"/>
              </a:rPr>
              <a:t>orrect at time of writing.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67</a:t>
            </a:fld>
            <a:endParaRPr lang="en-GB"/>
          </a:p>
        </p:txBody>
      </p:sp>
    </p:spTree>
    <p:extLst>
      <p:ext uri="{BB962C8B-B14F-4D97-AF65-F5344CB8AC3E}">
        <p14:creationId xmlns:p14="http://schemas.microsoft.com/office/powerpoint/2010/main" val="40498452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An example to illustrate how Scheme Pays can be used when an Annual Allowance breach has occurred across both the 1995/2008 Scheme and the 2015 Scheme</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This slide only looks at Scheme Pays and a breach of the Annual Allowance in both the 1995 Section and the 2015 Scheme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Guidance and examples are available on the NHS Business Services Authority website.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The Scheme Pays factors are c</a:t>
            </a:r>
            <a:r>
              <a:rPr lang="en-GB" sz="1200" kern="1200" dirty="0">
                <a:solidFill>
                  <a:schemeClr val="tx1"/>
                </a:solidFill>
                <a:effectLst/>
                <a:latin typeface="+mn-lt"/>
                <a:ea typeface="+mn-ea"/>
                <a:cs typeface="+mn-cs"/>
              </a:rPr>
              <a:t>orrect at time of writing.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68</a:t>
            </a:fld>
            <a:endParaRPr lang="en-GB"/>
          </a:p>
        </p:txBody>
      </p:sp>
    </p:spTree>
    <p:extLst>
      <p:ext uri="{BB962C8B-B14F-4D97-AF65-F5344CB8AC3E}">
        <p14:creationId xmlns:p14="http://schemas.microsoft.com/office/powerpoint/2010/main" val="789809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that the Annual Allowance of £60,000 may be less for higher earner, which increases the likelihood of a tax charge applying.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Explain threshold and adjusted income are only known after the end of the tax year, and that they do not only include taxable earnings from NHS employment.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Limits and tests correct at time of writing (2023/24).</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69</a:t>
            </a:fld>
            <a:endParaRPr lang="en-GB"/>
          </a:p>
        </p:txBody>
      </p:sp>
    </p:spTree>
    <p:extLst>
      <p:ext uri="{BB962C8B-B14F-4D97-AF65-F5344CB8AC3E}">
        <p14:creationId xmlns:p14="http://schemas.microsoft.com/office/powerpoint/2010/main" val="3611393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how the Annual Allowance reduces (or ‘tapers’) for employees if both tests on previous slide are breached.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The Annual Allowance can taper down to a minimum of £10,000.</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Amounts correct at time of writing. Does not include any information on the Money Purchase Annual Allowance.</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70</a:t>
            </a:fld>
            <a:endParaRPr lang="en-GB"/>
          </a:p>
        </p:txBody>
      </p:sp>
    </p:spTree>
    <p:extLst>
      <p:ext uri="{BB962C8B-B14F-4D97-AF65-F5344CB8AC3E}">
        <p14:creationId xmlns:p14="http://schemas.microsoft.com/office/powerpoint/2010/main" val="766855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explain when this tax charge applies – i.e. when individuals exceed the Lifetime Allowance.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should consider offering audience examples of how excess pension savings can occur.</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The LTA applies to all UK pension schemes – it is not NHS Pension Scheme specific. LTA for 2023/24 correct at time of writing.</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71</a:t>
            </a:fld>
            <a:endParaRPr lang="en-GB"/>
          </a:p>
        </p:txBody>
      </p:sp>
    </p:spTree>
    <p:extLst>
      <p:ext uri="{BB962C8B-B14F-4D97-AF65-F5344CB8AC3E}">
        <p14:creationId xmlns:p14="http://schemas.microsoft.com/office/powerpoint/2010/main" val="33451047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 how pension saving is valued for Defined Benefit pension schemes (like in the NHS) and Defined Contribution pension schemes (like AVCs).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Individuals should be careful if they have pension savings elsewhere – as limit applies to ALL pension savings, not just in the NHS Pension Scheme. (State Pension exempt from this.)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 NHS Pension Scheme specific – applies to all UK pension saving.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appropriate, could provide further detail on NHS Pension Scheme benefits.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72</a:t>
            </a:fld>
            <a:endParaRPr lang="en-GB"/>
          </a:p>
        </p:txBody>
      </p:sp>
    </p:spTree>
    <p:extLst>
      <p:ext uri="{BB962C8B-B14F-4D97-AF65-F5344CB8AC3E}">
        <p14:creationId xmlns:p14="http://schemas.microsoft.com/office/powerpoint/2010/main" val="329350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help employees to understand, broadly, how income tax applies to their pay.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Important to note that tax bands are not specific to NHS but all England &amp; Wales. Speaker can use examples to explain that pension contributions reduce the employee’s taxable earnings, so that they pay less income tax.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Tax bands are correct at time of writing (2023/24). These will become out of date over time and should be reviewed and revised accordingly.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presenting to higher earners, could provide further information about the loss of the tax-free “personal allowance” as earnings exceed £100,000.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10</a:t>
            </a:fld>
            <a:endParaRPr lang="en-GB"/>
          </a:p>
        </p:txBody>
      </p:sp>
    </p:spTree>
    <p:extLst>
      <p:ext uri="{BB962C8B-B14F-4D97-AF65-F5344CB8AC3E}">
        <p14:creationId xmlns:p14="http://schemas.microsoft.com/office/powerpoint/2010/main" val="3027549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Legal disclaimer and warning slide.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75</a:t>
            </a:fld>
            <a:endParaRPr lang="en-GB" dirty="0"/>
          </a:p>
        </p:txBody>
      </p:sp>
    </p:spTree>
    <p:extLst>
      <p:ext uri="{BB962C8B-B14F-4D97-AF65-F5344CB8AC3E}">
        <p14:creationId xmlns:p14="http://schemas.microsoft.com/office/powerpoint/2010/main" val="5604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help employees to understand, broadly, how income tax applies to their pay.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Important to note that tax bands are not specific to NHS but all England &amp; Wales. Speaker can use examples to explain that pension contributions reduce the employee’s taxable earnings, so that they pay less income tax.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Tax bands are correct at time of writing (2023/24). These will become out of date over time and should be reviewed and revised accordingly.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presenting to higher earners, could provide further information about the loss of the tax-free “personal allowance” as earnings exceed £100,000.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11</a:t>
            </a:fld>
            <a:endParaRPr lang="en-GB"/>
          </a:p>
        </p:txBody>
      </p:sp>
    </p:spTree>
    <p:extLst>
      <p:ext uri="{BB962C8B-B14F-4D97-AF65-F5344CB8AC3E}">
        <p14:creationId xmlns:p14="http://schemas.microsoft.com/office/powerpoint/2010/main" val="148301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kern="1200" dirty="0">
                <a:solidFill>
                  <a:schemeClr val="tx1"/>
                </a:solidFill>
                <a:effectLst/>
                <a:latin typeface="+mn-lt"/>
                <a:ea typeface="+mn-ea"/>
                <a:cs typeface="+mn-cs"/>
              </a:rPr>
              <a:t> To build on the previous slide and provide detail on the tax relief applicable for various bands of earnings.</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Tax relief is expressed in terms of every £1 paid into the Scheme in employee contributions (not allowing for breaches in the Annual and/or Lifetime Allowances – see section 10).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kern="1200" dirty="0">
                <a:solidFill>
                  <a:schemeClr val="tx1"/>
                </a:solidFill>
                <a:effectLst/>
                <a:latin typeface="+mn-lt"/>
                <a:ea typeface="+mn-ea"/>
                <a:cs typeface="+mn-cs"/>
              </a:rPr>
              <a:t> Tax bands are correct at time of writing. These will become out of date over time and should be reviewed and revised accordingly. </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12</a:t>
            </a:fld>
            <a:endParaRPr lang="en-GB"/>
          </a:p>
        </p:txBody>
      </p:sp>
    </p:spTree>
    <p:extLst>
      <p:ext uri="{BB962C8B-B14F-4D97-AF65-F5344CB8AC3E}">
        <p14:creationId xmlns:p14="http://schemas.microsoft.com/office/powerpoint/2010/main" val="398194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how employee contributions attract tax relief, the employer contribution and what it will provide in retirement. There are 3 slides based on different levels of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Compare the deductions applying to a person who is not in the Scheme, to a person who is. Pension saving can be considered to be a tax efficient way to save towards retirement. Explain the employer contribution is only paid if the employee is a member of the Scheme. Illustrate, in very simple terms, what the payback period is (although the pension is paid for life).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can delete unwanted examples, or design new ones, depending on the audience. Tax bands are correct at time of writing (2023/24). These will become out of date over time and should be reviewed and revised accordingly.</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13</a:t>
            </a:fld>
            <a:endParaRPr lang="en-GB"/>
          </a:p>
        </p:txBody>
      </p:sp>
    </p:spTree>
    <p:extLst>
      <p:ext uri="{BB962C8B-B14F-4D97-AF65-F5344CB8AC3E}">
        <p14:creationId xmlns:p14="http://schemas.microsoft.com/office/powerpoint/2010/main" val="29849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Purpose of slide: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explain</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how employee contributions attract tax relief, the employer contribution and what it will provide in retirement. There are 3 slides based on different levels of pay.</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Notes for delivery:</a:t>
            </a:r>
            <a:r>
              <a:rPr lang="en-GB" sz="1200" kern="1200" dirty="0">
                <a:solidFill>
                  <a:schemeClr val="tx1"/>
                </a:solidFill>
                <a:effectLst/>
                <a:latin typeface="+mn-lt"/>
                <a:ea typeface="+mn-ea"/>
                <a:cs typeface="+mn-cs"/>
              </a:rPr>
              <a:t> Compare the deductions applying to a person who is not in the Scheme, to a person who is. Pension saving can be considered to be a tax efficient way to save towards retirement. Explain the employer contribution is only paid if the employee is a member of the Scheme. Illustrate, in very simple terms, what the payback period is (although the pension is paid for life).</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Points to note / warnings: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Speaker can delete unwanted examples, or design new ones, depending on the audience. Tax bands are correct at time of writing (2023/24). These will become out of date over time and should be reviewed and revised accordingly.</a:t>
            </a:r>
          </a:p>
          <a:p>
            <a:endParaRPr lang="en-GB" dirty="0"/>
          </a:p>
        </p:txBody>
      </p:sp>
      <p:sp>
        <p:nvSpPr>
          <p:cNvPr id="4" name="Slide Number Placeholder 3"/>
          <p:cNvSpPr>
            <a:spLocks noGrp="1"/>
          </p:cNvSpPr>
          <p:nvPr>
            <p:ph type="sldNum" sz="quarter" idx="5"/>
          </p:nvPr>
        </p:nvSpPr>
        <p:spPr/>
        <p:txBody>
          <a:bodyPr/>
          <a:lstStyle/>
          <a:p>
            <a:fld id="{19B7F609-35CC-324D-947E-26771886CC4D}" type="slidenum">
              <a:rPr lang="en-GB" smtClean="0"/>
              <a:t>14</a:t>
            </a:fld>
            <a:endParaRPr lang="en-GB"/>
          </a:p>
        </p:txBody>
      </p:sp>
    </p:spTree>
    <p:extLst>
      <p:ext uri="{BB962C8B-B14F-4D97-AF65-F5344CB8AC3E}">
        <p14:creationId xmlns:p14="http://schemas.microsoft.com/office/powerpoint/2010/main" val="163448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chemeClr val="accent2"/>
          </a:solidFill>
          <a:ln w="12700" cap="flat">
            <a:solidFill>
              <a:schemeClr val="accent2"/>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chemeClr val="accent3"/>
          </a:solidFill>
          <a:ln w="12700" cap="flat">
            <a:solidFill>
              <a:schemeClr val="accent3"/>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737862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395409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08021EE-6431-644F-B379-2BEF1704F3F9}"/>
              </a:ext>
            </a:extLst>
          </p:cNvPr>
          <p:cNvSpPr>
            <a:spLocks noGrp="1"/>
          </p:cNvSpPr>
          <p:nvPr>
            <p:ph type="pic" sz="quarter" idx="14" hasCustomPrompt="1"/>
          </p:nvPr>
        </p:nvSpPr>
        <p:spPr>
          <a:xfrm>
            <a:off x="6172175" y="453499"/>
            <a:ext cx="5540400" cy="5133600"/>
          </a:xfrm>
          <a:prstGeom prst="round2DiagRect">
            <a:avLst>
              <a:gd name="adj1" fmla="val 32072"/>
              <a:gd name="adj2" fmla="val 0"/>
            </a:avLst>
          </a:prstGeo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400" b="0"/>
            </a:lvl1pPr>
            <a:lvl5pPr marL="396000" marR="0" indent="0" algn="l" defTabSz="914377" rtl="0" eaLnBrk="1" fontAlgn="auto" latinLnBrk="0" hangingPunct="1">
              <a:lnSpc>
                <a:spcPct val="125000"/>
              </a:lnSpc>
              <a:spcBef>
                <a:spcPts val="2000"/>
              </a:spcBef>
              <a:spcAft>
                <a:spcPts val="0"/>
              </a:spcAft>
              <a:buClrTx/>
              <a:buSzTx/>
              <a:buFontTx/>
              <a:buNone/>
              <a:tabLst/>
              <a:defRPr/>
            </a:lvl5pPr>
          </a:lstStyle>
          <a:p>
            <a:pPr marL="0" marR="0" lvl="0" indent="0" algn="l" defTabSz="914377" rtl="0" eaLnBrk="1" fontAlgn="auto" latinLnBrk="0" hangingPunct="1">
              <a:lnSpc>
                <a:spcPct val="125000"/>
              </a:lnSpc>
              <a:spcBef>
                <a:spcPts val="2000"/>
              </a:spcBef>
              <a:spcAft>
                <a:spcPts val="0"/>
              </a:spcAft>
              <a:buClrTx/>
              <a:buSzTx/>
              <a:buFontTx/>
              <a:buNone/>
              <a:tabLst/>
              <a:defRPr/>
            </a:pPr>
            <a:r>
              <a:rPr lang="en-US" dirty="0"/>
              <a:t>Click on the icon to add an image. Image will automatically show in the custom placeholder. To adjust the position within the placeholder, click on the image with the &lt;crop&gt; tool. This will enable the image to be moved within the boundaries of the placeholder.</a:t>
            </a:r>
          </a:p>
        </p:txBody>
      </p:sp>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4" y="372269"/>
            <a:ext cx="5540400" cy="1035804"/>
          </a:xfrm>
        </p:spPr>
        <p:txBody>
          <a:bodyPr/>
          <a:lstStyle/>
          <a:p>
            <a:r>
              <a:rPr lang="en-GB" dirty="0"/>
              <a:t>[Text and image]</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400" cy="3564000"/>
          </a:xfrm>
        </p:spPr>
        <p:txBody>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dirty="0"/>
          </a:p>
        </p:txBody>
      </p:sp>
    </p:spTree>
    <p:extLst>
      <p:ext uri="{BB962C8B-B14F-4D97-AF65-F5344CB8AC3E}">
        <p14:creationId xmlns:p14="http://schemas.microsoft.com/office/powerpoint/2010/main" val="196962910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4 up">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A9F97798-E111-4746-9202-AF5E0C713908}"/>
              </a:ext>
            </a:extLst>
          </p:cNvPr>
          <p:cNvSpPr>
            <a:spLocks noGrp="1"/>
          </p:cNvSpPr>
          <p:nvPr>
            <p:ph type="pic" sz="quarter" idx="23" hasCustomPrompt="1"/>
          </p:nvPr>
        </p:nvSpPr>
        <p:spPr>
          <a:xfrm>
            <a:off x="3324245" y="2038350"/>
            <a:ext cx="2697163" cy="1695450"/>
          </a:xfr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200" b="0"/>
            </a:lvl1pPr>
          </a:lstStyle>
          <a:p>
            <a:pPr marL="0" marR="0" lvl="0" indent="0" algn="ctr" defTabSz="914377" rtl="0" eaLnBrk="1" fontAlgn="auto" latinLnBrk="0" hangingPunct="1">
              <a:lnSpc>
                <a:spcPct val="125000"/>
              </a:lnSpc>
              <a:spcBef>
                <a:spcPts val="2000"/>
              </a:spcBef>
              <a:spcAft>
                <a:spcPts val="0"/>
              </a:spcAft>
              <a:buClrTx/>
              <a:buSzTx/>
              <a:buFontTx/>
              <a:buNone/>
              <a:tabLst/>
              <a:defRPr/>
            </a:pPr>
            <a:r>
              <a:rPr lang="en-US" dirty="0"/>
              <a:t>Only use this placeholder for a picture by simply clicking on the relevant icon within the placeholder.</a:t>
            </a:r>
          </a:p>
        </p:txBody>
      </p:sp>
      <p:sp>
        <p:nvSpPr>
          <p:cNvPr id="16" name="Picture Placeholder 6">
            <a:extLst>
              <a:ext uri="{FF2B5EF4-FFF2-40B4-BE49-F238E27FC236}">
                <a16:creationId xmlns:a16="http://schemas.microsoft.com/office/drawing/2014/main" id="{6DF45E96-6842-844E-B787-A2B68B4F8D77}"/>
              </a:ext>
            </a:extLst>
          </p:cNvPr>
          <p:cNvSpPr>
            <a:spLocks noGrp="1"/>
          </p:cNvSpPr>
          <p:nvPr>
            <p:ph type="pic" sz="quarter" idx="21" hasCustomPrompt="1"/>
          </p:nvPr>
        </p:nvSpPr>
        <p:spPr>
          <a:xfrm>
            <a:off x="6170209" y="2038350"/>
            <a:ext cx="2697163" cy="1695450"/>
          </a:xfr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200" b="0"/>
            </a:lvl1pPr>
          </a:lstStyle>
          <a:p>
            <a:pPr marL="0" marR="0" lvl="0" indent="0" algn="ctr" defTabSz="914377" rtl="0" eaLnBrk="1" fontAlgn="auto" latinLnBrk="0" hangingPunct="1">
              <a:lnSpc>
                <a:spcPct val="125000"/>
              </a:lnSpc>
              <a:spcBef>
                <a:spcPts val="2000"/>
              </a:spcBef>
              <a:spcAft>
                <a:spcPts val="0"/>
              </a:spcAft>
              <a:buClrTx/>
              <a:buSzTx/>
              <a:buFontTx/>
              <a:buNone/>
              <a:tabLst/>
              <a:defRPr/>
            </a:pPr>
            <a:r>
              <a:rPr lang="en-US" dirty="0"/>
              <a:t>Only use this placeholder for a picture by simply clicking on the relevant icon within the placeholder.</a:t>
            </a:r>
          </a:p>
        </p:txBody>
      </p:sp>
      <p:sp>
        <p:nvSpPr>
          <p:cNvPr id="17" name="Picture Placeholder 6">
            <a:extLst>
              <a:ext uri="{FF2B5EF4-FFF2-40B4-BE49-F238E27FC236}">
                <a16:creationId xmlns:a16="http://schemas.microsoft.com/office/drawing/2014/main" id="{11E20216-F204-D44A-B516-2863E96C1DDA}"/>
              </a:ext>
            </a:extLst>
          </p:cNvPr>
          <p:cNvSpPr>
            <a:spLocks noGrp="1"/>
          </p:cNvSpPr>
          <p:nvPr>
            <p:ph type="pic" sz="quarter" idx="22" hasCustomPrompt="1"/>
          </p:nvPr>
        </p:nvSpPr>
        <p:spPr>
          <a:xfrm>
            <a:off x="9015412" y="2038350"/>
            <a:ext cx="2697163" cy="1695450"/>
          </a:xfr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200" b="0"/>
            </a:lvl1pPr>
          </a:lstStyle>
          <a:p>
            <a:pPr marL="0" marR="0" lvl="0" indent="0" algn="ctr" defTabSz="914377" rtl="0" eaLnBrk="1" fontAlgn="auto" latinLnBrk="0" hangingPunct="1">
              <a:lnSpc>
                <a:spcPct val="125000"/>
              </a:lnSpc>
              <a:spcBef>
                <a:spcPts val="2000"/>
              </a:spcBef>
              <a:spcAft>
                <a:spcPts val="0"/>
              </a:spcAft>
              <a:buClrTx/>
              <a:buSzTx/>
              <a:buFontTx/>
              <a:buNone/>
              <a:tabLst/>
              <a:defRPr/>
            </a:pPr>
            <a:r>
              <a:rPr lang="en-US" dirty="0"/>
              <a:t>Only use this placeholder for a picture by simply clicking on the relevant icon within the placeholder.</a:t>
            </a:r>
          </a:p>
        </p:txBody>
      </p:sp>
      <p:sp>
        <p:nvSpPr>
          <p:cNvPr id="7" name="Picture Placeholder 6">
            <a:extLst>
              <a:ext uri="{FF2B5EF4-FFF2-40B4-BE49-F238E27FC236}">
                <a16:creationId xmlns:a16="http://schemas.microsoft.com/office/drawing/2014/main" id="{B2E987F5-958D-9044-A45E-DC537BD27894}"/>
              </a:ext>
            </a:extLst>
          </p:cNvPr>
          <p:cNvSpPr>
            <a:spLocks noGrp="1"/>
          </p:cNvSpPr>
          <p:nvPr>
            <p:ph type="pic" sz="quarter" idx="20" hasCustomPrompt="1"/>
          </p:nvPr>
        </p:nvSpPr>
        <p:spPr>
          <a:xfrm>
            <a:off x="479425" y="2038350"/>
            <a:ext cx="2697163" cy="1695450"/>
          </a:xfr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200" b="0"/>
            </a:lvl1pPr>
          </a:lstStyle>
          <a:p>
            <a:pPr marL="0" marR="0" lvl="0" indent="0" algn="ctr" defTabSz="914377" rtl="0" eaLnBrk="1" fontAlgn="auto" latinLnBrk="0" hangingPunct="1">
              <a:lnSpc>
                <a:spcPct val="125000"/>
              </a:lnSpc>
              <a:spcBef>
                <a:spcPts val="2000"/>
              </a:spcBef>
              <a:spcAft>
                <a:spcPts val="0"/>
              </a:spcAft>
              <a:buClrTx/>
              <a:buSzTx/>
              <a:buFontTx/>
              <a:buNone/>
              <a:tabLst/>
              <a:defRPr/>
            </a:pPr>
            <a:r>
              <a:rPr lang="en-US" dirty="0"/>
              <a:t>Only use this placeholder for a picture by simply clicking on the relevant icon within the placeholder.</a:t>
            </a:r>
          </a:p>
        </p:txBody>
      </p:sp>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[Content: 4 up]</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Content Placeholder 2">
            <a:extLst>
              <a:ext uri="{FF2B5EF4-FFF2-40B4-BE49-F238E27FC236}">
                <a16:creationId xmlns:a16="http://schemas.microsoft.com/office/drawing/2014/main" id="{AD5703A9-ECC4-BA41-A90D-0D45A32C79EF}"/>
              </a:ext>
            </a:extLst>
          </p:cNvPr>
          <p:cNvSpPr>
            <a:spLocks noGrp="1"/>
          </p:cNvSpPr>
          <p:nvPr>
            <p:ph idx="14" hasCustomPrompt="1"/>
          </p:nvPr>
        </p:nvSpPr>
        <p:spPr>
          <a:xfrm>
            <a:off x="3325008"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21B21249-2195-934B-B697-CF2E8CA4C357}"/>
              </a:ext>
            </a:extLst>
          </p:cNvPr>
          <p:cNvSpPr>
            <a:spLocks noGrp="1"/>
          </p:cNvSpPr>
          <p:nvPr>
            <p:ph idx="16" hasCustomPrompt="1"/>
          </p:nvPr>
        </p:nvSpPr>
        <p:spPr>
          <a:xfrm>
            <a:off x="6170591"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2801663A-AD0C-734A-8CA6-2C6862B9E1B1}"/>
              </a:ext>
            </a:extLst>
          </p:cNvPr>
          <p:cNvSpPr>
            <a:spLocks noGrp="1"/>
          </p:cNvSpPr>
          <p:nvPr>
            <p:ph idx="18" hasCustomPrompt="1"/>
          </p:nvPr>
        </p:nvSpPr>
        <p:spPr>
          <a:xfrm>
            <a:off x="901617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Tree>
    <p:extLst>
      <p:ext uri="{BB962C8B-B14F-4D97-AF65-F5344CB8AC3E}">
        <p14:creationId xmlns:p14="http://schemas.microsoft.com/office/powerpoint/2010/main" val="3435294150"/>
      </p:ext>
    </p:extLst>
  </p:cSld>
  <p:clrMapOvr>
    <a:masterClrMapping/>
  </p:clrMapOvr>
  <p:extLst>
    <p:ext uri="{DCECCB84-F9BA-43D5-87BE-67443E8EF086}">
      <p15:sldGuideLst xmlns:p15="http://schemas.microsoft.com/office/powerpoint/2012/main">
        <p15:guide id="1" orient="horz" pos="4080" userDrawn="1">
          <p15:clr>
            <a:srgbClr val="FBAE40"/>
          </p15:clr>
        </p15:guide>
        <p15:guide id="3" orient="horz" pos="12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content: v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3EB53F-800A-0146-8A8F-24BC4BAD0CFA}"/>
              </a:ext>
            </a:extLst>
          </p:cNvPr>
          <p:cNvSpPr>
            <a:spLocks noGrp="1"/>
          </p:cNvSpPr>
          <p:nvPr>
            <p:ph type="pic" sz="quarter" idx="14" hasCustomPrompt="1"/>
          </p:nvPr>
        </p:nvSpPr>
        <p:spPr>
          <a:xfrm>
            <a:off x="479425" y="468312"/>
            <a:ext cx="11233150" cy="5132387"/>
          </a:xfrm>
        </p:spPr>
        <p:txBody>
          <a:bodyPr anchor="ctr"/>
          <a:lstStyle>
            <a:lvl1pPr algn="ctr">
              <a:defRPr sz="1400" b="0"/>
            </a:lvl1pPr>
          </a:lstStyle>
          <a:p>
            <a:r>
              <a:rPr lang="en-GB" dirty="0"/>
              <a:t>Only use this placeholder for a picture by simply clicking on the relevant icon within the placeholder.</a:t>
            </a:r>
          </a:p>
          <a:p>
            <a:endParaRPr lang="en-GB" dirty="0"/>
          </a:p>
          <a:p>
            <a:endParaRPr lang="en-US" dirty="0"/>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dirty="0"/>
          </a:p>
        </p:txBody>
      </p:sp>
    </p:spTree>
    <p:extLst>
      <p:ext uri="{BB962C8B-B14F-4D97-AF65-F5344CB8AC3E}">
        <p14:creationId xmlns:p14="http://schemas.microsoft.com/office/powerpoint/2010/main" val="2659687417"/>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content: v2">
    <p:bg>
      <p:bgPr>
        <a:solidFill>
          <a:srgbClr val="121A3C"/>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28C560-00BE-9C4A-BFF0-2C008F6CC2AA}"/>
              </a:ext>
            </a:extLst>
          </p:cNvPr>
          <p:cNvSpPr>
            <a:spLocks noGrp="1"/>
          </p:cNvSpPr>
          <p:nvPr>
            <p:ph type="pic" sz="quarter" idx="14" hasCustomPrompt="1"/>
          </p:nvPr>
        </p:nvSpPr>
        <p:spPr>
          <a:xfrm>
            <a:off x="479425" y="468211"/>
            <a:ext cx="11233150" cy="5132387"/>
          </a:xfrm>
        </p:spPr>
        <p:txBody>
          <a:bodyPr anchor="ctr"/>
          <a:lstStyle>
            <a:lvl1pPr algn="ctr">
              <a:defRPr sz="1400" b="0">
                <a:solidFill>
                  <a:schemeClr val="bg1"/>
                </a:solidFill>
              </a:defRPr>
            </a:lvl1pPr>
          </a:lstStyle>
          <a:p>
            <a:r>
              <a:rPr lang="en-GB" dirty="0"/>
              <a:t>Only use this placeholder for a picture by simply clicking on the relevant icon within the placeholder.</a:t>
            </a:r>
          </a:p>
          <a:p>
            <a:endParaRPr lang="en-GB" dirty="0"/>
          </a:p>
          <a:p>
            <a:endParaRPr lang="en-US" dirty="0"/>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lvl1pPr>
              <a:defRPr>
                <a:solidFill>
                  <a:schemeClr val="bg1"/>
                </a:solidFill>
              </a:defRPr>
            </a:lvl1pPr>
          </a:lstStyle>
          <a:p>
            <a:fld id="{FD15E2C3-2FDC-5443-A5D7-CEF7C1191BA7}" type="slidenum">
              <a:rPr lang="en-GB" smtClean="0"/>
              <a:pPr/>
              <a:t>‹#›</a:t>
            </a:fld>
            <a:endParaRPr lang="en-GB" dirty="0"/>
          </a:p>
        </p:txBody>
      </p:sp>
      <p:grpSp>
        <p:nvGrpSpPr>
          <p:cNvPr id="7" name="Graphic 4">
            <a:extLst>
              <a:ext uri="{FF2B5EF4-FFF2-40B4-BE49-F238E27FC236}">
                <a16:creationId xmlns:a16="http://schemas.microsoft.com/office/drawing/2014/main" id="{5903EE10-FCBE-2C4D-A2F8-538F1C975995}"/>
              </a:ext>
            </a:extLst>
          </p:cNvPr>
          <p:cNvGrpSpPr>
            <a:grpSpLocks noChangeAspect="1"/>
          </p:cNvGrpSpPr>
          <p:nvPr userDrawn="1"/>
        </p:nvGrpSpPr>
        <p:grpSpPr>
          <a:xfrm>
            <a:off x="479425" y="6288746"/>
            <a:ext cx="1620000" cy="253259"/>
            <a:chOff x="9140641" y="465680"/>
            <a:chExt cx="2585413" cy="404185"/>
          </a:xfrm>
        </p:grpSpPr>
        <p:grpSp>
          <p:nvGrpSpPr>
            <p:cNvPr id="9" name="Graphic 4">
              <a:extLst>
                <a:ext uri="{FF2B5EF4-FFF2-40B4-BE49-F238E27FC236}">
                  <a16:creationId xmlns:a16="http://schemas.microsoft.com/office/drawing/2014/main" id="{A81F8D08-6695-5645-B291-3C1982ACFB9B}"/>
                </a:ext>
              </a:extLst>
            </p:cNvPr>
            <p:cNvGrpSpPr/>
            <p:nvPr/>
          </p:nvGrpSpPr>
          <p:grpSpPr>
            <a:xfrm>
              <a:off x="9140641" y="465680"/>
              <a:ext cx="502489" cy="404185"/>
              <a:chOff x="9140641" y="465680"/>
              <a:chExt cx="502489" cy="404185"/>
            </a:xfrm>
          </p:grpSpPr>
          <p:sp>
            <p:nvSpPr>
              <p:cNvPr id="24" name="Freeform 23">
                <a:extLst>
                  <a:ext uri="{FF2B5EF4-FFF2-40B4-BE49-F238E27FC236}">
                    <a16:creationId xmlns:a16="http://schemas.microsoft.com/office/drawing/2014/main" id="{EBB4D45A-0FA5-AC4B-B32A-4EA7D3FB92E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7C96982-A96B-2B40-B7FD-56C0DACE978D}"/>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A0604671-3E3E-FC47-8D6D-614DED57B619}"/>
                </a:ext>
              </a:extLst>
            </p:cNvPr>
            <p:cNvGrpSpPr/>
            <p:nvPr/>
          </p:nvGrpSpPr>
          <p:grpSpPr>
            <a:xfrm>
              <a:off x="9791923" y="571102"/>
              <a:ext cx="528994" cy="192774"/>
              <a:chOff x="9791923" y="571102"/>
              <a:chExt cx="528994" cy="192774"/>
            </a:xfrm>
            <a:solidFill>
              <a:srgbClr val="FFFFFF"/>
            </a:solidFill>
          </p:grpSpPr>
          <p:sp>
            <p:nvSpPr>
              <p:cNvPr id="21" name="Freeform 20">
                <a:extLst>
                  <a:ext uri="{FF2B5EF4-FFF2-40B4-BE49-F238E27FC236}">
                    <a16:creationId xmlns:a16="http://schemas.microsoft.com/office/drawing/2014/main" id="{46C57A66-0892-654F-81B2-C6FEF72FB8D0}"/>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29417B3-1BAF-5148-81F5-8F9B014C983B}"/>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22E445A-742C-8642-A502-440FBBD99B74}"/>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D7F7D0B6-05E8-A343-84A6-DAF166F32C79}"/>
                </a:ext>
              </a:extLst>
            </p:cNvPr>
            <p:cNvGrpSpPr/>
            <p:nvPr/>
          </p:nvGrpSpPr>
          <p:grpSpPr>
            <a:xfrm>
              <a:off x="10401242" y="572723"/>
              <a:ext cx="1324812" cy="243580"/>
              <a:chOff x="10401242" y="572723"/>
              <a:chExt cx="1324812" cy="243580"/>
            </a:xfrm>
            <a:solidFill>
              <a:srgbClr val="FFFFFF"/>
            </a:solidFill>
          </p:grpSpPr>
          <p:sp>
            <p:nvSpPr>
              <p:cNvPr id="12" name="Freeform 11">
                <a:extLst>
                  <a:ext uri="{FF2B5EF4-FFF2-40B4-BE49-F238E27FC236}">
                    <a16:creationId xmlns:a16="http://schemas.microsoft.com/office/drawing/2014/main" id="{2A11DBBF-D9EF-6C46-9F78-80A9B31E386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EFCABF0-7BA2-CB40-B26E-BD0974BD672E}"/>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ED14C90-2600-A340-A110-175B9CDB2B48}"/>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D97C56-1ED6-714C-B27F-C5E5F30E9C38}"/>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3F348BC-34E6-F041-859C-8DC3FBC5AB4B}"/>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52E8B11-52A8-DD4B-9DAA-72CB632D887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7EA3164-A1C6-B049-A0DF-36FDCFACC7AA}"/>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312F82B-472D-B242-B046-D8963693608A}"/>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1BBC95F-6C0F-2D4E-B68D-491C2237ADE1}"/>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273426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chemeClr val="accent2"/>
          </a:solidFill>
          <a:ln w="9525" cap="flat">
            <a:solidFill>
              <a:schemeClr val="accent2"/>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5933848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chemeClr val="accent3"/>
          </a:solidFill>
          <a:ln w="12700" cap="flat">
            <a:solidFill>
              <a:schemeClr val="accent3"/>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7537923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121A3C"/>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aphic 4">
            <a:extLst>
              <a:ext uri="{FF2B5EF4-FFF2-40B4-BE49-F238E27FC236}">
                <a16:creationId xmlns:a16="http://schemas.microsoft.com/office/drawing/2014/main" id="{9DD8CE1A-1D72-0F40-807A-4DCE19C85BF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FB7EDC64-0C0B-014F-974C-9F9FA03FAFDE}"/>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F0478F3C-1300-3044-9902-D1535A15725E}"/>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A4A945E-9D69-1B4C-981E-3F2C6082E0C1}"/>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59F4331F-5359-F14B-8C2F-DAFE42AA6559}"/>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6127BAFE-6531-F943-BF62-4AC22C8FA0A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40B0FB6-82E9-C348-B3DD-36AC7A6456CF}"/>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B82D009-F867-6347-8D97-CE708804FE1D}"/>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5D019028-26D5-9544-A338-E1E7A2D3F858}"/>
                </a:ext>
              </a:extLst>
            </p:cNvPr>
            <p:cNvGrpSpPr/>
            <p:nvPr/>
          </p:nvGrpSpPr>
          <p:grpSpPr>
            <a:xfrm>
              <a:off x="10401242" y="572723"/>
              <a:ext cx="1324812" cy="243580"/>
              <a:chOff x="10401242" y="572723"/>
              <a:chExt cx="1324812" cy="243580"/>
            </a:xfrm>
            <a:solidFill>
              <a:srgbClr val="FFFFFF"/>
            </a:solidFill>
          </p:grpSpPr>
          <p:sp>
            <p:nvSpPr>
              <p:cNvPr id="12" name="Freeform 11">
                <a:extLst>
                  <a:ext uri="{FF2B5EF4-FFF2-40B4-BE49-F238E27FC236}">
                    <a16:creationId xmlns:a16="http://schemas.microsoft.com/office/drawing/2014/main" id="{32A463FF-9A41-7D4F-8F09-AF85E4E6636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E3A287C-4E42-4040-A404-9CC352102AE6}"/>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AD5148-14D2-264A-8802-652F7D889224}"/>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D7FF78A-4C81-044D-A43C-B25F4E95E4A9}"/>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757537B-72DA-2049-AAE1-84FB6B662C62}"/>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0222B47-79D5-B140-8F28-3D34BD224D70}"/>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4030D4-6CCB-D045-A76D-89ECEB110D73}"/>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EDCDA3F-F816-D94A-B35E-969C4A8E8131}"/>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5EEC0E6-F953-6047-A722-C57757FE29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3846009"/>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chemeClr val="accent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chemeClr val="accent3"/>
          </a:solidFill>
          <a:ln w="12700"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v4]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7902490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[Title only: v1]</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Tree>
    <p:extLst>
      <p:ext uri="{BB962C8B-B14F-4D97-AF65-F5344CB8AC3E}">
        <p14:creationId xmlns:p14="http://schemas.microsoft.com/office/powerpoint/2010/main" val="268155835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chemeClr val="accent2"/>
          </a:solidFill>
          <a:ln w="12700" cap="flat">
            <a:solidFill>
              <a:schemeClr val="accent2"/>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chemeClr val="accent3"/>
          </a:solidFill>
          <a:ln w="12700" cap="flat">
            <a:solidFill>
              <a:schemeClr val="accent3"/>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Tree>
    <p:extLst>
      <p:ext uri="{BB962C8B-B14F-4D97-AF65-F5344CB8AC3E}">
        <p14:creationId xmlns:p14="http://schemas.microsoft.com/office/powerpoint/2010/main" val="14842911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bg1"/>
                </a:solidFill>
              </a:defRPr>
            </a:lvl1pPr>
          </a:lstStyle>
          <a:p>
            <a:r>
              <a:rPr lang="en-GB" dirty="0"/>
              <a:t>[Title only: v2]</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grpSp>
        <p:nvGrpSpPr>
          <p:cNvPr id="7" name="Graphic 4">
            <a:extLst>
              <a:ext uri="{FF2B5EF4-FFF2-40B4-BE49-F238E27FC236}">
                <a16:creationId xmlns:a16="http://schemas.microsoft.com/office/drawing/2014/main" id="{D83997A9-44A5-B14D-9684-52AED9412EAA}"/>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02424256-8259-6F44-8FAF-4D42F6D1AFCD}"/>
                </a:ext>
              </a:extLst>
            </p:cNvPr>
            <p:cNvGrpSpPr/>
            <p:nvPr/>
          </p:nvGrpSpPr>
          <p:grpSpPr>
            <a:xfrm>
              <a:off x="9140641" y="465680"/>
              <a:ext cx="502489" cy="404185"/>
              <a:chOff x="9140641" y="465680"/>
              <a:chExt cx="502489" cy="404185"/>
            </a:xfrm>
          </p:grpSpPr>
          <p:sp>
            <p:nvSpPr>
              <p:cNvPr id="23" name="Freeform 22">
                <a:extLst>
                  <a:ext uri="{FF2B5EF4-FFF2-40B4-BE49-F238E27FC236}">
                    <a16:creationId xmlns:a16="http://schemas.microsoft.com/office/drawing/2014/main" id="{2EB955EA-96D0-EE46-916B-7AFBBE1FA5A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C9C7927-19AE-BE4F-B6EB-1BE205484F0F}"/>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BA4DC27-BF18-6846-86E0-093EFFB4D02C}"/>
                </a:ext>
              </a:extLst>
            </p:cNvPr>
            <p:cNvGrpSpPr/>
            <p:nvPr/>
          </p:nvGrpSpPr>
          <p:grpSpPr>
            <a:xfrm>
              <a:off x="9791923" y="571102"/>
              <a:ext cx="528994" cy="192774"/>
              <a:chOff x="9791923" y="571102"/>
              <a:chExt cx="528994" cy="192774"/>
            </a:xfrm>
            <a:solidFill>
              <a:srgbClr val="FFFFFF"/>
            </a:solidFill>
          </p:grpSpPr>
          <p:sp>
            <p:nvSpPr>
              <p:cNvPr id="20" name="Freeform 19">
                <a:extLst>
                  <a:ext uri="{FF2B5EF4-FFF2-40B4-BE49-F238E27FC236}">
                    <a16:creationId xmlns:a16="http://schemas.microsoft.com/office/drawing/2014/main" id="{2DD58110-33DD-0D42-9865-E4E86C7D97BB}"/>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BD7CE6C-7044-2846-A5FC-1EF06FB2BAAE}"/>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35B1DAC-C811-7149-9A54-3F32AC142D12}"/>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AC1727D-E1B7-9340-B6FA-1C43A401377E}"/>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824EF2B4-56EC-B04D-91BE-AA1576F5D74D}"/>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08E7FB-0A71-6F42-A8FA-9F85F3CA0AE5}"/>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D924164-36A9-3943-ABE9-763F329AA327}"/>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29D595E-57DE-5D43-BD95-B3A20A1BFA09}"/>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52B140-A602-E84E-A7EE-F61F2D871CBB}"/>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BA1231A-A829-FA41-BC71-D9ACB9040D16}"/>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A13668D-AC0D-6F44-BE0F-DE946B6AC3DD}"/>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7D8948C-7678-A043-9D6F-97259254135A}"/>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45FB86F-3870-AE4E-B82B-5A0608BE5DF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21584403"/>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[Title only: v3]</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6E909B-BBE5-5C40-82C0-EEA30D03B728}"/>
              </a:ext>
            </a:extLst>
          </p:cNvPr>
          <p:cNvGrpSpPr>
            <a:grpSpLocks noChangeAspect="1"/>
          </p:cNvGrpSpPr>
          <p:nvPr userDrawn="1"/>
        </p:nvGrpSpPr>
        <p:grpSpPr>
          <a:xfrm>
            <a:off x="479957" y="6288746"/>
            <a:ext cx="1620000" cy="253259"/>
            <a:chOff x="551864" y="6238993"/>
            <a:chExt cx="3007740" cy="470208"/>
          </a:xfrm>
        </p:grpSpPr>
        <p:grpSp>
          <p:nvGrpSpPr>
            <p:cNvPr id="9" name="Graphic 8">
              <a:extLst>
                <a:ext uri="{FF2B5EF4-FFF2-40B4-BE49-F238E27FC236}">
                  <a16:creationId xmlns:a16="http://schemas.microsoft.com/office/drawing/2014/main" id="{34B7074E-CC8E-6948-9ACA-54622DAFFC62}"/>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BFD7E42E-D04D-6B44-83A1-ED68325C48E9}"/>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7F81FCC-F584-B447-9B06-C3EC7CA54E0C}"/>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0" name="Graphic 8">
              <a:extLst>
                <a:ext uri="{FF2B5EF4-FFF2-40B4-BE49-F238E27FC236}">
                  <a16:creationId xmlns:a16="http://schemas.microsoft.com/office/drawing/2014/main" id="{7D276984-280C-C44F-8822-5E8D9436C5BE}"/>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69041720-642F-6C42-BEA8-9EA5B2F8B9CF}"/>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0CFF8DD-ECB7-B54F-B6C9-10808FE429B2}"/>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356FBD5-91C3-A74F-8485-919B2C0BB729}"/>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1FA3A381-432B-D742-BE21-0180E97AC5DE}"/>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0599FC2E-EAB3-144A-BF9E-8DC73A7C8ACA}"/>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ACC607-6184-C94A-9BA5-69ED2F8F6E9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EB6110F-EAAC-4F4B-BC4E-438934752475}"/>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F10FBD-78DA-BB40-85FE-4F3EA87B7AF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EFC43C6-5248-B249-8E9E-972203C6E30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0F5A01-8AF4-074E-BA08-80FE5FAA1F94}"/>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D91B681-4AB9-054D-B3F1-4B67ED67B5BD}"/>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6E2C126-38DF-0043-8C54-B9F4AE5E7AB3}"/>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9B4820C-A9AE-4740-8B1A-1326F974124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396163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1">
    <p:bg>
      <p:bgPr>
        <a:solidFill>
          <a:srgbClr val="121A3C"/>
        </a:solidFill>
        <a:effectLst/>
      </p:bgPr>
    </p:bg>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E1CDCD71-B006-4E42-8BD3-4364CE856497}"/>
              </a:ext>
            </a:extLst>
          </p:cNvPr>
          <p:cNvGrpSpPr/>
          <p:nvPr userDrawn="1"/>
        </p:nvGrpSpPr>
        <p:grpSpPr>
          <a:xfrm>
            <a:off x="475727" y="5968209"/>
            <a:ext cx="2585413" cy="404185"/>
            <a:chOff x="9140641" y="465680"/>
            <a:chExt cx="2585413" cy="404185"/>
          </a:xfrm>
        </p:grpSpPr>
        <p:grpSp>
          <p:nvGrpSpPr>
            <p:cNvPr id="9" name="Graphic 4">
              <a:extLst>
                <a:ext uri="{FF2B5EF4-FFF2-40B4-BE49-F238E27FC236}">
                  <a16:creationId xmlns:a16="http://schemas.microsoft.com/office/drawing/2014/main" id="{2E6C12E3-0950-CB42-9BC5-ED136F748707}"/>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EB079E17-F0F6-B646-8FB8-5112DB20F713}"/>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D0943E5-6A7C-9E4E-9A0C-AE482925CF65}"/>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1933D9D8-4383-1048-B245-218DF3A6F138}"/>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5A4F0C0E-8075-EC4E-AC6A-5EB619961121}"/>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C067017-AAE3-CE4C-8BCE-8C1411FB3B6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262CB57-8072-CD42-A29F-26C4308A339D}"/>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C305B2E3-5D4A-9F4D-AE0E-9E26920D8A44}"/>
                </a:ext>
              </a:extLst>
            </p:cNvPr>
            <p:cNvGrpSpPr/>
            <p:nvPr/>
          </p:nvGrpSpPr>
          <p:grpSpPr>
            <a:xfrm>
              <a:off x="10401242" y="572723"/>
              <a:ext cx="1324812" cy="243580"/>
              <a:chOff x="10401242" y="572723"/>
              <a:chExt cx="1324812" cy="243580"/>
            </a:xfrm>
            <a:solidFill>
              <a:srgbClr val="FFFFFF"/>
            </a:solidFill>
          </p:grpSpPr>
          <p:sp>
            <p:nvSpPr>
              <p:cNvPr id="14" name="Freeform 13">
                <a:extLst>
                  <a:ext uri="{FF2B5EF4-FFF2-40B4-BE49-F238E27FC236}">
                    <a16:creationId xmlns:a16="http://schemas.microsoft.com/office/drawing/2014/main" id="{CE79A778-ED59-2B43-A01F-0255FAD088DB}"/>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3584F11-75A9-0D42-97C6-9283FAE21379}"/>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2F40FE5-9869-9046-99CE-E8D933127DD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237C59E-EA21-4349-AD89-B470FFEB92A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6F4A927-F36A-4547-A144-7AFF37FEAF84}"/>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675E831-F712-9D40-9FDB-8545BC25EB8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977F376-7424-2A46-AF9E-3D8D0174F2E5}"/>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2BBEF94-D7AF-4A41-9C6F-81901DE2FF0B}"/>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CC80734-C213-FB4E-97DF-1779F49E5A2B}"/>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bg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dirty="0"/>
              <a:t>&lt;Address line 1&gt;</a:t>
            </a:r>
          </a:p>
          <a:p>
            <a:pPr lvl="2"/>
            <a:r>
              <a:rPr lang="en-GB" dirty="0"/>
              <a:t>&lt;Address line 2&gt;</a:t>
            </a:r>
          </a:p>
          <a:p>
            <a:pPr lvl="3"/>
            <a:r>
              <a:rPr lang="en-GB" dirty="0"/>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dirty="0"/>
              <a:t>&lt;Telephone No.&gt;</a:t>
            </a:r>
          </a:p>
          <a:p>
            <a:pPr lvl="2"/>
            <a:r>
              <a:rPr lang="en-GB" dirty="0"/>
              <a:t>&lt;Website&gt;</a:t>
            </a:r>
          </a:p>
          <a:p>
            <a:pPr lvl="3"/>
            <a:r>
              <a:rPr lang="en-GB" dirty="0"/>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60657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2">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tx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[Thank you/End slide: v2]</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dirty="0"/>
              <a:t>&lt;Address line 1&gt;</a:t>
            </a:r>
          </a:p>
          <a:p>
            <a:pPr lvl="2"/>
            <a:r>
              <a:rPr lang="en-GB" dirty="0"/>
              <a:t>&lt;Address line 2&gt;</a:t>
            </a:r>
          </a:p>
          <a:p>
            <a:pPr lvl="3"/>
            <a:r>
              <a:rPr lang="en-GB" dirty="0"/>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dirty="0"/>
              <a:t>&lt;Telephone No.&gt;</a:t>
            </a:r>
          </a:p>
          <a:p>
            <a:pPr lvl="2"/>
            <a:r>
              <a:rPr lang="en-GB" dirty="0"/>
              <a:t>&lt;Website&gt;</a:t>
            </a:r>
          </a:p>
          <a:p>
            <a:pPr lvl="3"/>
            <a:r>
              <a:rPr lang="en-GB" dirty="0"/>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F7DDB849-5592-DF42-8A65-CE80D170F988}"/>
              </a:ext>
            </a:extLst>
          </p:cNvPr>
          <p:cNvGrpSpPr/>
          <p:nvPr userDrawn="1"/>
        </p:nvGrpSpPr>
        <p:grpSpPr>
          <a:xfrm>
            <a:off x="463551" y="5968209"/>
            <a:ext cx="2581445" cy="403565"/>
            <a:chOff x="9130695" y="465389"/>
            <a:chExt cx="2581445" cy="403565"/>
          </a:xfrm>
        </p:grpSpPr>
        <p:grpSp>
          <p:nvGrpSpPr>
            <p:cNvPr id="9" name="Graphic 5">
              <a:extLst>
                <a:ext uri="{FF2B5EF4-FFF2-40B4-BE49-F238E27FC236}">
                  <a16:creationId xmlns:a16="http://schemas.microsoft.com/office/drawing/2014/main" id="{7868AFF8-812B-ED44-8752-F7F7D6170D0A}"/>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C7E0C963-3311-C949-9923-5EC1CA0D0B2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48F66D8-DC05-1549-9D17-5B4679F55CD9}"/>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38166588-84F5-1E41-BD80-715B50411A5B}"/>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97185086-B8E4-D649-AF96-ABEF98B7C39E}"/>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9B19F32-BE9E-5F4E-9F4B-3464F7EB6B7F}"/>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D91442A-4927-B045-9447-C3863234FA00}"/>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83FAD687-AB7F-9740-93C4-C45CAA1D7ACD}"/>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D5145D64-9331-4B49-B167-3D9AF2FED82A}"/>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576AFF5-7DCD-3845-96F5-DD0FEEFBF8CB}"/>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D1EAFE-A4A9-6E42-8604-10C0FD19A363}"/>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72A037-797C-C849-A35D-9FFEDC643C84}"/>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D4BBC42-0874-BD4B-8027-821A48D8EA73}"/>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81FEC93-8C34-6B44-8008-71A96F4D3270}"/>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EE6285-4062-3541-B011-A04854513750}"/>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E56507-D616-9E44-8AA8-BAD7DB4C740A}"/>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A201832-9A5D-5949-A26E-9D77171C4F7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7868908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9881EB"/>
          </a:solidFill>
          <a:ln w="12700" cap="flat">
            <a:solidFill>
              <a:srgbClr val="9881EB"/>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BDBBFC"/>
          </a:solidFill>
          <a:ln w="12700" cap="flat">
            <a:solidFill>
              <a:srgbClr val="BDBBFC"/>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5663109"/>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9881EB"/>
          </a:solidFill>
          <a:ln w="12700" cap="flat">
            <a:solidFill>
              <a:srgbClr val="9881EB"/>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BDBBFC"/>
          </a:solidFill>
          <a:ln w="12700" cap="flat">
            <a:solidFill>
              <a:srgbClr val="BDBBFC"/>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Tree>
    <p:extLst>
      <p:ext uri="{BB962C8B-B14F-4D97-AF65-F5344CB8AC3E}">
        <p14:creationId xmlns:p14="http://schemas.microsoft.com/office/powerpoint/2010/main" val="15320629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9881EB"/>
          </a:solidFill>
          <a:ln w="12700" cap="flat">
            <a:solidFill>
              <a:srgbClr val="9881EB"/>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BDBBFC"/>
          </a:solidFill>
          <a:ln w="12700" cap="flat">
            <a:solidFill>
              <a:srgbClr val="BDBBFC"/>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v3]</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39910721"/>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9881EB"/>
          </a:solidFill>
          <a:ln w="12700" cap="flat">
            <a:solidFill>
              <a:srgbClr val="9881EB"/>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BDBBFC"/>
          </a:solidFill>
          <a:ln w="12700" cap="flat">
            <a:solidFill>
              <a:srgbClr val="BDBBFC"/>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v4]</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5152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BDBBFC"/>
          </a:solidFill>
          <a:ln>
            <a:solidFill>
              <a:srgbClr val="BDB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9881EB"/>
          </a:solidFill>
          <a:ln>
            <a:solidFill>
              <a:srgbClr val="988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bg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2210600747"/>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BDBB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66199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chemeClr val="accent2"/>
          </a:solidFill>
          <a:ln w="12700" cap="flat">
            <a:solidFill>
              <a:schemeClr val="accent2"/>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chemeClr val="accent3"/>
          </a:solidFill>
          <a:ln w="12700" cap="flat">
            <a:solidFill>
              <a:schemeClr val="accent3"/>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v3]</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173740"/>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9881EB"/>
          </a:solidFill>
          <a:ln w="9525" cap="flat">
            <a:solidFill>
              <a:srgbClr val="9881EB"/>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5321333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BDBBFC"/>
          </a:solidFill>
          <a:ln w="12700" cap="flat">
            <a:solidFill>
              <a:srgbClr val="BDBBFC"/>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29257592"/>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9881EB"/>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2088226"/>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9881EB"/>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BDBBFC"/>
          </a:solidFill>
          <a:ln w="12700" cap="flat">
            <a:solidFill>
              <a:srgbClr val="BDBBFC"/>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v4]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8884549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AC42E"/>
          </a:solidFill>
          <a:ln w="12700" cap="flat">
            <a:solidFill>
              <a:srgbClr val="FAC42E"/>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7DE7D"/>
          </a:solidFill>
          <a:ln w="12700" cap="flat">
            <a:solidFill>
              <a:srgbClr val="F7DE7D"/>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8628739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AC42E"/>
          </a:solidFill>
          <a:ln w="12700" cap="flat">
            <a:solidFill>
              <a:srgbClr val="FAC42E"/>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7DE7D"/>
          </a:solidFill>
          <a:ln w="12700" cap="flat">
            <a:solidFill>
              <a:srgbClr val="F7DE7D"/>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Tree>
    <p:extLst>
      <p:ext uri="{BB962C8B-B14F-4D97-AF65-F5344CB8AC3E}">
        <p14:creationId xmlns:p14="http://schemas.microsoft.com/office/powerpoint/2010/main" val="22108199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AC42E"/>
          </a:solidFill>
          <a:ln w="12700" cap="flat">
            <a:solidFill>
              <a:srgbClr val="FAC42E"/>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7DE7D"/>
          </a:solidFill>
          <a:ln w="12700" cap="flat">
            <a:solidFill>
              <a:srgbClr val="F7DE7D"/>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v3]</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00273005"/>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AC42E"/>
          </a:solidFill>
          <a:ln w="12700" cap="flat">
            <a:solidFill>
              <a:srgbClr val="FAC42E"/>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7DE7D"/>
          </a:solidFill>
          <a:ln w="12700" cap="flat">
            <a:solidFill>
              <a:srgbClr val="F7DE7D"/>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v4]</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0495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F7DE7D"/>
          </a:solidFill>
          <a:ln>
            <a:solidFill>
              <a:srgbClr val="F7D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FAC42E"/>
          </a:solidFill>
          <a:ln>
            <a:solidFill>
              <a:srgbClr val="FAC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tx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2360297735"/>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F7DE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aphic 5">
            <a:extLst>
              <a:ext uri="{FF2B5EF4-FFF2-40B4-BE49-F238E27FC236}">
                <a16:creationId xmlns:a16="http://schemas.microsoft.com/office/drawing/2014/main" id="{9A88A39A-7169-5D44-894D-8186C8D7BA71}"/>
              </a:ext>
            </a:extLst>
          </p:cNvPr>
          <p:cNvGrpSpPr>
            <a:grpSpLocks noChangeAspect="1"/>
          </p:cNvGrpSpPr>
          <p:nvPr userDrawn="1"/>
        </p:nvGrpSpPr>
        <p:grpSpPr>
          <a:xfrm>
            <a:off x="479425" y="6290463"/>
            <a:ext cx="1620000" cy="253030"/>
            <a:chOff x="9130695" y="465389"/>
            <a:chExt cx="2581445" cy="403565"/>
          </a:xfrm>
        </p:grpSpPr>
        <p:grpSp>
          <p:nvGrpSpPr>
            <p:cNvPr id="45" name="Graphic 5">
              <a:extLst>
                <a:ext uri="{FF2B5EF4-FFF2-40B4-BE49-F238E27FC236}">
                  <a16:creationId xmlns:a16="http://schemas.microsoft.com/office/drawing/2014/main" id="{3B56C742-51F7-FF44-A2E3-A2898B858D1D}"/>
                </a:ext>
              </a:extLst>
            </p:cNvPr>
            <p:cNvGrpSpPr/>
            <p:nvPr/>
          </p:nvGrpSpPr>
          <p:grpSpPr>
            <a:xfrm>
              <a:off x="9130695" y="465389"/>
              <a:ext cx="501718" cy="403565"/>
              <a:chOff x="9130695" y="465389"/>
              <a:chExt cx="501718" cy="403565"/>
            </a:xfrm>
          </p:grpSpPr>
          <p:sp>
            <p:nvSpPr>
              <p:cNvPr id="60" name="Freeform 59">
                <a:extLst>
                  <a:ext uri="{FF2B5EF4-FFF2-40B4-BE49-F238E27FC236}">
                    <a16:creationId xmlns:a16="http://schemas.microsoft.com/office/drawing/2014/main" id="{F41473D9-9B36-D344-9851-1AF834FB3399}"/>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6A5DB0F-3268-384D-BDDC-451CF472790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46" name="Graphic 5">
              <a:extLst>
                <a:ext uri="{FF2B5EF4-FFF2-40B4-BE49-F238E27FC236}">
                  <a16:creationId xmlns:a16="http://schemas.microsoft.com/office/drawing/2014/main" id="{5EAE05F8-A260-0D46-9C83-6ACFFE956E90}"/>
                </a:ext>
              </a:extLst>
            </p:cNvPr>
            <p:cNvGrpSpPr/>
            <p:nvPr/>
          </p:nvGrpSpPr>
          <p:grpSpPr>
            <a:xfrm>
              <a:off x="9780978" y="570650"/>
              <a:ext cx="528182" cy="192478"/>
              <a:chOff x="9780978" y="570650"/>
              <a:chExt cx="528182" cy="192478"/>
            </a:xfrm>
            <a:solidFill>
              <a:srgbClr val="121A3D"/>
            </a:solidFill>
          </p:grpSpPr>
          <p:sp>
            <p:nvSpPr>
              <p:cNvPr id="57" name="Freeform 56">
                <a:extLst>
                  <a:ext uri="{FF2B5EF4-FFF2-40B4-BE49-F238E27FC236}">
                    <a16:creationId xmlns:a16="http://schemas.microsoft.com/office/drawing/2014/main" id="{0A2728E3-665B-6249-97B6-5C616320EF82}"/>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925401F-285E-264C-820E-68CBB652A1F9}"/>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D330E3A-7DFB-DE41-8FC4-267EBD80AC5D}"/>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47" name="Graphic 5">
              <a:extLst>
                <a:ext uri="{FF2B5EF4-FFF2-40B4-BE49-F238E27FC236}">
                  <a16:creationId xmlns:a16="http://schemas.microsoft.com/office/drawing/2014/main" id="{244BC8D3-CB5F-7F41-B3C1-AEC4C7909C7C}"/>
                </a:ext>
              </a:extLst>
            </p:cNvPr>
            <p:cNvGrpSpPr/>
            <p:nvPr/>
          </p:nvGrpSpPr>
          <p:grpSpPr>
            <a:xfrm>
              <a:off x="10389361" y="572268"/>
              <a:ext cx="1322779" cy="243207"/>
              <a:chOff x="10389361" y="572268"/>
              <a:chExt cx="1322779" cy="243207"/>
            </a:xfrm>
            <a:solidFill>
              <a:srgbClr val="121A3D"/>
            </a:solidFill>
          </p:grpSpPr>
          <p:sp>
            <p:nvSpPr>
              <p:cNvPr id="48" name="Freeform 47">
                <a:extLst>
                  <a:ext uri="{FF2B5EF4-FFF2-40B4-BE49-F238E27FC236}">
                    <a16:creationId xmlns:a16="http://schemas.microsoft.com/office/drawing/2014/main" id="{34F4E603-D22C-C147-820B-E42A3588E0D6}"/>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3F5BFA0-A41D-DA47-8B91-05FEC0F577E2}"/>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E0788DE-32BD-B248-BCBB-405C18CCD828}"/>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1B78B6-0659-6947-98C7-E71E82DBB695}"/>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4F25D84-9961-844D-A300-F93DDAA6783E}"/>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5A805F5-96FC-2046-BB53-90BE78B9E6A7}"/>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2C4DE9E6-1A09-4846-908E-6470F624FBBB}"/>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6D1A835-CA06-554A-94A9-3FC19484103F}"/>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C478B7C-E0F3-A444-8276-619DBBABF06D}"/>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46562375"/>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chemeClr val="accent2"/>
          </a:solidFill>
          <a:ln w="12700" cap="flat">
            <a:solidFill>
              <a:schemeClr val="accent2"/>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chemeClr val="accent3"/>
          </a:solidFill>
          <a:ln w="12700" cap="flat">
            <a:solidFill>
              <a:schemeClr val="accent3"/>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v4]</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60326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FAC42E"/>
          </a:solidFill>
          <a:ln w="9525" cap="flat">
            <a:solidFill>
              <a:srgbClr val="FAC42E"/>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6920549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F7DE7D"/>
          </a:solidFill>
          <a:ln w="12700" cap="flat">
            <a:solidFill>
              <a:srgbClr val="F7DE7D"/>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96642576"/>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FAC42E"/>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17741095"/>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FAC42E"/>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F7DE7D"/>
          </a:solidFill>
          <a:ln w="12700" cap="flat">
            <a:solidFill>
              <a:srgbClr val="F7DE7D"/>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v4]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28" name="Graphic 5">
            <a:extLst>
              <a:ext uri="{FF2B5EF4-FFF2-40B4-BE49-F238E27FC236}">
                <a16:creationId xmlns:a16="http://schemas.microsoft.com/office/drawing/2014/main" id="{47C54351-668B-C14A-80F5-358AE342A291}"/>
              </a:ext>
            </a:extLst>
          </p:cNvPr>
          <p:cNvGrpSpPr>
            <a:grpSpLocks noChangeAspect="1"/>
          </p:cNvGrpSpPr>
          <p:nvPr userDrawn="1"/>
        </p:nvGrpSpPr>
        <p:grpSpPr>
          <a:xfrm>
            <a:off x="479425" y="6290463"/>
            <a:ext cx="1620000" cy="253030"/>
            <a:chOff x="9130695" y="465389"/>
            <a:chExt cx="2581445" cy="403565"/>
          </a:xfrm>
        </p:grpSpPr>
        <p:grpSp>
          <p:nvGrpSpPr>
            <p:cNvPr id="29" name="Graphic 5">
              <a:extLst>
                <a:ext uri="{FF2B5EF4-FFF2-40B4-BE49-F238E27FC236}">
                  <a16:creationId xmlns:a16="http://schemas.microsoft.com/office/drawing/2014/main" id="{87337815-8FA7-CA4F-9141-734118C3963F}"/>
                </a:ext>
              </a:extLst>
            </p:cNvPr>
            <p:cNvGrpSpPr/>
            <p:nvPr/>
          </p:nvGrpSpPr>
          <p:grpSpPr>
            <a:xfrm>
              <a:off x="9130695" y="465389"/>
              <a:ext cx="501718" cy="403565"/>
              <a:chOff x="9130695" y="465389"/>
              <a:chExt cx="501718" cy="403565"/>
            </a:xfrm>
          </p:grpSpPr>
          <p:sp>
            <p:nvSpPr>
              <p:cNvPr id="44" name="Freeform 43">
                <a:extLst>
                  <a:ext uri="{FF2B5EF4-FFF2-40B4-BE49-F238E27FC236}">
                    <a16:creationId xmlns:a16="http://schemas.microsoft.com/office/drawing/2014/main" id="{4465C00A-0A74-2A4F-B868-18310148774B}"/>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7F2AAD1-D106-FC45-A96C-F6FC0A5BD7A3}"/>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2A15CB0E-8F68-BD4F-8B32-59FB91F15E42}"/>
                </a:ext>
              </a:extLst>
            </p:cNvPr>
            <p:cNvGrpSpPr/>
            <p:nvPr/>
          </p:nvGrpSpPr>
          <p:grpSpPr>
            <a:xfrm>
              <a:off x="9780978" y="570650"/>
              <a:ext cx="528182" cy="192478"/>
              <a:chOff x="9780978" y="570650"/>
              <a:chExt cx="528182" cy="192478"/>
            </a:xfrm>
            <a:solidFill>
              <a:srgbClr val="121A3D"/>
            </a:solidFill>
          </p:grpSpPr>
          <p:sp>
            <p:nvSpPr>
              <p:cNvPr id="41" name="Freeform 40">
                <a:extLst>
                  <a:ext uri="{FF2B5EF4-FFF2-40B4-BE49-F238E27FC236}">
                    <a16:creationId xmlns:a16="http://schemas.microsoft.com/office/drawing/2014/main" id="{A3866D75-7BF4-D140-ABDA-5D67FDDE533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A8D5D08-23FB-AA43-8F55-81FFC40B6231}"/>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FA8B5B7-069F-684A-BA7F-682FEC43D5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1" name="Graphic 5">
              <a:extLst>
                <a:ext uri="{FF2B5EF4-FFF2-40B4-BE49-F238E27FC236}">
                  <a16:creationId xmlns:a16="http://schemas.microsoft.com/office/drawing/2014/main" id="{E399A3AD-7967-6942-8141-57D32F57FF97}"/>
                </a:ext>
              </a:extLst>
            </p:cNvPr>
            <p:cNvGrpSpPr/>
            <p:nvPr/>
          </p:nvGrpSpPr>
          <p:grpSpPr>
            <a:xfrm>
              <a:off x="10389361" y="572268"/>
              <a:ext cx="1322779" cy="243207"/>
              <a:chOff x="10389361" y="572268"/>
              <a:chExt cx="1322779" cy="243207"/>
            </a:xfrm>
            <a:solidFill>
              <a:srgbClr val="121A3D"/>
            </a:solidFill>
          </p:grpSpPr>
          <p:sp>
            <p:nvSpPr>
              <p:cNvPr id="32" name="Freeform 31">
                <a:extLst>
                  <a:ext uri="{FF2B5EF4-FFF2-40B4-BE49-F238E27FC236}">
                    <a16:creationId xmlns:a16="http://schemas.microsoft.com/office/drawing/2014/main" id="{6B707F4F-D569-D140-AC70-A7623A7518BE}"/>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EFAD172-DDD8-2544-8C64-3D5968FFFE9A}"/>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342456-635A-5749-A8C1-9E49D7F4289E}"/>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4BF0853-AA9E-1D4F-94A2-6A1BE327482F}"/>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0489764-C7FB-7948-B218-185D56A66CB9}"/>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7BC9E56-BC00-F34C-BB5C-66306EE90433}"/>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66D05F1-852C-CC48-A542-B73B00B9186E}"/>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C32EC89-9F0A-1E4F-A6E9-9A8E7820AAA7}"/>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ABD9E5A-22B9-4B47-8EE8-CB3AD8392565}"/>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2335699"/>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4514C"/>
          </a:solidFill>
          <a:ln w="12700" cap="flat">
            <a:solidFill>
              <a:srgbClr val="F4514C"/>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ABAB2"/>
          </a:solidFill>
          <a:ln w="12700" cap="flat">
            <a:solidFill>
              <a:srgbClr val="FABAB2"/>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10507580"/>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4514C"/>
          </a:solidFill>
          <a:ln w="12700" cap="flat">
            <a:solidFill>
              <a:srgbClr val="F4514C"/>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ABAB2"/>
          </a:solidFill>
          <a:ln w="12700" cap="flat">
            <a:solidFill>
              <a:srgbClr val="FABAB2"/>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Tree>
    <p:extLst>
      <p:ext uri="{BB962C8B-B14F-4D97-AF65-F5344CB8AC3E}">
        <p14:creationId xmlns:p14="http://schemas.microsoft.com/office/powerpoint/2010/main" val="1385818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4514C"/>
          </a:solidFill>
          <a:ln w="12700" cap="flat">
            <a:solidFill>
              <a:srgbClr val="F4514C"/>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ABAB2"/>
          </a:solidFill>
          <a:ln w="12700" cap="flat">
            <a:solidFill>
              <a:srgbClr val="FABAB2"/>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v3]</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16798621"/>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4514C"/>
          </a:solidFill>
          <a:ln w="12700" cap="flat">
            <a:solidFill>
              <a:srgbClr val="F4514C"/>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ABAB2"/>
          </a:solidFill>
          <a:ln w="12700" cap="flat">
            <a:solidFill>
              <a:srgbClr val="FABAB2"/>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v4]</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04749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FABAB2"/>
          </a:solidFill>
          <a:ln>
            <a:solidFill>
              <a:srgbClr val="FAB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F4514C"/>
          </a:solidFill>
          <a:ln>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bg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840782171"/>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FABAB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6407473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bg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2255011689"/>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F4514C"/>
          </a:solidFill>
          <a:ln w="9525" cap="flat">
            <a:solidFill>
              <a:srgbClr val="F4514C"/>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0590617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FABAB2"/>
          </a:solidFill>
          <a:ln w="12700" cap="flat">
            <a:solidFill>
              <a:srgbClr val="FABAB2"/>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225079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F4514C"/>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01064456"/>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F4514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FABAB2"/>
          </a:solidFill>
          <a:ln w="12700" cap="flat">
            <a:solidFill>
              <a:srgbClr val="FABAB2"/>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v4]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2352881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F9351"/>
          </a:solidFill>
          <a:ln w="12700" cap="flat">
            <a:solidFill>
              <a:srgbClr val="FF9351"/>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3B184"/>
          </a:solidFill>
          <a:ln w="12700" cap="flat">
            <a:solidFill>
              <a:srgbClr val="F3B184"/>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11881398"/>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F9351"/>
          </a:solidFill>
          <a:ln w="12700" cap="flat">
            <a:solidFill>
              <a:srgbClr val="FF9351"/>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3B184"/>
          </a:solidFill>
          <a:ln w="12700" cap="flat">
            <a:solidFill>
              <a:srgbClr val="F3B184"/>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Tree>
    <p:extLst>
      <p:ext uri="{BB962C8B-B14F-4D97-AF65-F5344CB8AC3E}">
        <p14:creationId xmlns:p14="http://schemas.microsoft.com/office/powerpoint/2010/main" val="1401253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F9351"/>
          </a:solidFill>
          <a:ln w="12700" cap="flat">
            <a:solidFill>
              <a:srgbClr val="FF9351"/>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3B184"/>
          </a:solidFill>
          <a:ln w="12700" cap="flat">
            <a:solidFill>
              <a:srgbClr val="F3B184"/>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v3]</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48579022"/>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F9351"/>
          </a:solidFill>
          <a:ln w="12700" cap="flat">
            <a:solidFill>
              <a:srgbClr val="FF9351"/>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3B184"/>
          </a:solidFill>
          <a:ln w="12700" cap="flat">
            <a:solidFill>
              <a:srgbClr val="F3B184"/>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v4]</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53042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F3B184"/>
          </a:solidFill>
          <a:ln>
            <a:solidFill>
              <a:srgbClr val="F3B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FF9351"/>
          </a:solidFill>
          <a:ln>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tx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3779695762"/>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F3B1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9020331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70000"/>
          </a:xfrm>
        </p:spPr>
        <p:txBody>
          <a:bodyPr/>
          <a:lstStyle>
            <a:lvl1pPr>
              <a:lnSpc>
                <a:spcPct val="90000"/>
              </a:lnSpc>
              <a:defRPr sz="5400">
                <a:solidFill>
                  <a:schemeClr val="bg1"/>
                </a:solidFill>
              </a:defRPr>
            </a:lvl1pPr>
          </a:lstStyle>
          <a:p>
            <a:r>
              <a:rPr lang="en-GB" dirty="0"/>
              <a:t>[Divider slide: v2]</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grpSp>
        <p:nvGrpSpPr>
          <p:cNvPr id="5" name="Graphic 4">
            <a:extLst>
              <a:ext uri="{FF2B5EF4-FFF2-40B4-BE49-F238E27FC236}">
                <a16:creationId xmlns:a16="http://schemas.microsoft.com/office/drawing/2014/main" id="{3133BC4D-D28B-C342-BE1C-2DC9BF6FC235}"/>
              </a:ext>
            </a:extLst>
          </p:cNvPr>
          <p:cNvGrpSpPr>
            <a:grpSpLocks noChangeAspect="1"/>
          </p:cNvGrpSpPr>
          <p:nvPr userDrawn="1"/>
        </p:nvGrpSpPr>
        <p:grpSpPr>
          <a:xfrm>
            <a:off x="479425" y="6288746"/>
            <a:ext cx="1620000" cy="253259"/>
            <a:chOff x="9140641" y="465680"/>
            <a:chExt cx="2585413" cy="404185"/>
          </a:xfrm>
        </p:grpSpPr>
        <p:grpSp>
          <p:nvGrpSpPr>
            <p:cNvPr id="6" name="Graphic 4">
              <a:extLst>
                <a:ext uri="{FF2B5EF4-FFF2-40B4-BE49-F238E27FC236}">
                  <a16:creationId xmlns:a16="http://schemas.microsoft.com/office/drawing/2014/main" id="{D0C307AE-514B-4044-8329-C790C295C500}"/>
                </a:ext>
              </a:extLst>
            </p:cNvPr>
            <p:cNvGrpSpPr/>
            <p:nvPr/>
          </p:nvGrpSpPr>
          <p:grpSpPr>
            <a:xfrm>
              <a:off x="9140641" y="465680"/>
              <a:ext cx="502489" cy="404185"/>
              <a:chOff x="9140641" y="465680"/>
              <a:chExt cx="502489" cy="404185"/>
            </a:xfrm>
          </p:grpSpPr>
          <p:sp>
            <p:nvSpPr>
              <p:cNvPr id="22" name="Freeform 21">
                <a:extLst>
                  <a:ext uri="{FF2B5EF4-FFF2-40B4-BE49-F238E27FC236}">
                    <a16:creationId xmlns:a16="http://schemas.microsoft.com/office/drawing/2014/main" id="{A3CD8453-E73D-3840-805F-9EE88582B173}"/>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BECA7CD-3535-5842-9BAE-6A3ADFF6A8C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4705AFB2-B411-0F45-9827-C2BA2DBCE980}"/>
                </a:ext>
              </a:extLst>
            </p:cNvPr>
            <p:cNvGrpSpPr/>
            <p:nvPr/>
          </p:nvGrpSpPr>
          <p:grpSpPr>
            <a:xfrm>
              <a:off x="9791923" y="571102"/>
              <a:ext cx="528994" cy="192774"/>
              <a:chOff x="9791923" y="571102"/>
              <a:chExt cx="528994" cy="192774"/>
            </a:xfrm>
            <a:solidFill>
              <a:srgbClr val="FFFFFF"/>
            </a:solidFill>
          </p:grpSpPr>
          <p:sp>
            <p:nvSpPr>
              <p:cNvPr id="19" name="Freeform 18">
                <a:extLst>
                  <a:ext uri="{FF2B5EF4-FFF2-40B4-BE49-F238E27FC236}">
                    <a16:creationId xmlns:a16="http://schemas.microsoft.com/office/drawing/2014/main" id="{D73B7FBD-7061-4C44-8D2C-759EA23E007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FA0F574-7514-894F-AE2A-502260E63476}"/>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DFC7D0C-65B8-6E47-B317-FCECCB599461}"/>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3B6C79A8-073B-7145-8B4B-AEB6233FB041}"/>
                </a:ext>
              </a:extLst>
            </p:cNvPr>
            <p:cNvGrpSpPr/>
            <p:nvPr/>
          </p:nvGrpSpPr>
          <p:grpSpPr>
            <a:xfrm>
              <a:off x="10401242" y="572723"/>
              <a:ext cx="1324812" cy="243580"/>
              <a:chOff x="10401242" y="572723"/>
              <a:chExt cx="1324812" cy="243580"/>
            </a:xfrm>
            <a:solidFill>
              <a:srgbClr val="FFFFFF"/>
            </a:solidFill>
          </p:grpSpPr>
          <p:sp>
            <p:nvSpPr>
              <p:cNvPr id="10" name="Freeform 9">
                <a:extLst>
                  <a:ext uri="{FF2B5EF4-FFF2-40B4-BE49-F238E27FC236}">
                    <a16:creationId xmlns:a16="http://schemas.microsoft.com/office/drawing/2014/main" id="{ABDD9DA1-DFE4-594D-A1A1-A75450294F92}"/>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D507165-B60D-4349-9E05-4F42D785F506}"/>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A8B0FB1-9FFF-F14C-B89C-F4E7BF197A99}"/>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9B5B62B-CE7F-AD4A-8901-C50D70A7E05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DBC683F-F293-7146-96E3-0F8F47BCED3E}"/>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F9C7B0A-8CAB-B947-B42D-9AE1F42F5E73}"/>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9700FE5-D47C-2747-BDBD-B2A3DBD301B3}"/>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C0AC603-1DE5-7C45-94FC-A7D0F9645999}"/>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16C56E-782A-6A47-A695-6B4DD844712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4" name="Picture Placeholder 23">
            <a:extLst>
              <a:ext uri="{FF2B5EF4-FFF2-40B4-BE49-F238E27FC236}">
                <a16:creationId xmlns:a16="http://schemas.microsoft.com/office/drawing/2014/main" id="{A197467F-CC63-9047-891E-6815755FDB42}"/>
              </a:ext>
            </a:extLst>
          </p:cNvPr>
          <p:cNvSpPr>
            <a:spLocks noGrp="1"/>
          </p:cNvSpPr>
          <p:nvPr>
            <p:ph type="pic" sz="quarter" idx="12" hasCustomPrompt="1"/>
          </p:nvPr>
        </p:nvSpPr>
        <p:spPr>
          <a:xfrm>
            <a:off x="5373188" y="-24713"/>
            <a:ext cx="6861762" cy="6922318"/>
          </a:xfrm>
          <a:custGeom>
            <a:avLst/>
            <a:gdLst>
              <a:gd name="connsiteX0" fmla="*/ 7011683 w 7011683"/>
              <a:gd name="connsiteY0" fmla="*/ 3428207 h 6856413"/>
              <a:gd name="connsiteX1" fmla="*/ 3505841 w 7011683"/>
              <a:gd name="connsiteY1" fmla="*/ 6856414 h 6856413"/>
              <a:gd name="connsiteX2" fmla="*/ -1 w 7011683"/>
              <a:gd name="connsiteY2" fmla="*/ 3428207 h 6856413"/>
              <a:gd name="connsiteX3" fmla="*/ 3505841 w 7011683"/>
              <a:gd name="connsiteY3" fmla="*/ 0 h 6856413"/>
              <a:gd name="connsiteX4" fmla="*/ 3505842 w 7011683"/>
              <a:gd name="connsiteY4" fmla="*/ 3428207 h 6856413"/>
              <a:gd name="connsiteX5" fmla="*/ 7011683 w 7011683"/>
              <a:gd name="connsiteY5" fmla="*/ 3428207 h 6856413"/>
              <a:gd name="connsiteX0" fmla="*/ 7011684 w 7011684"/>
              <a:gd name="connsiteY0" fmla="*/ 3428207 h 6856414"/>
              <a:gd name="connsiteX1" fmla="*/ 3505842 w 7011684"/>
              <a:gd name="connsiteY1" fmla="*/ 6856414 h 6856414"/>
              <a:gd name="connsiteX2" fmla="*/ 0 w 7011684"/>
              <a:gd name="connsiteY2" fmla="*/ 3428207 h 6856414"/>
              <a:gd name="connsiteX3" fmla="*/ 3505842 w 7011684"/>
              <a:gd name="connsiteY3" fmla="*/ 0 h 6856414"/>
              <a:gd name="connsiteX4" fmla="*/ 7011684 w 7011684"/>
              <a:gd name="connsiteY4" fmla="*/ 3428207 h 6856414"/>
              <a:gd name="connsiteX0" fmla="*/ 3505842 w 7011684"/>
              <a:gd name="connsiteY0" fmla="*/ 0 h 6856414"/>
              <a:gd name="connsiteX1" fmla="*/ 7011684 w 7011684"/>
              <a:gd name="connsiteY1" fmla="*/ 3428207 h 6856414"/>
              <a:gd name="connsiteX2" fmla="*/ 3505842 w 7011684"/>
              <a:gd name="connsiteY2" fmla="*/ 6856414 h 6856414"/>
              <a:gd name="connsiteX3" fmla="*/ 0 w 7011684"/>
              <a:gd name="connsiteY3" fmla="*/ 3428207 h 6856414"/>
              <a:gd name="connsiteX4" fmla="*/ 3597282 w 7011684"/>
              <a:gd name="connsiteY4" fmla="*/ 91440 h 6856414"/>
              <a:gd name="connsiteX0" fmla="*/ 6998685 w 7521460"/>
              <a:gd name="connsiteY0" fmla="*/ 0 h 6864652"/>
              <a:gd name="connsiteX1" fmla="*/ 7011684 w 7521460"/>
              <a:gd name="connsiteY1" fmla="*/ 3436445 h 6864652"/>
              <a:gd name="connsiteX2" fmla="*/ 3505842 w 7521460"/>
              <a:gd name="connsiteY2" fmla="*/ 6864652 h 6864652"/>
              <a:gd name="connsiteX3" fmla="*/ 0 w 7521460"/>
              <a:gd name="connsiteY3" fmla="*/ 3436445 h 6864652"/>
              <a:gd name="connsiteX4" fmla="*/ 3597282 w 7521460"/>
              <a:gd name="connsiteY4" fmla="*/ 99678 h 6864652"/>
              <a:gd name="connsiteX0" fmla="*/ 6998793 w 7521568"/>
              <a:gd name="connsiteY0" fmla="*/ 1734 h 6866386"/>
              <a:gd name="connsiteX1" fmla="*/ 7011792 w 7521568"/>
              <a:gd name="connsiteY1" fmla="*/ 3438179 h 6866386"/>
              <a:gd name="connsiteX2" fmla="*/ 3505950 w 7521568"/>
              <a:gd name="connsiteY2" fmla="*/ 6866386 h 6866386"/>
              <a:gd name="connsiteX3" fmla="*/ 108 w 7521568"/>
              <a:gd name="connsiteY3" fmla="*/ 3438179 h 6866386"/>
              <a:gd name="connsiteX4" fmla="*/ 3597390 w 7521568"/>
              <a:gd name="connsiteY4" fmla="*/ 2558 h 6866386"/>
              <a:gd name="connsiteX0" fmla="*/ 7011792 w 7011792"/>
              <a:gd name="connsiteY0" fmla="*/ 3438179 h 6866386"/>
              <a:gd name="connsiteX1" fmla="*/ 3505950 w 7011792"/>
              <a:gd name="connsiteY1" fmla="*/ 6866386 h 6866386"/>
              <a:gd name="connsiteX2" fmla="*/ 108 w 7011792"/>
              <a:gd name="connsiteY2" fmla="*/ 3438179 h 6866386"/>
              <a:gd name="connsiteX3" fmla="*/ 3597390 w 7011792"/>
              <a:gd name="connsiteY3" fmla="*/ 2558 h 6866386"/>
              <a:gd name="connsiteX0" fmla="*/ 7011792 w 7011792"/>
              <a:gd name="connsiteY0" fmla="*/ 3435621 h 6863828"/>
              <a:gd name="connsiteX1" fmla="*/ 3505950 w 7011792"/>
              <a:gd name="connsiteY1" fmla="*/ 6863828 h 6863828"/>
              <a:gd name="connsiteX2" fmla="*/ 108 w 7011792"/>
              <a:gd name="connsiteY2" fmla="*/ 3435621 h 6863828"/>
              <a:gd name="connsiteX3" fmla="*/ 3597390 w 7011792"/>
              <a:gd name="connsiteY3" fmla="*/ 0 h 6863828"/>
              <a:gd name="connsiteX0" fmla="*/ 7018148 w 7018148"/>
              <a:gd name="connsiteY0" fmla="*/ 3419146 h 6847353"/>
              <a:gd name="connsiteX1" fmla="*/ 3512306 w 7018148"/>
              <a:gd name="connsiteY1" fmla="*/ 6847353 h 6847353"/>
              <a:gd name="connsiteX2" fmla="*/ 6464 w 7018148"/>
              <a:gd name="connsiteY2" fmla="*/ 3419146 h 6847353"/>
              <a:gd name="connsiteX3" fmla="*/ 3175378 w 7018148"/>
              <a:gd name="connsiteY3" fmla="*/ 0 h 6847353"/>
              <a:gd name="connsiteX0" fmla="*/ 7014491 w 7014491"/>
              <a:gd name="connsiteY0" fmla="*/ 3419146 h 6847353"/>
              <a:gd name="connsiteX1" fmla="*/ 3508649 w 7014491"/>
              <a:gd name="connsiteY1" fmla="*/ 6847353 h 6847353"/>
              <a:gd name="connsiteX2" fmla="*/ 2807 w 7014491"/>
              <a:gd name="connsiteY2" fmla="*/ 3419146 h 6847353"/>
              <a:gd name="connsiteX3" fmla="*/ 3171721 w 7014491"/>
              <a:gd name="connsiteY3" fmla="*/ 0 h 6847353"/>
              <a:gd name="connsiteX0" fmla="*/ 7014295 w 7014295"/>
              <a:gd name="connsiteY0" fmla="*/ 3419146 h 6847353"/>
              <a:gd name="connsiteX1" fmla="*/ 3508453 w 7014295"/>
              <a:gd name="connsiteY1" fmla="*/ 6847353 h 6847353"/>
              <a:gd name="connsiteX2" fmla="*/ 2611 w 7014295"/>
              <a:gd name="connsiteY2" fmla="*/ 3419146 h 6847353"/>
              <a:gd name="connsiteX3" fmla="*/ 3171525 w 7014295"/>
              <a:gd name="connsiteY3" fmla="*/ 0 h 6847353"/>
              <a:gd name="connsiteX0" fmla="*/ 3508453 w 3508453"/>
              <a:gd name="connsiteY0" fmla="*/ 6847353 h 6847353"/>
              <a:gd name="connsiteX1" fmla="*/ 2611 w 3508453"/>
              <a:gd name="connsiteY1" fmla="*/ 3419146 h 6847353"/>
              <a:gd name="connsiteX2" fmla="*/ 3171525 w 3508453"/>
              <a:gd name="connsiteY2" fmla="*/ 0 h 6847353"/>
              <a:gd name="connsiteX0" fmla="*/ 3508453 w 3508453"/>
              <a:gd name="connsiteY0" fmla="*/ 6847353 h 6847353"/>
              <a:gd name="connsiteX1" fmla="*/ 2611 w 3508453"/>
              <a:gd name="connsiteY1" fmla="*/ 3419146 h 6847353"/>
              <a:gd name="connsiteX2" fmla="*/ 3171525 w 3508453"/>
              <a:gd name="connsiteY2" fmla="*/ 0 h 6847353"/>
              <a:gd name="connsiteX0" fmla="*/ 3383373 w 3383373"/>
              <a:gd name="connsiteY0" fmla="*/ 6863828 h 6863828"/>
              <a:gd name="connsiteX1" fmla="*/ 1099 w 3383373"/>
              <a:gd name="connsiteY1" fmla="*/ 3419146 h 6863828"/>
              <a:gd name="connsiteX2" fmla="*/ 3170013 w 3383373"/>
              <a:gd name="connsiteY2" fmla="*/ 0 h 6863828"/>
              <a:gd name="connsiteX0" fmla="*/ 3383373 w 3383373"/>
              <a:gd name="connsiteY0" fmla="*/ 6863828 h 6863828"/>
              <a:gd name="connsiteX1" fmla="*/ 1099 w 3383373"/>
              <a:gd name="connsiteY1" fmla="*/ 3419146 h 6863828"/>
              <a:gd name="connsiteX2" fmla="*/ 3170013 w 3383373"/>
              <a:gd name="connsiteY2" fmla="*/ 0 h 6863828"/>
              <a:gd name="connsiteX0" fmla="*/ 3383373 w 3383373"/>
              <a:gd name="connsiteY0" fmla="*/ 6863828 h 6863828"/>
              <a:gd name="connsiteX1" fmla="*/ 1099 w 3383373"/>
              <a:gd name="connsiteY1" fmla="*/ 3419146 h 6863828"/>
              <a:gd name="connsiteX2" fmla="*/ 3170013 w 3383373"/>
              <a:gd name="connsiteY2" fmla="*/ 0 h 6863828"/>
              <a:gd name="connsiteX0" fmla="*/ 3383373 w 3383373"/>
              <a:gd name="connsiteY0" fmla="*/ 6863828 h 6863828"/>
              <a:gd name="connsiteX1" fmla="*/ 1099 w 3383373"/>
              <a:gd name="connsiteY1" fmla="*/ 3419146 h 6863828"/>
              <a:gd name="connsiteX2" fmla="*/ 3170013 w 3383373"/>
              <a:gd name="connsiteY2" fmla="*/ 0 h 6863828"/>
              <a:gd name="connsiteX0" fmla="*/ 3383373 w 3404215"/>
              <a:gd name="connsiteY0" fmla="*/ 7117334 h 7117334"/>
              <a:gd name="connsiteX1" fmla="*/ 1099 w 3404215"/>
              <a:gd name="connsiteY1" fmla="*/ 3672652 h 7117334"/>
              <a:gd name="connsiteX2" fmla="*/ 3170013 w 3404215"/>
              <a:gd name="connsiteY2" fmla="*/ 253506 h 7117334"/>
              <a:gd name="connsiteX3" fmla="*/ 3168158 w 3404215"/>
              <a:gd name="connsiteY3" fmla="*/ 252681 h 7117334"/>
              <a:gd name="connsiteX0" fmla="*/ 3382630 w 7030961"/>
              <a:gd name="connsiteY0" fmla="*/ 7133526 h 7133526"/>
              <a:gd name="connsiteX1" fmla="*/ 356 w 7030961"/>
              <a:gd name="connsiteY1" fmla="*/ 3688844 h 7133526"/>
              <a:gd name="connsiteX2" fmla="*/ 3169270 w 7030961"/>
              <a:gd name="connsiteY2" fmla="*/ 269698 h 7133526"/>
              <a:gd name="connsiteX3" fmla="*/ 7030961 w 7030961"/>
              <a:gd name="connsiteY3" fmla="*/ 277111 h 7133526"/>
              <a:gd name="connsiteX4" fmla="*/ 3167415 w 7030961"/>
              <a:gd name="connsiteY4" fmla="*/ 268873 h 7133526"/>
              <a:gd name="connsiteX0" fmla="*/ 3382630 w 7030961"/>
              <a:gd name="connsiteY0" fmla="*/ 7133526 h 7133526"/>
              <a:gd name="connsiteX1" fmla="*/ 356 w 7030961"/>
              <a:gd name="connsiteY1" fmla="*/ 3688844 h 7133526"/>
              <a:gd name="connsiteX2" fmla="*/ 3169270 w 7030961"/>
              <a:gd name="connsiteY2" fmla="*/ 269698 h 7133526"/>
              <a:gd name="connsiteX3" fmla="*/ 7030961 w 7030961"/>
              <a:gd name="connsiteY3" fmla="*/ 277111 h 7133526"/>
              <a:gd name="connsiteX4" fmla="*/ 5029166 w 7030961"/>
              <a:gd name="connsiteY4" fmla="*/ 1570451 h 7133526"/>
              <a:gd name="connsiteX0" fmla="*/ 3382630 w 7030961"/>
              <a:gd name="connsiteY0" fmla="*/ 6863828 h 6863828"/>
              <a:gd name="connsiteX1" fmla="*/ 356 w 7030961"/>
              <a:gd name="connsiteY1" fmla="*/ 3419146 h 6863828"/>
              <a:gd name="connsiteX2" fmla="*/ 3169270 w 7030961"/>
              <a:gd name="connsiteY2" fmla="*/ 0 h 6863828"/>
              <a:gd name="connsiteX3" fmla="*/ 7030961 w 7030961"/>
              <a:gd name="connsiteY3" fmla="*/ 7413 h 6863828"/>
              <a:gd name="connsiteX4" fmla="*/ 5029166 w 7030961"/>
              <a:gd name="connsiteY4" fmla="*/ 1300753 h 6863828"/>
              <a:gd name="connsiteX0" fmla="*/ 3383273 w 7031604"/>
              <a:gd name="connsiteY0" fmla="*/ 6863828 h 6863828"/>
              <a:gd name="connsiteX1" fmla="*/ 999 w 7031604"/>
              <a:gd name="connsiteY1" fmla="*/ 3419146 h 6863828"/>
              <a:gd name="connsiteX2" fmla="*/ 3169913 w 7031604"/>
              <a:gd name="connsiteY2" fmla="*/ 0 h 6863828"/>
              <a:gd name="connsiteX3" fmla="*/ 7031604 w 7031604"/>
              <a:gd name="connsiteY3" fmla="*/ 7413 h 6863828"/>
              <a:gd name="connsiteX4" fmla="*/ 5029809 w 7031604"/>
              <a:gd name="connsiteY4" fmla="*/ 1300753 h 6863828"/>
              <a:gd name="connsiteX0" fmla="*/ 3383464 w 7031795"/>
              <a:gd name="connsiteY0" fmla="*/ 6863828 h 6863828"/>
              <a:gd name="connsiteX1" fmla="*/ 1190 w 7031795"/>
              <a:gd name="connsiteY1" fmla="*/ 3419146 h 6863828"/>
              <a:gd name="connsiteX2" fmla="*/ 3170104 w 7031795"/>
              <a:gd name="connsiteY2" fmla="*/ 0 h 6863828"/>
              <a:gd name="connsiteX3" fmla="*/ 7031795 w 7031795"/>
              <a:gd name="connsiteY3" fmla="*/ 7413 h 6863828"/>
              <a:gd name="connsiteX4" fmla="*/ 5030000 w 7031795"/>
              <a:gd name="connsiteY4" fmla="*/ 1300753 h 6863828"/>
              <a:gd name="connsiteX0" fmla="*/ 3383464 w 7047591"/>
              <a:gd name="connsiteY0" fmla="*/ 6863828 h 6902483"/>
              <a:gd name="connsiteX1" fmla="*/ 1190 w 7047591"/>
              <a:gd name="connsiteY1" fmla="*/ 3419146 h 6902483"/>
              <a:gd name="connsiteX2" fmla="*/ 3170104 w 7047591"/>
              <a:gd name="connsiteY2" fmla="*/ 0 h 6902483"/>
              <a:gd name="connsiteX3" fmla="*/ 7031795 w 7047591"/>
              <a:gd name="connsiteY3" fmla="*/ 7413 h 6902483"/>
              <a:gd name="connsiteX4" fmla="*/ 7031795 w 7047591"/>
              <a:gd name="connsiteY4" fmla="*/ 6902483 h 6902483"/>
              <a:gd name="connsiteX0" fmla="*/ 3383464 w 7047591"/>
              <a:gd name="connsiteY0" fmla="*/ 6863828 h 6902483"/>
              <a:gd name="connsiteX1" fmla="*/ 1190 w 7047591"/>
              <a:gd name="connsiteY1" fmla="*/ 3419146 h 6902483"/>
              <a:gd name="connsiteX2" fmla="*/ 3170104 w 7047591"/>
              <a:gd name="connsiteY2" fmla="*/ 0 h 6902483"/>
              <a:gd name="connsiteX3" fmla="*/ 7031795 w 7047591"/>
              <a:gd name="connsiteY3" fmla="*/ 7413 h 6902483"/>
              <a:gd name="connsiteX4" fmla="*/ 7031795 w 7047591"/>
              <a:gd name="connsiteY4" fmla="*/ 6902483 h 6902483"/>
              <a:gd name="connsiteX5" fmla="*/ 3383464 w 7047591"/>
              <a:gd name="connsiteY5" fmla="*/ 6863828 h 6902483"/>
              <a:gd name="connsiteX0" fmla="*/ 3383464 w 7067754"/>
              <a:gd name="connsiteY0" fmla="*/ 6863828 h 6869532"/>
              <a:gd name="connsiteX1" fmla="*/ 1190 w 7067754"/>
              <a:gd name="connsiteY1" fmla="*/ 3419146 h 6869532"/>
              <a:gd name="connsiteX2" fmla="*/ 3170104 w 7067754"/>
              <a:gd name="connsiteY2" fmla="*/ 0 h 6869532"/>
              <a:gd name="connsiteX3" fmla="*/ 7031795 w 7067754"/>
              <a:gd name="connsiteY3" fmla="*/ 7413 h 6869532"/>
              <a:gd name="connsiteX4" fmla="*/ 7056508 w 7067754"/>
              <a:gd name="connsiteY4" fmla="*/ 6869532 h 6869532"/>
              <a:gd name="connsiteX5" fmla="*/ 3383464 w 7067754"/>
              <a:gd name="connsiteY5" fmla="*/ 6863828 h 6869532"/>
              <a:gd name="connsiteX0" fmla="*/ 3466858 w 7068769"/>
              <a:gd name="connsiteY0" fmla="*/ 6888541 h 6888541"/>
              <a:gd name="connsiteX1" fmla="*/ 2205 w 7068769"/>
              <a:gd name="connsiteY1" fmla="*/ 3419146 h 6888541"/>
              <a:gd name="connsiteX2" fmla="*/ 3171119 w 7068769"/>
              <a:gd name="connsiteY2" fmla="*/ 0 h 6888541"/>
              <a:gd name="connsiteX3" fmla="*/ 7032810 w 7068769"/>
              <a:gd name="connsiteY3" fmla="*/ 7413 h 6888541"/>
              <a:gd name="connsiteX4" fmla="*/ 7057523 w 7068769"/>
              <a:gd name="connsiteY4" fmla="*/ 6869532 h 6888541"/>
              <a:gd name="connsiteX5" fmla="*/ 3466858 w 7068769"/>
              <a:gd name="connsiteY5" fmla="*/ 6888541 h 6888541"/>
              <a:gd name="connsiteX0" fmla="*/ 3465563 w 7067474"/>
              <a:gd name="connsiteY0" fmla="*/ 6913255 h 6913255"/>
              <a:gd name="connsiteX1" fmla="*/ 910 w 7067474"/>
              <a:gd name="connsiteY1" fmla="*/ 3443860 h 6913255"/>
              <a:gd name="connsiteX2" fmla="*/ 3268678 w 7067474"/>
              <a:gd name="connsiteY2" fmla="*/ 0 h 6913255"/>
              <a:gd name="connsiteX3" fmla="*/ 7031515 w 7067474"/>
              <a:gd name="connsiteY3" fmla="*/ 32127 h 6913255"/>
              <a:gd name="connsiteX4" fmla="*/ 7056228 w 7067474"/>
              <a:gd name="connsiteY4" fmla="*/ 6894246 h 6913255"/>
              <a:gd name="connsiteX5" fmla="*/ 3465563 w 7067474"/>
              <a:gd name="connsiteY5" fmla="*/ 6913255 h 6913255"/>
              <a:gd name="connsiteX0" fmla="*/ 3465653 w 7067564"/>
              <a:gd name="connsiteY0" fmla="*/ 6913255 h 6913255"/>
              <a:gd name="connsiteX1" fmla="*/ 1000 w 7067564"/>
              <a:gd name="connsiteY1" fmla="*/ 3443860 h 6913255"/>
              <a:gd name="connsiteX2" fmla="*/ 3268768 w 7067564"/>
              <a:gd name="connsiteY2" fmla="*/ 0 h 6913255"/>
              <a:gd name="connsiteX3" fmla="*/ 7031605 w 7067564"/>
              <a:gd name="connsiteY3" fmla="*/ 32127 h 6913255"/>
              <a:gd name="connsiteX4" fmla="*/ 7056318 w 7067564"/>
              <a:gd name="connsiteY4" fmla="*/ 6894246 h 6913255"/>
              <a:gd name="connsiteX5" fmla="*/ 3465653 w 7067564"/>
              <a:gd name="connsiteY5" fmla="*/ 6913255 h 6913255"/>
              <a:gd name="connsiteX0" fmla="*/ 3465653 w 7074554"/>
              <a:gd name="connsiteY0" fmla="*/ 6930555 h 6930555"/>
              <a:gd name="connsiteX1" fmla="*/ 1000 w 7074554"/>
              <a:gd name="connsiteY1" fmla="*/ 3461160 h 6930555"/>
              <a:gd name="connsiteX2" fmla="*/ 3268768 w 7074554"/>
              <a:gd name="connsiteY2" fmla="*/ 17300 h 6930555"/>
              <a:gd name="connsiteX3" fmla="*/ 7064556 w 7074554"/>
              <a:gd name="connsiteY3" fmla="*/ 0 h 6930555"/>
              <a:gd name="connsiteX4" fmla="*/ 7056318 w 7074554"/>
              <a:gd name="connsiteY4" fmla="*/ 6911546 h 6930555"/>
              <a:gd name="connsiteX5" fmla="*/ 3465653 w 7074554"/>
              <a:gd name="connsiteY5" fmla="*/ 6930555 h 6930555"/>
              <a:gd name="connsiteX0" fmla="*/ 3582375 w 7075946"/>
              <a:gd name="connsiteY0" fmla="*/ 6930555 h 6930555"/>
              <a:gd name="connsiteX1" fmla="*/ 2392 w 7075946"/>
              <a:gd name="connsiteY1" fmla="*/ 3461160 h 6930555"/>
              <a:gd name="connsiteX2" fmla="*/ 3270160 w 7075946"/>
              <a:gd name="connsiteY2" fmla="*/ 17300 h 6930555"/>
              <a:gd name="connsiteX3" fmla="*/ 7065948 w 7075946"/>
              <a:gd name="connsiteY3" fmla="*/ 0 h 6930555"/>
              <a:gd name="connsiteX4" fmla="*/ 7057710 w 7075946"/>
              <a:gd name="connsiteY4" fmla="*/ 6911546 h 6930555"/>
              <a:gd name="connsiteX5" fmla="*/ 3582375 w 7075946"/>
              <a:gd name="connsiteY5" fmla="*/ 6930555 h 6930555"/>
              <a:gd name="connsiteX0" fmla="*/ 3582375 w 7075946"/>
              <a:gd name="connsiteY0" fmla="*/ 6930555 h 6930555"/>
              <a:gd name="connsiteX1" fmla="*/ 2392 w 7075946"/>
              <a:gd name="connsiteY1" fmla="*/ 3461160 h 6930555"/>
              <a:gd name="connsiteX2" fmla="*/ 3270160 w 7075946"/>
              <a:gd name="connsiteY2" fmla="*/ 17300 h 6930555"/>
              <a:gd name="connsiteX3" fmla="*/ 7065948 w 7075946"/>
              <a:gd name="connsiteY3" fmla="*/ 0 h 6930555"/>
              <a:gd name="connsiteX4" fmla="*/ 7057710 w 7075946"/>
              <a:gd name="connsiteY4" fmla="*/ 6911546 h 6930555"/>
              <a:gd name="connsiteX5" fmla="*/ 3582375 w 7075946"/>
              <a:gd name="connsiteY5" fmla="*/ 6930555 h 6930555"/>
              <a:gd name="connsiteX0" fmla="*/ 3582375 w 7061304"/>
              <a:gd name="connsiteY0" fmla="*/ 6922318 h 6922318"/>
              <a:gd name="connsiteX1" fmla="*/ 2392 w 7061304"/>
              <a:gd name="connsiteY1" fmla="*/ 3452923 h 6922318"/>
              <a:gd name="connsiteX2" fmla="*/ 3270160 w 7061304"/>
              <a:gd name="connsiteY2" fmla="*/ 9063 h 6922318"/>
              <a:gd name="connsiteX3" fmla="*/ 6851764 w 7061304"/>
              <a:gd name="connsiteY3" fmla="*/ 1 h 6922318"/>
              <a:gd name="connsiteX4" fmla="*/ 7057710 w 7061304"/>
              <a:gd name="connsiteY4" fmla="*/ 6903309 h 6922318"/>
              <a:gd name="connsiteX5" fmla="*/ 3582375 w 7061304"/>
              <a:gd name="connsiteY5" fmla="*/ 6922318 h 6922318"/>
              <a:gd name="connsiteX0" fmla="*/ 3582375 w 6861762"/>
              <a:gd name="connsiteY0" fmla="*/ 6922318 h 6922318"/>
              <a:gd name="connsiteX1" fmla="*/ 2392 w 6861762"/>
              <a:gd name="connsiteY1" fmla="*/ 3452923 h 6922318"/>
              <a:gd name="connsiteX2" fmla="*/ 3270160 w 6861762"/>
              <a:gd name="connsiteY2" fmla="*/ 9063 h 6922318"/>
              <a:gd name="connsiteX3" fmla="*/ 6851764 w 6861762"/>
              <a:gd name="connsiteY3" fmla="*/ 1 h 6922318"/>
              <a:gd name="connsiteX4" fmla="*/ 6843526 w 6861762"/>
              <a:gd name="connsiteY4" fmla="*/ 6903309 h 6922318"/>
              <a:gd name="connsiteX5" fmla="*/ 3582375 w 6861762"/>
              <a:gd name="connsiteY5" fmla="*/ 6922318 h 692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1762" h="6922318">
                <a:moveTo>
                  <a:pt x="3582375" y="6922318"/>
                </a:moveTo>
                <a:cubicBezTo>
                  <a:pt x="599947" y="6691658"/>
                  <a:pt x="54428" y="4605132"/>
                  <a:pt x="2392" y="3452923"/>
                </a:cubicBezTo>
                <a:cubicBezTo>
                  <a:pt x="-49644" y="2300714"/>
                  <a:pt x="737777" y="331922"/>
                  <a:pt x="3270160" y="9063"/>
                </a:cubicBezTo>
                <a:lnTo>
                  <a:pt x="6851764" y="1"/>
                </a:lnTo>
                <a:cubicBezTo>
                  <a:pt x="6851455" y="-136"/>
                  <a:pt x="6879223" y="6862120"/>
                  <a:pt x="6843526" y="6903309"/>
                </a:cubicBezTo>
                <a:lnTo>
                  <a:pt x="3582375" y="6922318"/>
                </a:lnTo>
                <a:close/>
              </a:path>
            </a:pathLst>
          </a:custGeom>
          <a:solidFill>
            <a:schemeClr val="accent6"/>
          </a:solidFill>
        </p:spPr>
        <p:txBody>
          <a:bodyPr lIns="360000" anchor="ctr"/>
          <a:lstStyle>
            <a:lvl1pPr>
              <a:defRPr sz="1200" b="0">
                <a:solidFill>
                  <a:schemeClr val="tx1"/>
                </a:solidFill>
              </a:defRPr>
            </a:lvl1pPr>
          </a:lstStyle>
          <a:p>
            <a:r>
              <a:rPr lang="en-US" dirty="0"/>
              <a:t>Click on the icon to add an image. Image will automatically show in the custom placeholder/shape. To adjust the position within the placeholder, click on the image with the &lt;crop tool&gt;. This will enable the image to be moved within the boundaries of the placeholder.</a:t>
            </a:r>
          </a:p>
        </p:txBody>
      </p:sp>
    </p:spTree>
    <p:extLst>
      <p:ext uri="{BB962C8B-B14F-4D97-AF65-F5344CB8AC3E}">
        <p14:creationId xmlns:p14="http://schemas.microsoft.com/office/powerpoint/2010/main" val="123838688"/>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FF9351"/>
          </a:solidFill>
          <a:ln w="9525" cap="flat">
            <a:solidFill>
              <a:srgbClr val="FF9351"/>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2268651"/>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F3B184"/>
          </a:solidFill>
          <a:ln w="12700" cap="flat">
            <a:solidFill>
              <a:srgbClr val="F3B184"/>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0626049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FF935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9091281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FF935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F3B184"/>
          </a:solidFill>
          <a:ln w="12700" cap="flat">
            <a:solidFill>
              <a:srgbClr val="F3B184"/>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v4]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8350716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4CC87"/>
          </a:solidFill>
          <a:ln w="12700" cap="flat">
            <a:solidFill>
              <a:srgbClr val="24CC87"/>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BE0A8"/>
          </a:solidFill>
          <a:ln w="12700" cap="flat">
            <a:solidFill>
              <a:srgbClr val="8BE0A8"/>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90174920"/>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4CC87"/>
          </a:solidFill>
          <a:ln w="12700" cap="flat">
            <a:solidFill>
              <a:srgbClr val="24CC87"/>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BE0A8"/>
          </a:solidFill>
          <a:ln w="12700" cap="flat">
            <a:solidFill>
              <a:srgbClr val="8BE0A8"/>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Tree>
    <p:extLst>
      <p:ext uri="{BB962C8B-B14F-4D97-AF65-F5344CB8AC3E}">
        <p14:creationId xmlns:p14="http://schemas.microsoft.com/office/powerpoint/2010/main" val="34160956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24CC87"/>
          </a:solidFill>
          <a:ln w="12700" cap="flat">
            <a:solidFill>
              <a:srgbClr val="24CC87"/>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8BE0A8"/>
          </a:solidFill>
          <a:ln w="12700" cap="flat">
            <a:solidFill>
              <a:srgbClr val="8BE0A8"/>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v3]</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dirty="0"/>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43730480"/>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24CC87"/>
          </a:solidFill>
          <a:ln w="12700" cap="flat">
            <a:solidFill>
              <a:srgbClr val="24CC87"/>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8BE0A8"/>
          </a:solidFill>
          <a:ln w="12700" cap="flat">
            <a:solidFill>
              <a:srgbClr val="8BE0A8"/>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v4]</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dirty="0"/>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dirty="0"/>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755404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8BE0A8"/>
          </a:solidFill>
          <a:ln>
            <a:solidFill>
              <a:srgbClr val="8BE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24CC87"/>
          </a:solidFill>
          <a:ln>
            <a:solidFill>
              <a:srgbClr val="24C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tx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3835602780"/>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8BE0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08478765"/>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p:txBody>
          <a:bodyPr/>
          <a:lstStyle/>
          <a:p>
            <a:r>
              <a:rPr lang="en-GB" dirty="0"/>
              <a:t>[Title and content]</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11233150" cy="3564000"/>
          </a:xfrm>
        </p:spPr>
        <p:txBody>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Tree>
    <p:extLst>
      <p:ext uri="{BB962C8B-B14F-4D97-AF65-F5344CB8AC3E}">
        <p14:creationId xmlns:p14="http://schemas.microsoft.com/office/powerpoint/2010/main" val="368672252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24CC87"/>
          </a:solidFill>
          <a:ln w="9525" cap="flat">
            <a:solidFill>
              <a:srgbClr val="9881EB"/>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96544171"/>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8BE0A8"/>
          </a:solidFill>
          <a:ln w="12700" cap="flat">
            <a:solidFill>
              <a:srgbClr val="8BE0A8"/>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010804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24CC87"/>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dirty="0"/>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45067579"/>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24CC87"/>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8BE0A8"/>
          </a:solidFill>
          <a:ln w="12700" cap="flat">
            <a:solidFill>
              <a:srgbClr val="8BE0A8"/>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v4]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4315672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[Two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Tree>
    <p:extLst>
      <p:ext uri="{BB962C8B-B14F-4D97-AF65-F5344CB8AC3E}">
        <p14:creationId xmlns:p14="http://schemas.microsoft.com/office/powerpoint/2010/main" val="6329788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bg1"/>
                </a:solidFill>
              </a:defRPr>
            </a:lvl1pPr>
          </a:lstStyle>
          <a:p>
            <a:r>
              <a:rPr lang="en-GB" dirty="0"/>
              <a:t>[Two column content: v2]</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grpSp>
        <p:nvGrpSpPr>
          <p:cNvPr id="7" name="Graphic 4">
            <a:extLst>
              <a:ext uri="{FF2B5EF4-FFF2-40B4-BE49-F238E27FC236}">
                <a16:creationId xmlns:a16="http://schemas.microsoft.com/office/drawing/2014/main" id="{DA708045-73E2-244B-BC88-8F43263DD1F7}"/>
              </a:ext>
            </a:extLst>
          </p:cNvPr>
          <p:cNvGrpSpPr>
            <a:grpSpLocks noChangeAspect="1"/>
          </p:cNvGrpSpPr>
          <p:nvPr userDrawn="1"/>
        </p:nvGrpSpPr>
        <p:grpSpPr>
          <a:xfrm>
            <a:off x="479425" y="6288746"/>
            <a:ext cx="1620000" cy="253259"/>
            <a:chOff x="9140641" y="465680"/>
            <a:chExt cx="2585413" cy="404185"/>
          </a:xfrm>
        </p:grpSpPr>
        <p:grpSp>
          <p:nvGrpSpPr>
            <p:cNvPr id="9" name="Graphic 4">
              <a:extLst>
                <a:ext uri="{FF2B5EF4-FFF2-40B4-BE49-F238E27FC236}">
                  <a16:creationId xmlns:a16="http://schemas.microsoft.com/office/drawing/2014/main" id="{E2A73455-C8C7-E747-929C-42141DD8AB01}"/>
                </a:ext>
              </a:extLst>
            </p:cNvPr>
            <p:cNvGrpSpPr/>
            <p:nvPr/>
          </p:nvGrpSpPr>
          <p:grpSpPr>
            <a:xfrm>
              <a:off x="9140641" y="465680"/>
              <a:ext cx="502489" cy="404185"/>
              <a:chOff x="9140641" y="465680"/>
              <a:chExt cx="502489" cy="404185"/>
            </a:xfrm>
          </p:grpSpPr>
          <p:sp>
            <p:nvSpPr>
              <p:cNvPr id="24" name="Freeform 23">
                <a:extLst>
                  <a:ext uri="{FF2B5EF4-FFF2-40B4-BE49-F238E27FC236}">
                    <a16:creationId xmlns:a16="http://schemas.microsoft.com/office/drawing/2014/main" id="{4F974E80-80A3-DC41-B569-D44D578766A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B600E7-5D29-7045-8653-B9A2149B16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D4DF5B4B-801D-584A-8A92-7C39A5283922}"/>
                </a:ext>
              </a:extLst>
            </p:cNvPr>
            <p:cNvGrpSpPr/>
            <p:nvPr/>
          </p:nvGrpSpPr>
          <p:grpSpPr>
            <a:xfrm>
              <a:off x="9791923" y="571102"/>
              <a:ext cx="528994" cy="192774"/>
              <a:chOff x="9791923" y="571102"/>
              <a:chExt cx="528994" cy="192774"/>
            </a:xfrm>
            <a:solidFill>
              <a:srgbClr val="FFFFFF"/>
            </a:solidFill>
          </p:grpSpPr>
          <p:sp>
            <p:nvSpPr>
              <p:cNvPr id="21" name="Freeform 20">
                <a:extLst>
                  <a:ext uri="{FF2B5EF4-FFF2-40B4-BE49-F238E27FC236}">
                    <a16:creationId xmlns:a16="http://schemas.microsoft.com/office/drawing/2014/main" id="{40BBCEC5-6E8E-E343-A522-91A7120EC119}"/>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C0166EE-6274-8146-85BE-E36172366B62}"/>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A11E381-C8CE-AC46-A972-D8A67A337896}"/>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DE04C476-20A9-6840-B295-4BFD6E06D49F}"/>
                </a:ext>
              </a:extLst>
            </p:cNvPr>
            <p:cNvGrpSpPr/>
            <p:nvPr/>
          </p:nvGrpSpPr>
          <p:grpSpPr>
            <a:xfrm>
              <a:off x="10401242" y="572723"/>
              <a:ext cx="1324812" cy="243580"/>
              <a:chOff x="10401242" y="572723"/>
              <a:chExt cx="1324812" cy="243580"/>
            </a:xfrm>
            <a:solidFill>
              <a:srgbClr val="FFFFFF"/>
            </a:solidFill>
          </p:grpSpPr>
          <p:sp>
            <p:nvSpPr>
              <p:cNvPr id="12" name="Freeform 11">
                <a:extLst>
                  <a:ext uri="{FF2B5EF4-FFF2-40B4-BE49-F238E27FC236}">
                    <a16:creationId xmlns:a16="http://schemas.microsoft.com/office/drawing/2014/main" id="{34AC3B99-5F10-2145-A26B-ACA03A26382D}"/>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F1CEA76-59E1-354E-A467-2C06066446CB}"/>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78EE819-6CB2-1647-9C07-CD2F97A0E184}"/>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78C44B9-774C-F941-8A19-3B2377173F54}"/>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2375E1C-F524-ED49-98E9-B8FC16A43CF0}"/>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0E15316-3E84-E348-B36D-208517F3DAEE}"/>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A48B37A-5F97-664F-8BAA-9093CD811178}"/>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7BE66F-4D6C-2343-A68B-366A47C7A4D3}"/>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0681C49-FDCE-5D44-B048-33124323FCD5}"/>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0338204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2.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5.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6.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5215617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72" r:id="rId4"/>
    <p:sldLayoutId id="2147483657" r:id="rId5"/>
    <p:sldLayoutId id="2147483670" r:id="rId6"/>
    <p:sldLayoutId id="2147483650" r:id="rId7"/>
    <p:sldLayoutId id="2147483656" r:id="rId8"/>
    <p:sldLayoutId id="2147483659" r:id="rId9"/>
    <p:sldLayoutId id="2147483660" r:id="rId10"/>
    <p:sldLayoutId id="2147483652" r:id="rId11"/>
    <p:sldLayoutId id="2147483653" r:id="rId12"/>
    <p:sldLayoutId id="2147483654" r:id="rId13"/>
    <p:sldLayoutId id="2147483655" r:id="rId14"/>
    <p:sldLayoutId id="2147483661" r:id="rId15"/>
    <p:sldLayoutId id="2147483662" r:id="rId16"/>
    <p:sldLayoutId id="2147483691" r:id="rId17"/>
    <p:sldLayoutId id="2147483663" r:id="rId18"/>
    <p:sldLayoutId id="2147483666" r:id="rId19"/>
    <p:sldLayoutId id="2147483667" r:id="rId20"/>
    <p:sldLayoutId id="2147483668" r:id="rId21"/>
    <p:sldLayoutId id="2147483664" r:id="rId22"/>
    <p:sldLayoutId id="2147483665" r:id="rId23"/>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6720731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8" r:id="rId6"/>
    <p:sldLayoutId id="2147483773" r:id="rId7"/>
    <p:sldLayoutId id="2147483774" r:id="rId8"/>
    <p:sldLayoutId id="2147483775" r:id="rId9"/>
    <p:sldLayoutId id="2147483776"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5166324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209571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203778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1927615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5.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6.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svg"/><Relationship Id="rId2" Type="http://schemas.openxmlformats.org/officeDocument/2006/relationships/slideLayout" Target="../slideLayouts/slideLayout19.xml"/><Relationship Id="rId1" Type="http://schemas.openxmlformats.org/officeDocument/2006/relationships/tags" Target="../tags/tag8.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12.svg"/><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12.svg"/><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hsemployers.org/publications/nhs-pension-scheme-member-contributions-202324" TargetMode="External"/><Relationship Id="rId1" Type="http://schemas.openxmlformats.org/officeDocument/2006/relationships/slideLayout" Target="../slideLayouts/slideLayout19.xml"/><Relationship Id="rId5" Type="http://schemas.openxmlformats.org/officeDocument/2006/relationships/hyperlink" Target="http://www.nhsemployers.org/articles/nhs-pension-scheme-employer-contributions"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chart" Target="../charts/chart15.xml"/><Relationship Id="rId3" Type="http://schemas.openxmlformats.org/officeDocument/2006/relationships/notesSlide" Target="../notesSlides/notesSlide12.xml"/><Relationship Id="rId7" Type="http://schemas.openxmlformats.org/officeDocument/2006/relationships/chart" Target="../charts/chart9.xml"/><Relationship Id="rId12" Type="http://schemas.openxmlformats.org/officeDocument/2006/relationships/chart" Target="../charts/chart14.xml"/><Relationship Id="rId2" Type="http://schemas.openxmlformats.org/officeDocument/2006/relationships/slideLayout" Target="../slideLayouts/slideLayout19.xml"/><Relationship Id="rId1" Type="http://schemas.openxmlformats.org/officeDocument/2006/relationships/tags" Target="../tags/tag12.xml"/><Relationship Id="rId6" Type="http://schemas.openxmlformats.org/officeDocument/2006/relationships/chart" Target="../charts/chart8.xml"/><Relationship Id="rId11" Type="http://schemas.openxmlformats.org/officeDocument/2006/relationships/chart" Target="../charts/chart13.xml"/><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 Id="rId1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6.xml"/><Relationship Id="rId3" Type="http://schemas.openxmlformats.org/officeDocument/2006/relationships/notesSlide" Target="../notesSlides/notesSlide13.xml"/><Relationship Id="rId7" Type="http://schemas.openxmlformats.org/officeDocument/2006/relationships/chart" Target="../charts/chart20.xml"/><Relationship Id="rId12" Type="http://schemas.openxmlformats.org/officeDocument/2006/relationships/chart" Target="../charts/chart25.xml"/><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chart" Target="../charts/chart18.xml"/><Relationship Id="rId10" Type="http://schemas.openxmlformats.org/officeDocument/2006/relationships/chart" Target="../charts/chart23.xml"/><Relationship Id="rId4" Type="http://schemas.openxmlformats.org/officeDocument/2006/relationships/chart" Target="../charts/chart17.xml"/><Relationship Id="rId9" Type="http://schemas.openxmlformats.org/officeDocument/2006/relationships/chart" Target="../charts/chart22.xml"/><Relationship Id="rId14" Type="http://schemas.openxmlformats.org/officeDocument/2006/relationships/chart" Target="../charts/chart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hyperlink" Target="http://www.nhsbsa.nhs.uk/member-hub/membership-nhs-pension-scheme" TargetMode="External"/><Relationship Id="rId2" Type="http://schemas.openxmlformats.org/officeDocument/2006/relationships/hyperlink" Target="https://www.nhsemployers.org/articles/comparing-different-sections-nhs-pension-scheme" TargetMode="Externa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hyperlink" Target="http://www.nhsemployers.org/articles/total-reward-statement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hsbsa.nhs.uk/employee-section/understanding-my-statement" TargetMode="External"/><Relationship Id="rId2" Type="http://schemas.openxmlformats.org/officeDocument/2006/relationships/hyperlink" Target="http://www.nhsbsa.nhs.uk/total-reward-statements" TargetMode="Externa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hsbsa.nhs.uk/member-hub/bereavements" TargetMode="Externa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nhsemployers.org/publications/death-service-benefits-nhs-pension-schem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nhsbsa.nhs.uk/member-hub/leaving-or-taking-break-scheme"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svg"/><Relationship Id="rId2" Type="http://schemas.openxmlformats.org/officeDocument/2006/relationships/slideLayout" Target="../slideLayouts/slideLayout19.xml"/><Relationship Id="rId1" Type="http://schemas.openxmlformats.org/officeDocument/2006/relationships/tags" Target="../tags/tag21.xml"/><Relationship Id="rId6" Type="http://schemas.openxmlformats.org/officeDocument/2006/relationships/image" Target="../media/image33.png"/><Relationship Id="rId5" Type="http://schemas.openxmlformats.org/officeDocument/2006/relationships/chart" Target="../charts/chart29.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nhsbsa.nhs.uk/member-hub/applying-your-pension"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26.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hyperlink" Target="http://www.gov.uk/check-state-pension" TargetMode="External"/><Relationship Id="rId2" Type="http://schemas.openxmlformats.org/officeDocument/2006/relationships/hyperlink" Target="https://www.retirementlivingstandards.org.uk/" TargetMode="External"/><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2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29.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state-pension-age"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3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31.xml"/><Relationship Id="rId6" Type="http://schemas.openxmlformats.org/officeDocument/2006/relationships/image" Target="../media/image6.png"/><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3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3.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nhsbsa.nhs.uk/member-hub/applying-your-pension" TargetMode="Externa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hyperlink" Target="http://www.gov.uk/check-state-pension" TargetMode="External"/><Relationship Id="rId4" Type="http://schemas.openxmlformats.org/officeDocument/2006/relationships/hyperlink" Target="https://www.retirementlivingstandards.org.uk/"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tags" Target="../tags/tag34.xml"/><Relationship Id="rId5" Type="http://schemas.openxmlformats.org/officeDocument/2006/relationships/chart" Target="../charts/chart31.xml"/><Relationship Id="rId4" Type="http://schemas.openxmlformats.org/officeDocument/2006/relationships/chart" Target="../charts/chart3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9.xml"/><Relationship Id="rId1" Type="http://schemas.openxmlformats.org/officeDocument/2006/relationships/tags" Target="../tags/tag3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chart" Target="../charts/chart3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ags" Target="../tags/tag36.xml"/><Relationship Id="rId5" Type="http://schemas.openxmlformats.org/officeDocument/2006/relationships/chart" Target="../charts/chart34.xml"/><Relationship Id="rId4" Type="http://schemas.openxmlformats.org/officeDocument/2006/relationships/chart" Target="../charts/chart33.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nhsbsa.nhs.uk/member-hub/increasing-your-pension"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hyperlink" Target="http://www.nhsemployers.org/pensions" TargetMode="External"/><Relationship Id="rId3" Type="http://schemas.openxmlformats.org/officeDocument/2006/relationships/slideLayout" Target="../slideLayouts/slideLayout19.xml"/><Relationship Id="rId7" Type="http://schemas.openxmlformats.org/officeDocument/2006/relationships/hyperlink" Target="http://www.nhsbsa.nhs.uk/nhs-pensions"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9.xml"/><Relationship Id="rId1" Type="http://schemas.openxmlformats.org/officeDocument/2006/relationships/tags" Target="../tags/tag3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9.xml"/><Relationship Id="rId1" Type="http://schemas.openxmlformats.org/officeDocument/2006/relationships/tags" Target="../tags/tag3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9.xml"/><Relationship Id="rId1" Type="http://schemas.openxmlformats.org/officeDocument/2006/relationships/tags" Target="../tags/tag3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40.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9.xml"/><Relationship Id="rId1" Type="http://schemas.openxmlformats.org/officeDocument/2006/relationships/tags" Target="../tags/tag41.xml"/></Relationships>
</file>

<file path=ppt/slides/_rels/slide6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43.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19.xml"/><Relationship Id="rId1" Type="http://schemas.openxmlformats.org/officeDocument/2006/relationships/tags" Target="../tags/tag4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9.xml"/><Relationship Id="rId1" Type="http://schemas.openxmlformats.org/officeDocument/2006/relationships/tags" Target="../tags/tag4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9.xml"/><Relationship Id="rId1" Type="http://schemas.openxmlformats.org/officeDocument/2006/relationships/tags" Target="../tags/tag4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9.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9.xml"/><Relationship Id="rId1" Type="http://schemas.openxmlformats.org/officeDocument/2006/relationships/tags" Target="../tags/tag46.xml"/><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9.xml"/><Relationship Id="rId1" Type="http://schemas.openxmlformats.org/officeDocument/2006/relationships/tags" Target="../tags/tag4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9.xml"/><Relationship Id="rId1" Type="http://schemas.openxmlformats.org/officeDocument/2006/relationships/tags" Target="../tags/tag48.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nhsemployers.org/publications/annual-allowance" TargetMode="Externa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hyperlink" Target="https://links.uk.defend.egress.com/Warning?crId=651a845336790d4f68a4556f&amp;Domain=firstactuarial.co.uk&amp;Lang=en&amp;Base64Url=eNoFwlEKwCAIANATlf-7jRNXgmmkQ3b78d7M3HEBVFW3Gby2-scnup8B-71VCFPcAmiiDY6m8nDK4oaqXmjEP5NSGqE%3D"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nhsbsa.nhs.uk/member-hub/lifetime-allowance" TargetMode="External"/><Relationship Id="rId2" Type="http://schemas.openxmlformats.org/officeDocument/2006/relationships/hyperlink" Target="http://www.nhsbsa.nhs.uk/member-hub/annual-allowance" TargetMode="External"/><Relationship Id="rId1" Type="http://schemas.openxmlformats.org/officeDocument/2006/relationships/slideLayout" Target="../slideLayouts/slideLayout1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Introduction</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4027992060"/>
      </p:ext>
    </p:extLst>
  </p:cSld>
  <p:clrMapOvr>
    <a:masterClrMapping/>
  </p:clrMapOvr>
  <mc:AlternateContent xmlns:mc="http://schemas.openxmlformats.org/markup-compatibility/2006" xmlns:p14="http://schemas.microsoft.com/office/powerpoint/2010/main">
    <mc:Choice Requires="p14">
      <p:transition spd="slow" p14:dur="2000" advTm="24843"/>
    </mc:Choice>
    <mc:Fallback xmlns="">
      <p:transition spd="slow" advTm="2484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E283-7AF2-31F2-FCFF-FFBF785F08C5}"/>
              </a:ext>
            </a:extLst>
          </p:cNvPr>
          <p:cNvSpPr>
            <a:spLocks noGrp="1"/>
          </p:cNvSpPr>
          <p:nvPr>
            <p:ph type="title"/>
          </p:nvPr>
        </p:nvSpPr>
        <p:spPr/>
        <p:txBody>
          <a:bodyPr/>
          <a:lstStyle/>
          <a:p>
            <a:r>
              <a:rPr lang="en-GB" dirty="0"/>
              <a:t>The tax office helps you save too</a:t>
            </a:r>
            <a:br>
              <a:rPr lang="en-GB" dirty="0"/>
            </a:br>
            <a:r>
              <a:rPr lang="en-GB" dirty="0"/>
              <a:t>(2023/24)</a:t>
            </a:r>
          </a:p>
        </p:txBody>
      </p:sp>
      <p:sp>
        <p:nvSpPr>
          <p:cNvPr id="4" name="Slide Number Placeholder 3">
            <a:extLst>
              <a:ext uri="{FF2B5EF4-FFF2-40B4-BE49-F238E27FC236}">
                <a16:creationId xmlns:a16="http://schemas.microsoft.com/office/drawing/2014/main" id="{0CE035DF-E441-6A8A-172F-856FEB131076}"/>
              </a:ext>
            </a:extLst>
          </p:cNvPr>
          <p:cNvSpPr>
            <a:spLocks noGrp="1"/>
          </p:cNvSpPr>
          <p:nvPr>
            <p:ph type="sldNum" sz="quarter" idx="12"/>
          </p:nvPr>
        </p:nvSpPr>
        <p:spPr/>
        <p:txBody>
          <a:bodyPr/>
          <a:lstStyle/>
          <a:p>
            <a:fld id="{FD15E2C3-2FDC-5443-A5D7-CEF7C1191BA7}" type="slidenum">
              <a:rPr lang="en-GB" smtClean="0"/>
              <a:t>10</a:t>
            </a:fld>
            <a:endParaRPr lang="en-GB"/>
          </a:p>
        </p:txBody>
      </p:sp>
      <p:graphicFrame>
        <p:nvGraphicFramePr>
          <p:cNvPr id="5" name="Chart 4">
            <a:extLst>
              <a:ext uri="{FF2B5EF4-FFF2-40B4-BE49-F238E27FC236}">
                <a16:creationId xmlns:a16="http://schemas.microsoft.com/office/drawing/2014/main" id="{8BA807E7-0DE7-614B-4FE9-0BD7E911DCB7}"/>
              </a:ext>
            </a:extLst>
          </p:cNvPr>
          <p:cNvGraphicFramePr/>
          <p:nvPr/>
        </p:nvGraphicFramePr>
        <p:xfrm>
          <a:off x="1660584" y="1992586"/>
          <a:ext cx="8971920" cy="1724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359559D-841D-B812-01F0-7661268695B2}"/>
              </a:ext>
            </a:extLst>
          </p:cNvPr>
          <p:cNvGraphicFramePr/>
          <p:nvPr/>
        </p:nvGraphicFramePr>
        <p:xfrm>
          <a:off x="1660584" y="3501008"/>
          <a:ext cx="8971920" cy="1724446"/>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F8234445-3D19-4BAD-8C72-A311EE123B83}"/>
              </a:ext>
            </a:extLst>
          </p:cNvPr>
          <p:cNvSpPr/>
          <p:nvPr/>
        </p:nvSpPr>
        <p:spPr>
          <a:xfrm>
            <a:off x="1847527" y="3953768"/>
            <a:ext cx="1854000" cy="483344"/>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e.g. £40,000 gross pay</a:t>
            </a:r>
          </a:p>
        </p:txBody>
      </p:sp>
      <p:sp>
        <p:nvSpPr>
          <p:cNvPr id="9" name="Arrow: Right 8">
            <a:extLst>
              <a:ext uri="{FF2B5EF4-FFF2-40B4-BE49-F238E27FC236}">
                <a16:creationId xmlns:a16="http://schemas.microsoft.com/office/drawing/2014/main" id="{E093194D-3FAD-E9EB-39CE-BDF17AE261F5}"/>
              </a:ext>
            </a:extLst>
          </p:cNvPr>
          <p:cNvSpPr/>
          <p:nvPr/>
        </p:nvSpPr>
        <p:spPr>
          <a:xfrm rot="16200000">
            <a:off x="1580994" y="4764459"/>
            <a:ext cx="1145506" cy="64807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No tax</a:t>
            </a:r>
          </a:p>
        </p:txBody>
      </p:sp>
      <p:cxnSp>
        <p:nvCxnSpPr>
          <p:cNvPr id="10" name="Straight Connector 9">
            <a:extLst>
              <a:ext uri="{FF2B5EF4-FFF2-40B4-BE49-F238E27FC236}">
                <a16:creationId xmlns:a16="http://schemas.microsoft.com/office/drawing/2014/main" id="{F523B104-1A6C-4D62-BC48-49A18D6A3194}"/>
              </a:ext>
            </a:extLst>
          </p:cNvPr>
          <p:cNvCxnSpPr>
            <a:cxnSpLocks/>
          </p:cNvCxnSpPr>
          <p:nvPr/>
        </p:nvCxnSpPr>
        <p:spPr>
          <a:xfrm>
            <a:off x="2425637" y="2933666"/>
            <a:ext cx="0" cy="150344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9935F91B-9749-E18C-0EF9-A2EBBC783C25}"/>
              </a:ext>
            </a:extLst>
          </p:cNvPr>
          <p:cNvSpPr/>
          <p:nvPr/>
        </p:nvSpPr>
        <p:spPr>
          <a:xfrm rot="16200000">
            <a:off x="2498911" y="4764459"/>
            <a:ext cx="1145506" cy="648072"/>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20% tax</a:t>
            </a:r>
          </a:p>
        </p:txBody>
      </p:sp>
      <p:cxnSp>
        <p:nvCxnSpPr>
          <p:cNvPr id="12" name="Straight Connector 11">
            <a:extLst>
              <a:ext uri="{FF2B5EF4-FFF2-40B4-BE49-F238E27FC236}">
                <a16:creationId xmlns:a16="http://schemas.microsoft.com/office/drawing/2014/main" id="{8807FF5A-9D2A-AAA8-E6EA-364BFDEAAFBE}"/>
              </a:ext>
            </a:extLst>
          </p:cNvPr>
          <p:cNvCxnSpPr>
            <a:cxnSpLocks/>
          </p:cNvCxnSpPr>
          <p:nvPr/>
        </p:nvCxnSpPr>
        <p:spPr>
          <a:xfrm>
            <a:off x="3702000" y="2912098"/>
            <a:ext cx="0" cy="152501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E4D6D96-3773-49B5-7B32-8D7D7D422520}"/>
              </a:ext>
            </a:extLst>
          </p:cNvPr>
          <p:cNvSpPr/>
          <p:nvPr/>
        </p:nvSpPr>
        <p:spPr>
          <a:xfrm>
            <a:off x="1847527" y="3953768"/>
            <a:ext cx="577637" cy="483344"/>
          </a:xfrm>
          <a:prstGeom prst="rect">
            <a:avLst/>
          </a:prstGeom>
          <a:solidFill>
            <a:srgbClr val="FFFFFF">
              <a:alpha val="7686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4" name="Rectangle 13">
            <a:extLst>
              <a:ext uri="{FF2B5EF4-FFF2-40B4-BE49-F238E27FC236}">
                <a16:creationId xmlns:a16="http://schemas.microsoft.com/office/drawing/2014/main" id="{FD46965B-C5CF-406F-2460-CD5855531BCA}"/>
              </a:ext>
            </a:extLst>
          </p:cNvPr>
          <p:cNvSpPr/>
          <p:nvPr/>
        </p:nvSpPr>
        <p:spPr>
          <a:xfrm>
            <a:off x="2425638" y="3955296"/>
            <a:ext cx="1275878" cy="481816"/>
          </a:xfrm>
          <a:prstGeom prst="rect">
            <a:avLst/>
          </a:prstGeom>
          <a:solidFill>
            <a:srgbClr val="5BBBB7">
              <a:alpha val="4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5" name="TextBox 14">
            <a:extLst>
              <a:ext uri="{FF2B5EF4-FFF2-40B4-BE49-F238E27FC236}">
                <a16:creationId xmlns:a16="http://schemas.microsoft.com/office/drawing/2014/main" id="{14890ADF-B67E-171F-59B9-F95D0D364835}"/>
              </a:ext>
            </a:extLst>
          </p:cNvPr>
          <p:cNvSpPr txBox="1"/>
          <p:nvPr/>
        </p:nvSpPr>
        <p:spPr>
          <a:xfrm>
            <a:off x="1686000" y="1483200"/>
            <a:ext cx="8874000" cy="510778"/>
          </a:xfrm>
          <a:prstGeom prst="roundRect">
            <a:avLst/>
          </a:prstGeom>
          <a:solidFill>
            <a:schemeClr val="bg2">
              <a:lumMod val="50000"/>
            </a:schemeClr>
          </a:solidFill>
          <a:ln w="38100">
            <a:noFill/>
          </a:ln>
        </p:spPr>
        <p:txBody>
          <a:bodyPr wrap="square" rtlCol="0" anchor="ctr">
            <a:spAutoFit/>
          </a:bodyPr>
          <a:lstStyle>
            <a:defPPr>
              <a:defRPr lang="en-US"/>
            </a:defPPr>
            <a:lvl1pPr algn="ctr">
              <a:defRPr sz="2200" b="1">
                <a:solidFill>
                  <a:schemeClr val="bg1"/>
                </a:solidFill>
              </a:defRPr>
            </a:lvl1pPr>
          </a:lstStyle>
          <a:p>
            <a:r>
              <a:rPr lang="en-GB" dirty="0"/>
              <a:t>Income tax bands – for all England &amp; Wales (not just NHS staff) </a:t>
            </a:r>
          </a:p>
        </p:txBody>
      </p:sp>
    </p:spTree>
    <p:custDataLst>
      <p:tags r:id="rId1"/>
    </p:custDataLst>
    <p:extLst>
      <p:ext uri="{BB962C8B-B14F-4D97-AF65-F5344CB8AC3E}">
        <p14:creationId xmlns:p14="http://schemas.microsoft.com/office/powerpoint/2010/main" val="2314015339"/>
      </p:ext>
    </p:extLst>
  </p:cSld>
  <p:clrMapOvr>
    <a:masterClrMapping/>
  </p:clrMapOvr>
  <mc:AlternateContent xmlns:mc="http://schemas.openxmlformats.org/markup-compatibility/2006" xmlns:p14="http://schemas.microsoft.com/office/powerpoint/2010/main">
    <mc:Choice Requires="p14">
      <p:transition spd="slow" p14:dur="2000" advTm="132491"/>
    </mc:Choice>
    <mc:Fallback xmlns="">
      <p:transition spd="slow" advTm="132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8" grpId="0" animBg="1"/>
      <p:bldP spid="9" grpId="0" animBg="1"/>
      <p:bldP spid="11"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E283-7AF2-31F2-FCFF-FFBF785F08C5}"/>
              </a:ext>
            </a:extLst>
          </p:cNvPr>
          <p:cNvSpPr>
            <a:spLocks noGrp="1"/>
          </p:cNvSpPr>
          <p:nvPr>
            <p:ph type="title"/>
          </p:nvPr>
        </p:nvSpPr>
        <p:spPr/>
        <p:txBody>
          <a:bodyPr/>
          <a:lstStyle/>
          <a:p>
            <a:r>
              <a:rPr lang="en-GB" dirty="0"/>
              <a:t>The tax office helps you save too</a:t>
            </a:r>
            <a:br>
              <a:rPr lang="en-GB" dirty="0"/>
            </a:br>
            <a:r>
              <a:rPr lang="en-GB" dirty="0"/>
              <a:t>(2023/24)</a:t>
            </a:r>
          </a:p>
        </p:txBody>
      </p:sp>
      <p:sp>
        <p:nvSpPr>
          <p:cNvPr id="4" name="Slide Number Placeholder 3">
            <a:extLst>
              <a:ext uri="{FF2B5EF4-FFF2-40B4-BE49-F238E27FC236}">
                <a16:creationId xmlns:a16="http://schemas.microsoft.com/office/drawing/2014/main" id="{0CE035DF-E441-6A8A-172F-856FEB131076}"/>
              </a:ext>
            </a:extLst>
          </p:cNvPr>
          <p:cNvSpPr>
            <a:spLocks noGrp="1"/>
          </p:cNvSpPr>
          <p:nvPr>
            <p:ph type="sldNum" sz="quarter" idx="12"/>
          </p:nvPr>
        </p:nvSpPr>
        <p:spPr/>
        <p:txBody>
          <a:bodyPr/>
          <a:lstStyle/>
          <a:p>
            <a:fld id="{FD15E2C3-2FDC-5443-A5D7-CEF7C1191BA7}" type="slidenum">
              <a:rPr lang="en-GB" smtClean="0"/>
              <a:t>11</a:t>
            </a:fld>
            <a:endParaRPr lang="en-GB"/>
          </a:p>
        </p:txBody>
      </p:sp>
      <p:graphicFrame>
        <p:nvGraphicFramePr>
          <p:cNvPr id="15" name="Chart 14">
            <a:extLst>
              <a:ext uri="{FF2B5EF4-FFF2-40B4-BE49-F238E27FC236}">
                <a16:creationId xmlns:a16="http://schemas.microsoft.com/office/drawing/2014/main" id="{AB9E3BF6-B501-6E46-3AAB-D38D350A232D}"/>
              </a:ext>
            </a:extLst>
          </p:cNvPr>
          <p:cNvGraphicFramePr/>
          <p:nvPr/>
        </p:nvGraphicFramePr>
        <p:xfrm>
          <a:off x="1660584" y="1992586"/>
          <a:ext cx="8971920" cy="172444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E1829358-65C0-FB2B-2C4C-24EF16AC7CBF}"/>
              </a:ext>
            </a:extLst>
          </p:cNvPr>
          <p:cNvSpPr txBox="1"/>
          <p:nvPr/>
        </p:nvSpPr>
        <p:spPr>
          <a:xfrm>
            <a:off x="1686000" y="1483200"/>
            <a:ext cx="8874000" cy="510778"/>
          </a:xfrm>
          <a:prstGeom prst="roundRect">
            <a:avLst/>
          </a:prstGeom>
          <a:solidFill>
            <a:schemeClr val="bg2">
              <a:lumMod val="50000"/>
            </a:schemeClr>
          </a:solidFill>
          <a:ln w="38100">
            <a:noFill/>
          </a:ln>
        </p:spPr>
        <p:txBody>
          <a:bodyPr wrap="square" rtlCol="0" anchor="ctr">
            <a:spAutoFit/>
          </a:bodyPr>
          <a:lstStyle>
            <a:defPPr>
              <a:defRPr lang="en-US"/>
            </a:defPPr>
            <a:lvl1pPr algn="ctr">
              <a:defRPr sz="2200" b="1">
                <a:solidFill>
                  <a:schemeClr val="bg1"/>
                </a:solidFill>
              </a:defRPr>
            </a:lvl1pPr>
          </a:lstStyle>
          <a:p>
            <a:r>
              <a:rPr lang="en-GB" dirty="0"/>
              <a:t>Income tax bands – for all England &amp; Wales (not just NHS staff) </a:t>
            </a:r>
          </a:p>
        </p:txBody>
      </p:sp>
      <p:graphicFrame>
        <p:nvGraphicFramePr>
          <p:cNvPr id="17" name="Chart 16">
            <a:extLst>
              <a:ext uri="{FF2B5EF4-FFF2-40B4-BE49-F238E27FC236}">
                <a16:creationId xmlns:a16="http://schemas.microsoft.com/office/drawing/2014/main" id="{CAF3A248-EBBD-856A-A605-0962849A58F5}"/>
              </a:ext>
            </a:extLst>
          </p:cNvPr>
          <p:cNvGraphicFramePr/>
          <p:nvPr/>
        </p:nvGraphicFramePr>
        <p:xfrm>
          <a:off x="1660584" y="3501008"/>
          <a:ext cx="8971920" cy="1724446"/>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id="{69B797D6-D695-479B-0840-F97E1C83D689}"/>
              </a:ext>
            </a:extLst>
          </p:cNvPr>
          <p:cNvSpPr/>
          <p:nvPr/>
        </p:nvSpPr>
        <p:spPr>
          <a:xfrm>
            <a:off x="1847527" y="3953768"/>
            <a:ext cx="3726000" cy="48334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e.g. £80,000 gross pay</a:t>
            </a:r>
          </a:p>
        </p:txBody>
      </p:sp>
      <p:sp>
        <p:nvSpPr>
          <p:cNvPr id="19" name="Arrow: Right 18">
            <a:extLst>
              <a:ext uri="{FF2B5EF4-FFF2-40B4-BE49-F238E27FC236}">
                <a16:creationId xmlns:a16="http://schemas.microsoft.com/office/drawing/2014/main" id="{8CD01621-5058-1EC9-5DFE-E2277E1D7E19}"/>
              </a:ext>
            </a:extLst>
          </p:cNvPr>
          <p:cNvSpPr/>
          <p:nvPr/>
        </p:nvSpPr>
        <p:spPr>
          <a:xfrm rot="16200000">
            <a:off x="1580994" y="4764459"/>
            <a:ext cx="1145506" cy="64807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No tax</a:t>
            </a:r>
          </a:p>
        </p:txBody>
      </p:sp>
      <p:cxnSp>
        <p:nvCxnSpPr>
          <p:cNvPr id="20" name="Straight Connector 19">
            <a:extLst>
              <a:ext uri="{FF2B5EF4-FFF2-40B4-BE49-F238E27FC236}">
                <a16:creationId xmlns:a16="http://schemas.microsoft.com/office/drawing/2014/main" id="{8F7C7281-DDD6-53BD-3ED2-68CD66B20413}"/>
              </a:ext>
            </a:extLst>
          </p:cNvPr>
          <p:cNvCxnSpPr>
            <a:cxnSpLocks/>
          </p:cNvCxnSpPr>
          <p:nvPr/>
        </p:nvCxnSpPr>
        <p:spPr>
          <a:xfrm>
            <a:off x="2422533" y="2932107"/>
            <a:ext cx="0" cy="150344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Arrow: Right 20">
            <a:extLst>
              <a:ext uri="{FF2B5EF4-FFF2-40B4-BE49-F238E27FC236}">
                <a16:creationId xmlns:a16="http://schemas.microsoft.com/office/drawing/2014/main" id="{2A115725-B392-A7EE-E520-F6018FD6CA1D}"/>
              </a:ext>
            </a:extLst>
          </p:cNvPr>
          <p:cNvSpPr/>
          <p:nvPr/>
        </p:nvSpPr>
        <p:spPr>
          <a:xfrm rot="16200000">
            <a:off x="2712930" y="4754155"/>
            <a:ext cx="1145506" cy="648072"/>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20% tax</a:t>
            </a:r>
          </a:p>
        </p:txBody>
      </p:sp>
      <p:cxnSp>
        <p:nvCxnSpPr>
          <p:cNvPr id="22" name="Straight Connector 21">
            <a:extLst>
              <a:ext uri="{FF2B5EF4-FFF2-40B4-BE49-F238E27FC236}">
                <a16:creationId xmlns:a16="http://schemas.microsoft.com/office/drawing/2014/main" id="{3DAED43F-5BCC-CACB-98CB-E77345523A3B}"/>
              </a:ext>
            </a:extLst>
          </p:cNvPr>
          <p:cNvCxnSpPr>
            <a:cxnSpLocks/>
          </p:cNvCxnSpPr>
          <p:nvPr/>
        </p:nvCxnSpPr>
        <p:spPr>
          <a:xfrm>
            <a:off x="4187393" y="2910539"/>
            <a:ext cx="0" cy="152501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B877C47-AD3F-BB02-92B0-F1261458DF11}"/>
              </a:ext>
            </a:extLst>
          </p:cNvPr>
          <p:cNvSpPr/>
          <p:nvPr/>
        </p:nvSpPr>
        <p:spPr>
          <a:xfrm>
            <a:off x="1847528" y="3952209"/>
            <a:ext cx="554689" cy="483344"/>
          </a:xfrm>
          <a:prstGeom prst="rect">
            <a:avLst/>
          </a:prstGeom>
          <a:solidFill>
            <a:srgbClr val="FFFFFF">
              <a:alpha val="7686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DINOT-Bold"/>
            </a:endParaRPr>
          </a:p>
        </p:txBody>
      </p:sp>
      <p:sp>
        <p:nvSpPr>
          <p:cNvPr id="24" name="Rectangle 23">
            <a:extLst>
              <a:ext uri="{FF2B5EF4-FFF2-40B4-BE49-F238E27FC236}">
                <a16:creationId xmlns:a16="http://schemas.microsoft.com/office/drawing/2014/main" id="{F667976C-7901-C1A9-CEB5-FAF46FF7FE8C}"/>
              </a:ext>
            </a:extLst>
          </p:cNvPr>
          <p:cNvSpPr/>
          <p:nvPr/>
        </p:nvSpPr>
        <p:spPr>
          <a:xfrm>
            <a:off x="2422532" y="3955231"/>
            <a:ext cx="1774385" cy="483344"/>
          </a:xfrm>
          <a:prstGeom prst="rect">
            <a:avLst/>
          </a:prstGeom>
          <a:solidFill>
            <a:srgbClr val="5BBBB7">
              <a:alpha val="4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DINOT-Bold"/>
            </a:endParaRPr>
          </a:p>
        </p:txBody>
      </p:sp>
      <p:sp>
        <p:nvSpPr>
          <p:cNvPr id="25" name="Arrow: Right 24">
            <a:extLst>
              <a:ext uri="{FF2B5EF4-FFF2-40B4-BE49-F238E27FC236}">
                <a16:creationId xmlns:a16="http://schemas.microsoft.com/office/drawing/2014/main" id="{2B7BE6BD-68E0-A5A7-E2B4-0B634B0A24B2}"/>
              </a:ext>
            </a:extLst>
          </p:cNvPr>
          <p:cNvSpPr/>
          <p:nvPr/>
        </p:nvSpPr>
        <p:spPr>
          <a:xfrm rot="16200000">
            <a:off x="4117475" y="4764459"/>
            <a:ext cx="1145506" cy="648072"/>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40% tax</a:t>
            </a:r>
          </a:p>
        </p:txBody>
      </p:sp>
      <p:cxnSp>
        <p:nvCxnSpPr>
          <p:cNvPr id="26" name="Straight Connector 25">
            <a:extLst>
              <a:ext uri="{FF2B5EF4-FFF2-40B4-BE49-F238E27FC236}">
                <a16:creationId xmlns:a16="http://schemas.microsoft.com/office/drawing/2014/main" id="{AFC65B14-3D67-5DAE-521F-427E778FA19D}"/>
              </a:ext>
            </a:extLst>
          </p:cNvPr>
          <p:cNvCxnSpPr>
            <a:cxnSpLocks/>
          </p:cNvCxnSpPr>
          <p:nvPr/>
        </p:nvCxnSpPr>
        <p:spPr>
          <a:xfrm>
            <a:off x="5563200" y="2910539"/>
            <a:ext cx="0" cy="152501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0A2117F-287A-25B7-2065-EA11A53F4A04}"/>
              </a:ext>
            </a:extLst>
          </p:cNvPr>
          <p:cNvSpPr/>
          <p:nvPr/>
        </p:nvSpPr>
        <p:spPr>
          <a:xfrm>
            <a:off x="4187393" y="3952209"/>
            <a:ext cx="1386366" cy="483344"/>
          </a:xfrm>
          <a:prstGeom prst="rect">
            <a:avLst/>
          </a:prstGeom>
          <a:solidFill>
            <a:srgbClr val="5EB6E5">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DINOT-Bold"/>
            </a:endParaRPr>
          </a:p>
        </p:txBody>
      </p:sp>
    </p:spTree>
    <p:custDataLst>
      <p:tags r:id="rId1"/>
    </p:custDataLst>
    <p:extLst>
      <p:ext uri="{BB962C8B-B14F-4D97-AF65-F5344CB8AC3E}">
        <p14:creationId xmlns:p14="http://schemas.microsoft.com/office/powerpoint/2010/main" val="1892478134"/>
      </p:ext>
    </p:extLst>
  </p:cSld>
  <p:clrMapOvr>
    <a:masterClrMapping/>
  </p:clrMapOvr>
  <mc:AlternateContent xmlns:mc="http://schemas.openxmlformats.org/markup-compatibility/2006" xmlns:p14="http://schemas.microsoft.com/office/powerpoint/2010/main">
    <mc:Choice Requires="p14">
      <p:transition spd="slow" p14:dur="2000" advTm="55663"/>
    </mc:Choice>
    <mc:Fallback xmlns="">
      <p:transition spd="slow" advTm="55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P spid="19" grpId="0" animBg="1"/>
      <p:bldP spid="21" grpId="0" animBg="1"/>
      <p:bldP spid="23" grpId="0" animBg="1"/>
      <p:bldP spid="24" grpId="0" animBg="1"/>
      <p:bldP spid="25"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E283-7AF2-31F2-FCFF-FFBF785F08C5}"/>
              </a:ext>
            </a:extLst>
          </p:cNvPr>
          <p:cNvSpPr>
            <a:spLocks noGrp="1"/>
          </p:cNvSpPr>
          <p:nvPr>
            <p:ph type="title"/>
          </p:nvPr>
        </p:nvSpPr>
        <p:spPr/>
        <p:txBody>
          <a:bodyPr/>
          <a:lstStyle/>
          <a:p>
            <a:r>
              <a:rPr lang="en-GB" dirty="0"/>
              <a:t>The tax office helps you save too</a:t>
            </a:r>
            <a:br>
              <a:rPr lang="en-GB" dirty="0"/>
            </a:br>
            <a:r>
              <a:rPr lang="en-GB" dirty="0"/>
              <a:t>(2023/24)</a:t>
            </a:r>
          </a:p>
        </p:txBody>
      </p:sp>
      <p:graphicFrame>
        <p:nvGraphicFramePr>
          <p:cNvPr id="5" name="Chart 4">
            <a:extLst>
              <a:ext uri="{FF2B5EF4-FFF2-40B4-BE49-F238E27FC236}">
                <a16:creationId xmlns:a16="http://schemas.microsoft.com/office/drawing/2014/main" id="{A6EB9EE8-ADCE-872B-5762-007D9A9F81A0}"/>
              </a:ext>
            </a:extLst>
          </p:cNvPr>
          <p:cNvGraphicFramePr/>
          <p:nvPr/>
        </p:nvGraphicFramePr>
        <p:xfrm>
          <a:off x="1660584" y="1992586"/>
          <a:ext cx="8971920" cy="172444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63F3032E-712E-DC05-0352-ED35DD4A97EE}"/>
              </a:ext>
            </a:extLst>
          </p:cNvPr>
          <p:cNvSpPr/>
          <p:nvPr/>
        </p:nvSpPr>
        <p:spPr>
          <a:xfrm>
            <a:off x="4223793" y="4900207"/>
            <a:ext cx="3434307" cy="538870"/>
          </a:xfrm>
          <a:prstGeom prst="rect">
            <a:avLst/>
          </a:prstGeom>
          <a:solidFill>
            <a:srgbClr val="5EB6E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Tax relief 40p</a:t>
            </a:r>
            <a:br>
              <a:rPr lang="en-GB" sz="1200" b="1" dirty="0">
                <a:solidFill>
                  <a:schemeClr val="tx1"/>
                </a:solidFill>
              </a:rPr>
            </a:br>
            <a:r>
              <a:rPr lang="en-GB" sz="1200" b="1" dirty="0">
                <a:solidFill>
                  <a:schemeClr val="tx1"/>
                </a:solidFill>
              </a:rPr>
              <a:t>You pay 60p</a:t>
            </a:r>
          </a:p>
        </p:txBody>
      </p:sp>
      <p:sp>
        <p:nvSpPr>
          <p:cNvPr id="7" name="Rectangle 6">
            <a:extLst>
              <a:ext uri="{FF2B5EF4-FFF2-40B4-BE49-F238E27FC236}">
                <a16:creationId xmlns:a16="http://schemas.microsoft.com/office/drawing/2014/main" id="{21AB3C85-B9BF-4BED-EF01-EAE7846255E1}"/>
              </a:ext>
            </a:extLst>
          </p:cNvPr>
          <p:cNvSpPr/>
          <p:nvPr/>
        </p:nvSpPr>
        <p:spPr>
          <a:xfrm>
            <a:off x="2433361" y="4900207"/>
            <a:ext cx="1790430" cy="541602"/>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Tax relief 20p </a:t>
            </a:r>
            <a:br>
              <a:rPr lang="en-GB" sz="1200" b="1" dirty="0">
                <a:solidFill>
                  <a:schemeClr val="tx1"/>
                </a:solidFill>
              </a:rPr>
            </a:br>
            <a:r>
              <a:rPr lang="en-GB" sz="1200" b="1" dirty="0">
                <a:solidFill>
                  <a:schemeClr val="tx1"/>
                </a:solidFill>
              </a:rPr>
              <a:t>You pay 80p </a:t>
            </a:r>
          </a:p>
        </p:txBody>
      </p:sp>
      <p:sp>
        <p:nvSpPr>
          <p:cNvPr id="8" name="Rectangle 7">
            <a:extLst>
              <a:ext uri="{FF2B5EF4-FFF2-40B4-BE49-F238E27FC236}">
                <a16:creationId xmlns:a16="http://schemas.microsoft.com/office/drawing/2014/main" id="{D51D0F4D-D7DA-9169-50A9-44A408F9A571}"/>
              </a:ext>
            </a:extLst>
          </p:cNvPr>
          <p:cNvSpPr/>
          <p:nvPr/>
        </p:nvSpPr>
        <p:spPr>
          <a:xfrm>
            <a:off x="7658100" y="4900207"/>
            <a:ext cx="2780556" cy="540000"/>
          </a:xfrm>
          <a:prstGeom prst="rect">
            <a:avLst/>
          </a:prstGeom>
          <a:solidFill>
            <a:schemeClr val="accent4">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Tax relief 45p </a:t>
            </a:r>
          </a:p>
          <a:p>
            <a:pPr algn="ctr"/>
            <a:r>
              <a:rPr lang="en-GB" sz="1200" b="1" dirty="0">
                <a:solidFill>
                  <a:schemeClr val="tx1"/>
                </a:solidFill>
              </a:rPr>
              <a:t>You pay 55p</a:t>
            </a:r>
          </a:p>
        </p:txBody>
      </p:sp>
      <p:sp>
        <p:nvSpPr>
          <p:cNvPr id="9" name="TextBox 8">
            <a:extLst>
              <a:ext uri="{FF2B5EF4-FFF2-40B4-BE49-F238E27FC236}">
                <a16:creationId xmlns:a16="http://schemas.microsoft.com/office/drawing/2014/main" id="{9439D5DC-7347-3951-BC7D-4B18A8EDFCC2}"/>
              </a:ext>
            </a:extLst>
          </p:cNvPr>
          <p:cNvSpPr txBox="1"/>
          <p:nvPr/>
        </p:nvSpPr>
        <p:spPr>
          <a:xfrm>
            <a:off x="1686000" y="1483200"/>
            <a:ext cx="8874000" cy="510778"/>
          </a:xfrm>
          <a:prstGeom prst="roundRect">
            <a:avLst/>
          </a:prstGeom>
          <a:solidFill>
            <a:schemeClr val="bg2">
              <a:lumMod val="50000"/>
            </a:schemeClr>
          </a:solidFill>
          <a:ln w="38100">
            <a:noFill/>
          </a:ln>
        </p:spPr>
        <p:txBody>
          <a:bodyPr wrap="square" rtlCol="0" anchor="ctr">
            <a:spAutoFit/>
          </a:bodyPr>
          <a:lstStyle>
            <a:defPPr>
              <a:defRPr lang="en-US"/>
            </a:defPPr>
            <a:lvl1pPr algn="ctr">
              <a:defRPr sz="2200" b="1">
                <a:solidFill>
                  <a:schemeClr val="bg1"/>
                </a:solidFill>
              </a:defRPr>
            </a:lvl1pPr>
          </a:lstStyle>
          <a:p>
            <a:r>
              <a:rPr lang="en-GB" dirty="0"/>
              <a:t>Income tax bands – for all England &amp; Wales (not just NHS staff) </a:t>
            </a:r>
          </a:p>
        </p:txBody>
      </p:sp>
      <p:sp>
        <p:nvSpPr>
          <p:cNvPr id="10" name="TextBox 9">
            <a:extLst>
              <a:ext uri="{FF2B5EF4-FFF2-40B4-BE49-F238E27FC236}">
                <a16:creationId xmlns:a16="http://schemas.microsoft.com/office/drawing/2014/main" id="{6A25EEB8-945D-BB27-FE19-1AB92E080FE1}"/>
              </a:ext>
            </a:extLst>
          </p:cNvPr>
          <p:cNvSpPr txBox="1"/>
          <p:nvPr/>
        </p:nvSpPr>
        <p:spPr>
          <a:xfrm>
            <a:off x="1688646" y="3727336"/>
            <a:ext cx="8820000" cy="476726"/>
          </a:xfrm>
          <a:prstGeom prst="roundRect">
            <a:avLst/>
          </a:prstGeom>
          <a:solidFill>
            <a:schemeClr val="bg2">
              <a:lumMod val="50000"/>
            </a:schemeClr>
          </a:solidFill>
          <a:ln w="38100">
            <a:noFill/>
          </a:ln>
        </p:spPr>
        <p:txBody>
          <a:bodyPr wrap="square" rtlCol="0" anchor="ctr">
            <a:spAutoFit/>
          </a:bodyPr>
          <a:lstStyle>
            <a:defPPr>
              <a:defRPr lang="en-US"/>
            </a:defPPr>
            <a:lvl1pPr algn="ctr">
              <a:defRPr sz="2200" b="1">
                <a:solidFill>
                  <a:schemeClr val="bg1"/>
                </a:solidFill>
              </a:defRPr>
            </a:lvl1pPr>
          </a:lstStyle>
          <a:p>
            <a:r>
              <a:rPr lang="en-US" dirty="0"/>
              <a:t>How tax relief works (for every £1 you pay into the scheme)</a:t>
            </a:r>
          </a:p>
        </p:txBody>
      </p:sp>
      <p:sp>
        <p:nvSpPr>
          <p:cNvPr id="11" name="TextBox 10">
            <a:extLst>
              <a:ext uri="{FF2B5EF4-FFF2-40B4-BE49-F238E27FC236}">
                <a16:creationId xmlns:a16="http://schemas.microsoft.com/office/drawing/2014/main" id="{87D2423F-354B-C189-8884-52FF966F2E32}"/>
              </a:ext>
            </a:extLst>
          </p:cNvPr>
          <p:cNvSpPr txBox="1"/>
          <p:nvPr/>
        </p:nvSpPr>
        <p:spPr>
          <a:xfrm>
            <a:off x="1686000" y="5595877"/>
            <a:ext cx="8820000" cy="476726"/>
          </a:xfrm>
          <a:prstGeom prst="roundRect">
            <a:avLst/>
          </a:prstGeom>
          <a:solidFill>
            <a:schemeClr val="bg2">
              <a:lumMod val="50000"/>
            </a:schemeClr>
          </a:solidFill>
          <a:ln w="38100">
            <a:noFill/>
          </a:ln>
        </p:spPr>
        <p:txBody>
          <a:bodyPr wrap="square" rtlCol="0" anchor="ctr">
            <a:spAutoFit/>
          </a:bodyPr>
          <a:lstStyle>
            <a:defPPr>
              <a:defRPr lang="en-US"/>
            </a:defPPr>
            <a:lvl1pPr algn="ctr">
              <a:defRPr sz="2200" b="1">
                <a:solidFill>
                  <a:schemeClr val="bg1"/>
                </a:solidFill>
              </a:defRPr>
            </a:lvl1pPr>
          </a:lstStyle>
          <a:p>
            <a:r>
              <a:rPr lang="en-GB" dirty="0"/>
              <a:t>By paying into the scheme, you pay less tax </a:t>
            </a:r>
          </a:p>
        </p:txBody>
      </p:sp>
      <p:sp>
        <p:nvSpPr>
          <p:cNvPr id="12" name="Rectangle 11">
            <a:extLst>
              <a:ext uri="{FF2B5EF4-FFF2-40B4-BE49-F238E27FC236}">
                <a16:creationId xmlns:a16="http://schemas.microsoft.com/office/drawing/2014/main" id="{68C85B93-0181-D408-7333-6496CDF53D70}"/>
              </a:ext>
            </a:extLst>
          </p:cNvPr>
          <p:cNvSpPr/>
          <p:nvPr/>
        </p:nvSpPr>
        <p:spPr>
          <a:xfrm>
            <a:off x="2433361" y="4291981"/>
            <a:ext cx="1790431" cy="600045"/>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Yearly income £12,570pa to £50,270pa</a:t>
            </a:r>
          </a:p>
        </p:txBody>
      </p:sp>
      <p:sp>
        <p:nvSpPr>
          <p:cNvPr id="13" name="Rectangle 12">
            <a:extLst>
              <a:ext uri="{FF2B5EF4-FFF2-40B4-BE49-F238E27FC236}">
                <a16:creationId xmlns:a16="http://schemas.microsoft.com/office/drawing/2014/main" id="{D9386733-D71B-537D-6CAB-85A0DB8647E4}"/>
              </a:ext>
            </a:extLst>
          </p:cNvPr>
          <p:cNvSpPr/>
          <p:nvPr/>
        </p:nvSpPr>
        <p:spPr>
          <a:xfrm>
            <a:off x="7658100" y="4293096"/>
            <a:ext cx="2780557" cy="598932"/>
          </a:xfrm>
          <a:prstGeom prst="rect">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Yearly income </a:t>
            </a:r>
            <a:r>
              <a:rPr lang="en-GB" sz="1200" b="1" dirty="0">
                <a:solidFill>
                  <a:schemeClr val="tx1"/>
                </a:solidFill>
              </a:rPr>
              <a:t>over</a:t>
            </a:r>
            <a:br>
              <a:rPr lang="en-GB" sz="1200" b="1" dirty="0">
                <a:solidFill>
                  <a:schemeClr val="tx1"/>
                </a:solidFill>
              </a:rPr>
            </a:br>
            <a:r>
              <a:rPr lang="en-GB" sz="1200" b="1" dirty="0">
                <a:solidFill>
                  <a:schemeClr val="tx1"/>
                </a:solidFill>
              </a:rPr>
              <a:t>£125,140pa</a:t>
            </a:r>
          </a:p>
        </p:txBody>
      </p:sp>
      <p:sp>
        <p:nvSpPr>
          <p:cNvPr id="14" name="Rectangle 13">
            <a:extLst>
              <a:ext uri="{FF2B5EF4-FFF2-40B4-BE49-F238E27FC236}">
                <a16:creationId xmlns:a16="http://schemas.microsoft.com/office/drawing/2014/main" id="{E3F91F61-A657-4E99-A611-A3951DBF75D7}"/>
              </a:ext>
            </a:extLst>
          </p:cNvPr>
          <p:cNvSpPr/>
          <p:nvPr/>
        </p:nvSpPr>
        <p:spPr>
          <a:xfrm>
            <a:off x="4223792" y="4291982"/>
            <a:ext cx="3434308" cy="600046"/>
          </a:xfrm>
          <a:prstGeom prst="rect">
            <a:avLst/>
          </a:prstGeom>
          <a:solidFill>
            <a:srgbClr val="5EB6E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Yearly income </a:t>
            </a:r>
          </a:p>
          <a:p>
            <a:pPr algn="ctr"/>
            <a:r>
              <a:rPr lang="en-GB" sz="1200" b="1" dirty="0">
                <a:solidFill>
                  <a:schemeClr val="tx1"/>
                </a:solidFill>
              </a:rPr>
              <a:t>£50,270pa to £125,140pa</a:t>
            </a:r>
          </a:p>
        </p:txBody>
      </p:sp>
      <p:sp>
        <p:nvSpPr>
          <p:cNvPr id="28" name="Rectangle 27">
            <a:extLst>
              <a:ext uri="{FF2B5EF4-FFF2-40B4-BE49-F238E27FC236}">
                <a16:creationId xmlns:a16="http://schemas.microsoft.com/office/drawing/2014/main" id="{67D79808-3CB7-8CA4-3AC4-5D7842661A9E}"/>
              </a:ext>
            </a:extLst>
          </p:cNvPr>
          <p:cNvSpPr/>
          <p:nvPr/>
        </p:nvSpPr>
        <p:spPr>
          <a:xfrm>
            <a:off x="1559496" y="4293097"/>
            <a:ext cx="864094" cy="5989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rPr>
              <a:t>Yearly income under £12,570pa </a:t>
            </a:r>
          </a:p>
        </p:txBody>
      </p:sp>
      <p:sp>
        <p:nvSpPr>
          <p:cNvPr id="29" name="Rectangle 28">
            <a:extLst>
              <a:ext uri="{FF2B5EF4-FFF2-40B4-BE49-F238E27FC236}">
                <a16:creationId xmlns:a16="http://schemas.microsoft.com/office/drawing/2014/main" id="{8F7FEF1D-94B2-9584-37BB-C43E66D5297E}"/>
              </a:ext>
            </a:extLst>
          </p:cNvPr>
          <p:cNvSpPr/>
          <p:nvPr/>
        </p:nvSpPr>
        <p:spPr>
          <a:xfrm>
            <a:off x="1559495" y="4900206"/>
            <a:ext cx="864092" cy="5388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Tax relief £0</a:t>
            </a:r>
          </a:p>
          <a:p>
            <a:pPr algn="ctr"/>
            <a:r>
              <a:rPr lang="en-GB" sz="900" b="1" dirty="0">
                <a:solidFill>
                  <a:schemeClr val="tx1"/>
                </a:solidFill>
              </a:rPr>
              <a:t>You pay £1</a:t>
            </a:r>
          </a:p>
        </p:txBody>
      </p:sp>
    </p:spTree>
    <p:custDataLst>
      <p:tags r:id="rId1"/>
    </p:custDataLst>
    <p:extLst>
      <p:ext uri="{BB962C8B-B14F-4D97-AF65-F5344CB8AC3E}">
        <p14:creationId xmlns:p14="http://schemas.microsoft.com/office/powerpoint/2010/main" val="3521130176"/>
      </p:ext>
    </p:extLst>
  </p:cSld>
  <p:clrMapOvr>
    <a:masterClrMapping/>
  </p:clrMapOvr>
  <mc:AlternateContent xmlns:mc="http://schemas.openxmlformats.org/markup-compatibility/2006" xmlns:p14="http://schemas.microsoft.com/office/powerpoint/2010/main">
    <mc:Choice Requires="p14">
      <p:transition spd="slow" p14:dur="2000" advTm="122359"/>
    </mc:Choice>
    <mc:Fallback xmlns="">
      <p:transition spd="slow" advTm="122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ppt_x"/>
                                          </p:val>
                                        </p:tav>
                                        <p:tav tm="100000">
                                          <p:val>
                                            <p:strVal val="#ppt_x"/>
                                          </p:val>
                                        </p:tav>
                                      </p:tavLst>
                                    </p:anim>
                                    <p:anim calcmode="lin" valueType="num">
                                      <p:cBhvr additive="base">
                                        <p:cTn id="15" dur="500" fill="hold"/>
                                        <p:tgtEl>
                                          <p:spTgt spid="2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B148-4FDC-2C0E-A633-221A30176FF6}"/>
              </a:ext>
            </a:extLst>
          </p:cNvPr>
          <p:cNvSpPr>
            <a:spLocks noGrp="1"/>
          </p:cNvSpPr>
          <p:nvPr>
            <p:ph type="title"/>
          </p:nvPr>
        </p:nvSpPr>
        <p:spPr>
          <a:xfrm>
            <a:off x="479425" y="372269"/>
            <a:ext cx="11373908" cy="1035804"/>
          </a:xfrm>
        </p:spPr>
        <p:txBody>
          <a:bodyPr/>
          <a:lstStyle/>
          <a:p>
            <a:r>
              <a:rPr lang="en-GB" dirty="0"/>
              <a:t>Example pay slip</a:t>
            </a:r>
            <a:br>
              <a:rPr lang="en-GB" dirty="0"/>
            </a:br>
            <a:r>
              <a:rPr lang="en-GB" dirty="0"/>
              <a:t>Annual pay of £20,000 (2023/24)</a:t>
            </a:r>
          </a:p>
        </p:txBody>
      </p:sp>
      <p:sp>
        <p:nvSpPr>
          <p:cNvPr id="4" name="Slide Number Placeholder 3">
            <a:extLst>
              <a:ext uri="{FF2B5EF4-FFF2-40B4-BE49-F238E27FC236}">
                <a16:creationId xmlns:a16="http://schemas.microsoft.com/office/drawing/2014/main" id="{AD9C505B-4162-AB54-3FB4-3118D9D62998}"/>
              </a:ext>
            </a:extLst>
          </p:cNvPr>
          <p:cNvSpPr>
            <a:spLocks noGrp="1"/>
          </p:cNvSpPr>
          <p:nvPr>
            <p:ph type="sldNum" sz="quarter" idx="12"/>
          </p:nvPr>
        </p:nvSpPr>
        <p:spPr>
          <a:xfrm>
            <a:off x="12238019" y="5797965"/>
            <a:ext cx="800100" cy="219651"/>
          </a:xfrm>
        </p:spPr>
        <p:txBody>
          <a:bodyPr/>
          <a:lstStyle/>
          <a:p>
            <a:fld id="{FD15E2C3-2FDC-5443-A5D7-CEF7C1191BA7}" type="slidenum">
              <a:rPr lang="en-GB" smtClean="0"/>
              <a:t>13</a:t>
            </a:fld>
            <a:endParaRPr lang="en-GB"/>
          </a:p>
        </p:txBody>
      </p:sp>
      <p:graphicFrame>
        <p:nvGraphicFramePr>
          <p:cNvPr id="5" name="Table 4">
            <a:extLst>
              <a:ext uri="{FF2B5EF4-FFF2-40B4-BE49-F238E27FC236}">
                <a16:creationId xmlns:a16="http://schemas.microsoft.com/office/drawing/2014/main" id="{F46EB358-733C-E6DD-4D93-7AE25C99785B}"/>
              </a:ext>
            </a:extLst>
          </p:cNvPr>
          <p:cNvGraphicFramePr>
            <a:graphicFrameLocks noGrp="1"/>
          </p:cNvGraphicFramePr>
          <p:nvPr/>
        </p:nvGraphicFramePr>
        <p:xfrm>
          <a:off x="574766" y="1473073"/>
          <a:ext cx="8067552" cy="3240000"/>
        </p:xfrm>
        <a:graphic>
          <a:graphicData uri="http://schemas.openxmlformats.org/drawingml/2006/table">
            <a:tbl>
              <a:tblPr/>
              <a:tblGrid>
                <a:gridCol w="2689184">
                  <a:extLst>
                    <a:ext uri="{9D8B030D-6E8A-4147-A177-3AD203B41FA5}">
                      <a16:colId xmlns:a16="http://schemas.microsoft.com/office/drawing/2014/main" val="20000"/>
                    </a:ext>
                  </a:extLst>
                </a:gridCol>
                <a:gridCol w="2689184">
                  <a:extLst>
                    <a:ext uri="{9D8B030D-6E8A-4147-A177-3AD203B41FA5}">
                      <a16:colId xmlns:a16="http://schemas.microsoft.com/office/drawing/2014/main" val="20001"/>
                    </a:ext>
                  </a:extLst>
                </a:gridCol>
                <a:gridCol w="2689184">
                  <a:extLst>
                    <a:ext uri="{9D8B030D-6E8A-4147-A177-3AD203B41FA5}">
                      <a16:colId xmlns:a16="http://schemas.microsoft.com/office/drawing/2014/main" val="20002"/>
                    </a:ext>
                  </a:extLst>
                </a:gridCol>
              </a:tblGrid>
              <a:tr h="540000">
                <a:tc>
                  <a:txBody>
                    <a:bodyPr/>
                    <a:lstStyle/>
                    <a:p>
                      <a:pPr algn="ctr" eaLnBrk="0" fontAlgn="base" hangingPunct="0">
                        <a:lnSpc>
                          <a:spcPct val="115000"/>
                        </a:lnSpc>
                        <a:spcBef>
                          <a:spcPts val="300"/>
                        </a:spcBef>
                        <a:spcAft>
                          <a:spcPts val="300"/>
                        </a:spcAft>
                      </a:pPr>
                      <a:r>
                        <a:rPr lang="en-US" sz="2000" b="1" kern="1200" dirty="0">
                          <a:solidFill>
                            <a:schemeClr val="bg1"/>
                          </a:solidFill>
                          <a:effectLst/>
                          <a:latin typeface="+mn-lt"/>
                          <a:ea typeface="MS PGothic"/>
                          <a:cs typeface="Times New Roman"/>
                        </a:rPr>
                        <a:t>Monthly pay slip </a:t>
                      </a:r>
                      <a:endParaRPr lang="en-GB" sz="2000" dirty="0">
                        <a:solidFill>
                          <a:schemeClr val="bg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Not in scheme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In the scheme</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1"/>
                  </a:ext>
                </a:extLst>
              </a:tr>
              <a:tr h="540000">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Gross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£1,667</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£1,667</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Pension </a:t>
                      </a:r>
                      <a:r>
                        <a:rPr lang="en-GB" sz="2000" dirty="0">
                          <a:solidFill>
                            <a:srgbClr val="F4514C"/>
                          </a:solidFill>
                          <a:effectLst/>
                          <a:latin typeface="+mn-lt"/>
                          <a:ea typeface="Calibri"/>
                          <a:cs typeface="Times New Roman"/>
                        </a:rPr>
                        <a:t>(6.1%)</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lvl="2"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000" dirty="0">
                          <a:solidFill>
                            <a:schemeClr val="tx1"/>
                          </a:solidFill>
                          <a:effectLst/>
                          <a:latin typeface="+mn-lt"/>
                          <a:ea typeface="Calibri"/>
                          <a:cs typeface="Times New Roman"/>
                        </a:rPr>
                        <a:t>(£102)</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Income tax</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(£124)</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(£104)</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National Insurance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(£74)</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(£74)</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40000">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Take-home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£1,469</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£1,387</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8"/>
                  </a:ext>
                </a:extLst>
              </a:tr>
            </a:tbl>
          </a:graphicData>
        </a:graphic>
      </p:graphicFrame>
      <p:sp>
        <p:nvSpPr>
          <p:cNvPr id="6" name="Oval 5">
            <a:extLst>
              <a:ext uri="{FF2B5EF4-FFF2-40B4-BE49-F238E27FC236}">
                <a16:creationId xmlns:a16="http://schemas.microsoft.com/office/drawing/2014/main" id="{D0EAC56D-0FB6-B8CD-6C42-6C5D96FB1E16}"/>
              </a:ext>
            </a:extLst>
          </p:cNvPr>
          <p:cNvSpPr/>
          <p:nvPr/>
        </p:nvSpPr>
        <p:spPr>
          <a:xfrm>
            <a:off x="7781706" y="3142222"/>
            <a:ext cx="828000" cy="468000"/>
          </a:xfrm>
          <a:prstGeom prst="ellipse">
            <a:avLst/>
          </a:prstGeom>
          <a:noFill/>
          <a:ln w="3810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DINOT-Bold"/>
            </a:endParaRPr>
          </a:p>
        </p:txBody>
      </p:sp>
      <p:sp>
        <p:nvSpPr>
          <p:cNvPr id="7" name="Oval 6">
            <a:extLst>
              <a:ext uri="{FF2B5EF4-FFF2-40B4-BE49-F238E27FC236}">
                <a16:creationId xmlns:a16="http://schemas.microsoft.com/office/drawing/2014/main" id="{0913748D-CDA9-EC7F-1056-88E983F77DA4}"/>
              </a:ext>
            </a:extLst>
          </p:cNvPr>
          <p:cNvSpPr/>
          <p:nvPr/>
        </p:nvSpPr>
        <p:spPr>
          <a:xfrm>
            <a:off x="5099480" y="3146272"/>
            <a:ext cx="828000" cy="468000"/>
          </a:xfrm>
          <a:prstGeom prst="ellipse">
            <a:avLst/>
          </a:prstGeom>
          <a:noFill/>
          <a:ln w="3810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Bold"/>
            </a:endParaRPr>
          </a:p>
        </p:txBody>
      </p:sp>
      <p:sp>
        <p:nvSpPr>
          <p:cNvPr id="8" name="Oval 7">
            <a:extLst>
              <a:ext uri="{FF2B5EF4-FFF2-40B4-BE49-F238E27FC236}">
                <a16:creationId xmlns:a16="http://schemas.microsoft.com/office/drawing/2014/main" id="{3576A8B2-82D8-DE72-EDB7-4F53BD93BF3E}"/>
              </a:ext>
            </a:extLst>
          </p:cNvPr>
          <p:cNvSpPr/>
          <p:nvPr/>
        </p:nvSpPr>
        <p:spPr>
          <a:xfrm>
            <a:off x="7783440" y="2609364"/>
            <a:ext cx="828000" cy="468000"/>
          </a:xfrm>
          <a:prstGeom prst="ellipse">
            <a:avLst/>
          </a:prstGeom>
          <a:noFill/>
          <a:ln w="3810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Bold"/>
            </a:endParaRPr>
          </a:p>
        </p:txBody>
      </p:sp>
      <p:sp>
        <p:nvSpPr>
          <p:cNvPr id="9" name="TextBox 8">
            <a:extLst>
              <a:ext uri="{FF2B5EF4-FFF2-40B4-BE49-F238E27FC236}">
                <a16:creationId xmlns:a16="http://schemas.microsoft.com/office/drawing/2014/main" id="{8E10C1A9-6E7E-22BA-D85B-E3D0EDA0B825}"/>
              </a:ext>
            </a:extLst>
          </p:cNvPr>
          <p:cNvSpPr txBox="1"/>
          <p:nvPr/>
        </p:nvSpPr>
        <p:spPr>
          <a:xfrm>
            <a:off x="609085" y="4763465"/>
            <a:ext cx="2595600" cy="578882"/>
          </a:xfrm>
          <a:prstGeom prst="roundRect">
            <a:avLst/>
          </a:prstGeom>
          <a:solidFill>
            <a:schemeClr val="accent1"/>
          </a:solidFill>
          <a:ln w="38100">
            <a:noFill/>
          </a:ln>
        </p:spPr>
        <p:txBody>
          <a:bodyPr wrap="square" rtlCol="0" anchor="ctr">
            <a:spAutoFit/>
          </a:bodyPr>
          <a:lstStyle/>
          <a:p>
            <a:pPr algn="ctr"/>
            <a:r>
              <a:rPr lang="en-GB" sz="1400" b="1" dirty="0">
                <a:solidFill>
                  <a:schemeClr val="bg1"/>
                </a:solidFill>
              </a:rPr>
              <a:t>Over the year,</a:t>
            </a:r>
          </a:p>
          <a:p>
            <a:pPr algn="ctr"/>
            <a:r>
              <a:rPr lang="en-GB" sz="1400" b="1" dirty="0">
                <a:solidFill>
                  <a:schemeClr val="bg1"/>
                </a:solidFill>
              </a:rPr>
              <a:t>you will give up…</a:t>
            </a:r>
          </a:p>
        </p:txBody>
      </p:sp>
      <p:sp>
        <p:nvSpPr>
          <p:cNvPr id="10" name="TextBox 9">
            <a:extLst>
              <a:ext uri="{FF2B5EF4-FFF2-40B4-BE49-F238E27FC236}">
                <a16:creationId xmlns:a16="http://schemas.microsoft.com/office/drawing/2014/main" id="{B386A57F-8367-5341-275B-DB500154424B}"/>
              </a:ext>
            </a:extLst>
          </p:cNvPr>
          <p:cNvSpPr txBox="1"/>
          <p:nvPr/>
        </p:nvSpPr>
        <p:spPr>
          <a:xfrm>
            <a:off x="6026007" y="4786069"/>
            <a:ext cx="2596995" cy="578882"/>
          </a:xfrm>
          <a:prstGeom prst="roundRect">
            <a:avLst/>
          </a:prstGeom>
          <a:solidFill>
            <a:schemeClr val="accent1"/>
          </a:solidFill>
          <a:ln w="38100">
            <a:noFill/>
          </a:ln>
        </p:spPr>
        <p:txBody>
          <a:bodyPr wrap="square" rtlCol="0" anchor="ctr">
            <a:spAutoFit/>
          </a:bodyPr>
          <a:lstStyle>
            <a:defPPr>
              <a:defRPr lang="en-US"/>
            </a:defPPr>
            <a:lvl1pPr algn="ctr">
              <a:defRPr sz="1400" b="1">
                <a:solidFill>
                  <a:schemeClr val="bg1"/>
                </a:solidFill>
              </a:defRPr>
            </a:lvl1pPr>
          </a:lstStyle>
          <a:p>
            <a:r>
              <a:rPr lang="en-GB" dirty="0"/>
              <a:t>Giving you a gross pension in the 2015 Scheme of..</a:t>
            </a:r>
          </a:p>
        </p:txBody>
      </p:sp>
      <p:sp>
        <p:nvSpPr>
          <p:cNvPr id="11" name="TextBox 10">
            <a:extLst>
              <a:ext uri="{FF2B5EF4-FFF2-40B4-BE49-F238E27FC236}">
                <a16:creationId xmlns:a16="http://schemas.microsoft.com/office/drawing/2014/main" id="{D891A255-F7FC-FF28-0504-688762FDE195}"/>
              </a:ext>
            </a:extLst>
          </p:cNvPr>
          <p:cNvSpPr txBox="1"/>
          <p:nvPr/>
        </p:nvSpPr>
        <p:spPr>
          <a:xfrm>
            <a:off x="678193" y="5370630"/>
            <a:ext cx="2416703" cy="646986"/>
          </a:xfrm>
          <a:prstGeom prst="roundRect">
            <a:avLst/>
          </a:prstGeom>
          <a:noFill/>
          <a:ln w="38100">
            <a:noFill/>
          </a:ln>
        </p:spPr>
        <p:txBody>
          <a:bodyPr wrap="square" rtlCol="0" anchor="ctr">
            <a:spAutoFit/>
          </a:bodyPr>
          <a:lstStyle/>
          <a:p>
            <a:pPr algn="ctr"/>
            <a:r>
              <a:rPr lang="en-GB" sz="1600" b="1" dirty="0"/>
              <a:t>£984 in </a:t>
            </a:r>
          </a:p>
          <a:p>
            <a:pPr algn="ctr"/>
            <a:r>
              <a:rPr lang="en-GB" sz="1600" b="1" dirty="0"/>
              <a:t>take-home pay</a:t>
            </a:r>
          </a:p>
        </p:txBody>
      </p:sp>
      <p:sp>
        <p:nvSpPr>
          <p:cNvPr id="12" name="TextBox 11">
            <a:extLst>
              <a:ext uri="{FF2B5EF4-FFF2-40B4-BE49-F238E27FC236}">
                <a16:creationId xmlns:a16="http://schemas.microsoft.com/office/drawing/2014/main" id="{335A525F-E305-5CFF-72C9-DD1F66B9E4AF}"/>
              </a:ext>
            </a:extLst>
          </p:cNvPr>
          <p:cNvSpPr txBox="1"/>
          <p:nvPr/>
        </p:nvSpPr>
        <p:spPr>
          <a:xfrm>
            <a:off x="5970905" y="5363744"/>
            <a:ext cx="2849852" cy="646986"/>
          </a:xfrm>
          <a:prstGeom prst="roundRect">
            <a:avLst/>
          </a:prstGeom>
          <a:noFill/>
          <a:ln w="38100">
            <a:noFill/>
          </a:ln>
        </p:spPr>
        <p:txBody>
          <a:bodyPr wrap="square" rtlCol="0" anchor="ctr">
            <a:spAutoFit/>
          </a:bodyPr>
          <a:lstStyle/>
          <a:p>
            <a:pPr algn="ctr"/>
            <a:r>
              <a:rPr lang="en-GB" sz="1600" b="1" dirty="0"/>
              <a:t>£370 paid </a:t>
            </a:r>
          </a:p>
          <a:p>
            <a:pPr algn="ctr"/>
            <a:r>
              <a:rPr lang="en-GB" sz="1600" b="1" dirty="0"/>
              <a:t>every year for life</a:t>
            </a:r>
          </a:p>
        </p:txBody>
      </p:sp>
      <p:pic>
        <p:nvPicPr>
          <p:cNvPr id="13" name="Graphic 12" descr="Smiling Face with No Fill">
            <a:extLst>
              <a:ext uri="{FF2B5EF4-FFF2-40B4-BE49-F238E27FC236}">
                <a16:creationId xmlns:a16="http://schemas.microsoft.com/office/drawing/2014/main" id="{7B0B94C6-02BC-272E-9141-FE8790C78D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51275" y="3795805"/>
            <a:ext cx="612000" cy="612000"/>
          </a:xfrm>
          <a:prstGeom prst="rect">
            <a:avLst/>
          </a:prstGeom>
        </p:spPr>
      </p:pic>
      <p:pic>
        <p:nvPicPr>
          <p:cNvPr id="14" name="Graphic 13" descr="Winking Face with No Fill">
            <a:extLst>
              <a:ext uri="{FF2B5EF4-FFF2-40B4-BE49-F238E27FC236}">
                <a16:creationId xmlns:a16="http://schemas.microsoft.com/office/drawing/2014/main" id="{22EC0178-EAEE-078A-B9C0-9F057155FC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80000" y="2768353"/>
            <a:ext cx="612000" cy="612000"/>
          </a:xfrm>
          <a:prstGeom prst="rect">
            <a:avLst/>
          </a:prstGeom>
        </p:spPr>
      </p:pic>
      <p:pic>
        <p:nvPicPr>
          <p:cNvPr id="15" name="Graphic 14" descr="Thumbs Up Sign">
            <a:extLst>
              <a:ext uri="{FF2B5EF4-FFF2-40B4-BE49-F238E27FC236}">
                <a16:creationId xmlns:a16="http://schemas.microsoft.com/office/drawing/2014/main" id="{EC6F56A0-7294-E324-92E5-5047582916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7106" y="5465480"/>
            <a:ext cx="720000" cy="720000"/>
          </a:xfrm>
          <a:prstGeom prst="rect">
            <a:avLst/>
          </a:prstGeom>
        </p:spPr>
      </p:pic>
      <p:pic>
        <p:nvPicPr>
          <p:cNvPr id="16" name="Graphic 15" descr="Confused Face with No Fill">
            <a:extLst>
              <a:ext uri="{FF2B5EF4-FFF2-40B4-BE49-F238E27FC236}">
                <a16:creationId xmlns:a16="http://schemas.microsoft.com/office/drawing/2014/main" id="{00215D09-7EAC-76DF-0D58-792BE86DD5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51275" y="1777655"/>
            <a:ext cx="612000" cy="612000"/>
          </a:xfrm>
          <a:prstGeom prst="rect">
            <a:avLst/>
          </a:prstGeom>
        </p:spPr>
      </p:pic>
      <p:pic>
        <p:nvPicPr>
          <p:cNvPr id="17" name="Graphic 16" descr="Thumbs Up Sign">
            <a:extLst>
              <a:ext uri="{FF2B5EF4-FFF2-40B4-BE49-F238E27FC236}">
                <a16:creationId xmlns:a16="http://schemas.microsoft.com/office/drawing/2014/main" id="{F6E62B43-1B73-A994-6F0E-D15D5E75F4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45456" y="5465480"/>
            <a:ext cx="720000" cy="720000"/>
          </a:xfrm>
          <a:prstGeom prst="rect">
            <a:avLst/>
          </a:prstGeom>
        </p:spPr>
      </p:pic>
      <p:pic>
        <p:nvPicPr>
          <p:cNvPr id="18" name="Graphic 17" descr="Thumbs Up Sign">
            <a:extLst>
              <a:ext uri="{FF2B5EF4-FFF2-40B4-BE49-F238E27FC236}">
                <a16:creationId xmlns:a16="http://schemas.microsoft.com/office/drawing/2014/main" id="{A1EDEC23-3373-011A-794E-A87BA52282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93807" y="5465480"/>
            <a:ext cx="720000" cy="720000"/>
          </a:xfrm>
          <a:prstGeom prst="rect">
            <a:avLst/>
          </a:prstGeom>
        </p:spPr>
      </p:pic>
      <p:sp>
        <p:nvSpPr>
          <p:cNvPr id="19" name="TextBox 18">
            <a:extLst>
              <a:ext uri="{FF2B5EF4-FFF2-40B4-BE49-F238E27FC236}">
                <a16:creationId xmlns:a16="http://schemas.microsoft.com/office/drawing/2014/main" id="{A8C7BD25-44D7-017A-16A9-D0E59A3514AC}"/>
              </a:ext>
            </a:extLst>
          </p:cNvPr>
          <p:cNvSpPr txBox="1"/>
          <p:nvPr/>
        </p:nvSpPr>
        <p:spPr>
          <a:xfrm>
            <a:off x="8971796" y="4636633"/>
            <a:ext cx="2579479" cy="919401"/>
          </a:xfrm>
          <a:prstGeom prst="roundRect">
            <a:avLst/>
          </a:prstGeom>
          <a:solidFill>
            <a:srgbClr val="24CC87"/>
          </a:solidFill>
          <a:ln w="38100">
            <a:noFill/>
          </a:ln>
        </p:spPr>
        <p:txBody>
          <a:bodyPr wrap="square" lIns="36000" rIns="36000" rtlCol="0" anchor="ctr">
            <a:spAutoFit/>
          </a:bodyPr>
          <a:lstStyle/>
          <a:p>
            <a:pPr algn="ctr"/>
            <a:r>
              <a:rPr lang="en-GB" sz="1600" b="1" dirty="0">
                <a:solidFill>
                  <a:schemeClr val="bg1"/>
                </a:solidFill>
              </a:rPr>
              <a:t>If you receive this for around 3 years, you’ve made your money back!</a:t>
            </a:r>
          </a:p>
        </p:txBody>
      </p:sp>
      <p:sp>
        <p:nvSpPr>
          <p:cNvPr id="20" name="TextBox 19">
            <a:extLst>
              <a:ext uri="{FF2B5EF4-FFF2-40B4-BE49-F238E27FC236}">
                <a16:creationId xmlns:a16="http://schemas.microsoft.com/office/drawing/2014/main" id="{C0821A37-11CE-2765-22D0-40BA5F6AD518}"/>
              </a:ext>
            </a:extLst>
          </p:cNvPr>
          <p:cNvSpPr txBox="1"/>
          <p:nvPr/>
        </p:nvSpPr>
        <p:spPr>
          <a:xfrm>
            <a:off x="3298757" y="4784862"/>
            <a:ext cx="2595600" cy="578882"/>
          </a:xfrm>
          <a:prstGeom prst="roundRect">
            <a:avLst/>
          </a:prstGeom>
          <a:solidFill>
            <a:schemeClr val="accent1"/>
          </a:solidFill>
          <a:ln w="38100">
            <a:noFill/>
          </a:ln>
        </p:spPr>
        <p:txBody>
          <a:bodyPr wrap="square" rtlCol="0" anchor="ctr">
            <a:spAutoFit/>
          </a:bodyPr>
          <a:lstStyle>
            <a:defPPr>
              <a:defRPr lang="en-US"/>
            </a:defPPr>
            <a:lvl1pPr algn="ctr">
              <a:defRPr sz="1400" b="1">
                <a:solidFill>
                  <a:schemeClr val="bg1"/>
                </a:solidFill>
              </a:defRPr>
            </a:lvl1pPr>
          </a:lstStyle>
          <a:p>
            <a:r>
              <a:rPr lang="en-GB" dirty="0"/>
              <a:t>Over the year,</a:t>
            </a:r>
          </a:p>
          <a:p>
            <a:r>
              <a:rPr lang="en-GB" dirty="0"/>
              <a:t>your employer will pay…</a:t>
            </a:r>
          </a:p>
        </p:txBody>
      </p:sp>
      <p:sp>
        <p:nvSpPr>
          <p:cNvPr id="21" name="TextBox 20">
            <a:extLst>
              <a:ext uri="{FF2B5EF4-FFF2-40B4-BE49-F238E27FC236}">
                <a16:creationId xmlns:a16="http://schemas.microsoft.com/office/drawing/2014/main" id="{0ADE94A8-6FE5-372E-19A4-3975591349B3}"/>
              </a:ext>
            </a:extLst>
          </p:cNvPr>
          <p:cNvSpPr txBox="1"/>
          <p:nvPr/>
        </p:nvSpPr>
        <p:spPr>
          <a:xfrm>
            <a:off x="3121024" y="5370630"/>
            <a:ext cx="3175610" cy="646986"/>
          </a:xfrm>
          <a:prstGeom prst="roundRect">
            <a:avLst/>
          </a:prstGeom>
          <a:noFill/>
          <a:ln w="38100">
            <a:noFill/>
          </a:ln>
        </p:spPr>
        <p:txBody>
          <a:bodyPr wrap="square" rtlCol="0" anchor="ctr">
            <a:spAutoFit/>
          </a:bodyPr>
          <a:lstStyle/>
          <a:p>
            <a:pPr algn="ctr"/>
            <a:r>
              <a:rPr lang="en-GB" sz="1600" b="1" dirty="0"/>
              <a:t>£4,136 towards</a:t>
            </a:r>
          </a:p>
          <a:p>
            <a:pPr algn="ctr"/>
            <a:r>
              <a:rPr lang="en-GB" sz="1600" b="1" dirty="0"/>
              <a:t> your retirement</a:t>
            </a:r>
          </a:p>
        </p:txBody>
      </p:sp>
      <p:sp>
        <p:nvSpPr>
          <p:cNvPr id="22" name="TextBox 21">
            <a:extLst>
              <a:ext uri="{FF2B5EF4-FFF2-40B4-BE49-F238E27FC236}">
                <a16:creationId xmlns:a16="http://schemas.microsoft.com/office/drawing/2014/main" id="{DB04995D-DA8D-13B9-1179-E3DC2E896693}"/>
              </a:ext>
            </a:extLst>
          </p:cNvPr>
          <p:cNvSpPr txBox="1"/>
          <p:nvPr/>
        </p:nvSpPr>
        <p:spPr>
          <a:xfrm>
            <a:off x="8971796" y="1726112"/>
            <a:ext cx="2556000" cy="715089"/>
          </a:xfrm>
          <a:prstGeom prst="roundRect">
            <a:avLst/>
          </a:prstGeom>
          <a:noFill/>
          <a:ln w="38100">
            <a:solidFill>
              <a:srgbClr val="F4514C"/>
            </a:solidFill>
          </a:ln>
        </p:spPr>
        <p:txBody>
          <a:bodyPr wrap="square" rtlCol="0" anchor="ctr">
            <a:spAutoFit/>
          </a:bodyPr>
          <a:lstStyle/>
          <a:p>
            <a:pPr algn="ctr"/>
            <a:r>
              <a:rPr lang="en-GB" b="1" dirty="0">
                <a:solidFill>
                  <a:srgbClr val="F4514C"/>
                </a:solidFill>
              </a:rPr>
              <a:t>Your total pension</a:t>
            </a:r>
          </a:p>
          <a:p>
            <a:pPr algn="ctr"/>
            <a:r>
              <a:rPr lang="en-GB" b="1" dirty="0">
                <a:solidFill>
                  <a:srgbClr val="F4514C"/>
                </a:solidFill>
              </a:rPr>
              <a:t>contribution is £102</a:t>
            </a:r>
          </a:p>
        </p:txBody>
      </p:sp>
      <p:sp>
        <p:nvSpPr>
          <p:cNvPr id="23" name="TextBox 22">
            <a:extLst>
              <a:ext uri="{FF2B5EF4-FFF2-40B4-BE49-F238E27FC236}">
                <a16:creationId xmlns:a16="http://schemas.microsoft.com/office/drawing/2014/main" id="{0F506AAF-1724-DE0B-F101-139740B2DDF1}"/>
              </a:ext>
            </a:extLst>
          </p:cNvPr>
          <p:cNvSpPr txBox="1"/>
          <p:nvPr/>
        </p:nvSpPr>
        <p:spPr>
          <a:xfrm>
            <a:off x="8987590" y="2722450"/>
            <a:ext cx="2556000" cy="715089"/>
          </a:xfrm>
          <a:prstGeom prst="roundRect">
            <a:avLst/>
          </a:prstGeom>
          <a:noFill/>
          <a:ln w="38100">
            <a:solidFill>
              <a:srgbClr val="FF9351"/>
            </a:solidFill>
          </a:ln>
        </p:spPr>
        <p:txBody>
          <a:bodyPr wrap="square" rtlCol="0" anchor="ctr">
            <a:spAutoFit/>
          </a:bodyPr>
          <a:lstStyle/>
          <a:p>
            <a:pPr algn="ctr"/>
            <a:r>
              <a:rPr lang="en-GB" b="1" dirty="0">
                <a:solidFill>
                  <a:srgbClr val="FF9351"/>
                </a:solidFill>
              </a:rPr>
              <a:t>But you’ve paid</a:t>
            </a:r>
          </a:p>
          <a:p>
            <a:pPr algn="ctr"/>
            <a:r>
              <a:rPr lang="en-GB" b="1" dirty="0">
                <a:solidFill>
                  <a:srgbClr val="FF9351"/>
                </a:solidFill>
              </a:rPr>
              <a:t>£20 less tax</a:t>
            </a:r>
          </a:p>
        </p:txBody>
      </p:sp>
      <p:sp>
        <p:nvSpPr>
          <p:cNvPr id="24" name="TextBox 23">
            <a:extLst>
              <a:ext uri="{FF2B5EF4-FFF2-40B4-BE49-F238E27FC236}">
                <a16:creationId xmlns:a16="http://schemas.microsoft.com/office/drawing/2014/main" id="{21E4FEF0-188F-1D27-F17F-706129E0011D}"/>
              </a:ext>
            </a:extLst>
          </p:cNvPr>
          <p:cNvSpPr txBox="1"/>
          <p:nvPr/>
        </p:nvSpPr>
        <p:spPr>
          <a:xfrm>
            <a:off x="8971796" y="3760442"/>
            <a:ext cx="2556000" cy="715089"/>
          </a:xfrm>
          <a:prstGeom prst="roundRect">
            <a:avLst/>
          </a:prstGeom>
          <a:noFill/>
          <a:ln w="38100">
            <a:solidFill>
              <a:srgbClr val="8BE0A8"/>
            </a:solidFill>
          </a:ln>
        </p:spPr>
        <p:txBody>
          <a:bodyPr wrap="square" rtlCol="0" anchor="ctr">
            <a:spAutoFit/>
          </a:bodyPr>
          <a:lstStyle/>
          <a:p>
            <a:pPr algn="ctr"/>
            <a:r>
              <a:rPr lang="en-GB" b="1" dirty="0">
                <a:solidFill>
                  <a:srgbClr val="8BE0A8"/>
                </a:solidFill>
              </a:rPr>
              <a:t>And your employer</a:t>
            </a:r>
          </a:p>
          <a:p>
            <a:pPr algn="ctr"/>
            <a:r>
              <a:rPr lang="en-GB" b="1" dirty="0">
                <a:solidFill>
                  <a:srgbClr val="8BE0A8"/>
                </a:solidFill>
              </a:rPr>
              <a:t>paid in £345</a:t>
            </a:r>
          </a:p>
        </p:txBody>
      </p:sp>
    </p:spTree>
    <p:custDataLst>
      <p:tags r:id="rId1"/>
    </p:custDataLst>
    <p:extLst>
      <p:ext uri="{BB962C8B-B14F-4D97-AF65-F5344CB8AC3E}">
        <p14:creationId xmlns:p14="http://schemas.microsoft.com/office/powerpoint/2010/main" val="3103392538"/>
      </p:ext>
    </p:extLst>
  </p:cSld>
  <p:clrMapOvr>
    <a:masterClrMapping/>
  </p:clrMapOvr>
  <mc:AlternateContent xmlns:mc="http://schemas.openxmlformats.org/markup-compatibility/2006" xmlns:p14="http://schemas.microsoft.com/office/powerpoint/2010/main">
    <mc:Choice Requires="p14">
      <p:transition spd="slow" p14:dur="2000" advTm="226570"/>
    </mc:Choice>
    <mc:Fallback xmlns="">
      <p:transition spd="slow" advTm="226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9" grpId="0" animBg="1"/>
      <p:bldP spid="20" grpId="0" animBg="1"/>
      <p:bldP spid="21" grpId="0"/>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B148-4FDC-2C0E-A633-221A30176FF6}"/>
              </a:ext>
            </a:extLst>
          </p:cNvPr>
          <p:cNvSpPr>
            <a:spLocks noGrp="1"/>
          </p:cNvSpPr>
          <p:nvPr>
            <p:ph type="title"/>
          </p:nvPr>
        </p:nvSpPr>
        <p:spPr>
          <a:xfrm>
            <a:off x="479424" y="372269"/>
            <a:ext cx="11328753" cy="1035804"/>
          </a:xfrm>
        </p:spPr>
        <p:txBody>
          <a:bodyPr/>
          <a:lstStyle/>
          <a:p>
            <a:r>
              <a:rPr lang="en-GB" dirty="0"/>
              <a:t>Example pay slip</a:t>
            </a:r>
            <a:br>
              <a:rPr lang="en-GB" dirty="0"/>
            </a:br>
            <a:r>
              <a:rPr lang="en-GB" dirty="0"/>
              <a:t>Annual pay of £25,000 (2023/24)</a:t>
            </a:r>
          </a:p>
        </p:txBody>
      </p:sp>
      <p:sp>
        <p:nvSpPr>
          <p:cNvPr id="4" name="Slide Number Placeholder 3">
            <a:extLst>
              <a:ext uri="{FF2B5EF4-FFF2-40B4-BE49-F238E27FC236}">
                <a16:creationId xmlns:a16="http://schemas.microsoft.com/office/drawing/2014/main" id="{AD9C505B-4162-AB54-3FB4-3118D9D62998}"/>
              </a:ext>
            </a:extLst>
          </p:cNvPr>
          <p:cNvSpPr>
            <a:spLocks noGrp="1"/>
          </p:cNvSpPr>
          <p:nvPr>
            <p:ph type="sldNum" sz="quarter" idx="12"/>
          </p:nvPr>
        </p:nvSpPr>
        <p:spPr>
          <a:xfrm>
            <a:off x="12238019" y="5797965"/>
            <a:ext cx="800100" cy="219651"/>
          </a:xfrm>
        </p:spPr>
        <p:txBody>
          <a:bodyPr/>
          <a:lstStyle/>
          <a:p>
            <a:fld id="{FD15E2C3-2FDC-5443-A5D7-CEF7C1191BA7}" type="slidenum">
              <a:rPr lang="en-GB" smtClean="0"/>
              <a:t>14</a:t>
            </a:fld>
            <a:endParaRPr lang="en-GB"/>
          </a:p>
        </p:txBody>
      </p:sp>
      <p:graphicFrame>
        <p:nvGraphicFramePr>
          <p:cNvPr id="5" name="Table 4">
            <a:extLst>
              <a:ext uri="{FF2B5EF4-FFF2-40B4-BE49-F238E27FC236}">
                <a16:creationId xmlns:a16="http://schemas.microsoft.com/office/drawing/2014/main" id="{F46EB358-733C-E6DD-4D93-7AE25C99785B}"/>
              </a:ext>
            </a:extLst>
          </p:cNvPr>
          <p:cNvGraphicFramePr>
            <a:graphicFrameLocks noGrp="1"/>
          </p:cNvGraphicFramePr>
          <p:nvPr>
            <p:extLst>
              <p:ext uri="{D42A27DB-BD31-4B8C-83A1-F6EECF244321}">
                <p14:modId xmlns:p14="http://schemas.microsoft.com/office/powerpoint/2010/main" val="4292342963"/>
              </p:ext>
            </p:extLst>
          </p:nvPr>
        </p:nvGraphicFramePr>
        <p:xfrm>
          <a:off x="574766" y="1473073"/>
          <a:ext cx="8067552" cy="3240000"/>
        </p:xfrm>
        <a:graphic>
          <a:graphicData uri="http://schemas.openxmlformats.org/drawingml/2006/table">
            <a:tbl>
              <a:tblPr/>
              <a:tblGrid>
                <a:gridCol w="2689184">
                  <a:extLst>
                    <a:ext uri="{9D8B030D-6E8A-4147-A177-3AD203B41FA5}">
                      <a16:colId xmlns:a16="http://schemas.microsoft.com/office/drawing/2014/main" val="20000"/>
                    </a:ext>
                  </a:extLst>
                </a:gridCol>
                <a:gridCol w="2689184">
                  <a:extLst>
                    <a:ext uri="{9D8B030D-6E8A-4147-A177-3AD203B41FA5}">
                      <a16:colId xmlns:a16="http://schemas.microsoft.com/office/drawing/2014/main" val="20001"/>
                    </a:ext>
                  </a:extLst>
                </a:gridCol>
                <a:gridCol w="2689184">
                  <a:extLst>
                    <a:ext uri="{9D8B030D-6E8A-4147-A177-3AD203B41FA5}">
                      <a16:colId xmlns:a16="http://schemas.microsoft.com/office/drawing/2014/main" val="20002"/>
                    </a:ext>
                  </a:extLst>
                </a:gridCol>
              </a:tblGrid>
              <a:tr h="540000">
                <a:tc>
                  <a:txBody>
                    <a:bodyPr/>
                    <a:lstStyle/>
                    <a:p>
                      <a:pPr algn="ctr" eaLnBrk="0" fontAlgn="base" hangingPunct="0">
                        <a:lnSpc>
                          <a:spcPct val="115000"/>
                        </a:lnSpc>
                        <a:spcBef>
                          <a:spcPts val="300"/>
                        </a:spcBef>
                        <a:spcAft>
                          <a:spcPts val="300"/>
                        </a:spcAft>
                      </a:pPr>
                      <a:r>
                        <a:rPr lang="en-US" sz="2000" b="1" kern="1200" dirty="0">
                          <a:solidFill>
                            <a:schemeClr val="bg1"/>
                          </a:solidFill>
                          <a:effectLst/>
                          <a:latin typeface="+mn-lt"/>
                          <a:ea typeface="MS PGothic"/>
                          <a:cs typeface="Times New Roman"/>
                        </a:rPr>
                        <a:t>Monthly pay slip </a:t>
                      </a:r>
                      <a:endParaRPr lang="en-GB" sz="2000" dirty="0">
                        <a:solidFill>
                          <a:schemeClr val="bg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Not in scheme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In the scheme</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1"/>
                  </a:ext>
                </a:extLst>
              </a:tr>
              <a:tr h="540000">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Gross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£2,083</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£2,083</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Pension </a:t>
                      </a:r>
                      <a:r>
                        <a:rPr lang="en-GB" sz="2000" dirty="0">
                          <a:solidFill>
                            <a:srgbClr val="F4514C"/>
                          </a:solidFill>
                          <a:effectLst/>
                          <a:latin typeface="+mn-lt"/>
                          <a:ea typeface="Calibri"/>
                          <a:cs typeface="Times New Roman"/>
                        </a:rPr>
                        <a:t>(6.8%)</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lvl="2"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000" dirty="0">
                          <a:solidFill>
                            <a:schemeClr val="tx1"/>
                          </a:solidFill>
                          <a:effectLst/>
                          <a:latin typeface="+mn-lt"/>
                          <a:ea typeface="Calibri"/>
                          <a:cs typeface="Times New Roman"/>
                        </a:rPr>
                        <a:t>(£142)</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Income tax</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(£207)</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(£179)</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National Insurance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(£124)</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(£124)</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40000">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Take-home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£1,752</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£1,638</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8"/>
                  </a:ext>
                </a:extLst>
              </a:tr>
            </a:tbl>
          </a:graphicData>
        </a:graphic>
      </p:graphicFrame>
      <p:sp>
        <p:nvSpPr>
          <p:cNvPr id="6" name="Oval 5">
            <a:extLst>
              <a:ext uri="{FF2B5EF4-FFF2-40B4-BE49-F238E27FC236}">
                <a16:creationId xmlns:a16="http://schemas.microsoft.com/office/drawing/2014/main" id="{D0EAC56D-0FB6-B8CD-6C42-6C5D96FB1E16}"/>
              </a:ext>
            </a:extLst>
          </p:cNvPr>
          <p:cNvSpPr/>
          <p:nvPr/>
        </p:nvSpPr>
        <p:spPr>
          <a:xfrm>
            <a:off x="7781706" y="3142222"/>
            <a:ext cx="828000" cy="468000"/>
          </a:xfrm>
          <a:prstGeom prst="ellipse">
            <a:avLst/>
          </a:prstGeom>
          <a:noFill/>
          <a:ln w="3810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DINOT-Bold"/>
            </a:endParaRPr>
          </a:p>
        </p:txBody>
      </p:sp>
      <p:sp>
        <p:nvSpPr>
          <p:cNvPr id="7" name="Oval 6">
            <a:extLst>
              <a:ext uri="{FF2B5EF4-FFF2-40B4-BE49-F238E27FC236}">
                <a16:creationId xmlns:a16="http://schemas.microsoft.com/office/drawing/2014/main" id="{0913748D-CDA9-EC7F-1056-88E983F77DA4}"/>
              </a:ext>
            </a:extLst>
          </p:cNvPr>
          <p:cNvSpPr/>
          <p:nvPr/>
        </p:nvSpPr>
        <p:spPr>
          <a:xfrm>
            <a:off x="5099480" y="3146272"/>
            <a:ext cx="828000" cy="468000"/>
          </a:xfrm>
          <a:prstGeom prst="ellipse">
            <a:avLst/>
          </a:prstGeom>
          <a:noFill/>
          <a:ln w="3810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Bold"/>
            </a:endParaRPr>
          </a:p>
        </p:txBody>
      </p:sp>
      <p:sp>
        <p:nvSpPr>
          <p:cNvPr id="8" name="Oval 7">
            <a:extLst>
              <a:ext uri="{FF2B5EF4-FFF2-40B4-BE49-F238E27FC236}">
                <a16:creationId xmlns:a16="http://schemas.microsoft.com/office/drawing/2014/main" id="{3576A8B2-82D8-DE72-EDB7-4F53BD93BF3E}"/>
              </a:ext>
            </a:extLst>
          </p:cNvPr>
          <p:cNvSpPr/>
          <p:nvPr/>
        </p:nvSpPr>
        <p:spPr>
          <a:xfrm>
            <a:off x="7783440" y="2609364"/>
            <a:ext cx="828000" cy="468000"/>
          </a:xfrm>
          <a:prstGeom prst="ellipse">
            <a:avLst/>
          </a:prstGeom>
          <a:noFill/>
          <a:ln w="3810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Bold"/>
            </a:endParaRPr>
          </a:p>
        </p:txBody>
      </p:sp>
      <p:sp>
        <p:nvSpPr>
          <p:cNvPr id="9" name="TextBox 8">
            <a:extLst>
              <a:ext uri="{FF2B5EF4-FFF2-40B4-BE49-F238E27FC236}">
                <a16:creationId xmlns:a16="http://schemas.microsoft.com/office/drawing/2014/main" id="{8E10C1A9-6E7E-22BA-D85B-E3D0EDA0B825}"/>
              </a:ext>
            </a:extLst>
          </p:cNvPr>
          <p:cNvSpPr txBox="1"/>
          <p:nvPr/>
        </p:nvSpPr>
        <p:spPr>
          <a:xfrm>
            <a:off x="609085" y="4763465"/>
            <a:ext cx="2595600" cy="578882"/>
          </a:xfrm>
          <a:prstGeom prst="roundRect">
            <a:avLst/>
          </a:prstGeom>
          <a:solidFill>
            <a:schemeClr val="accent1"/>
          </a:solidFill>
          <a:ln w="38100">
            <a:noFill/>
          </a:ln>
        </p:spPr>
        <p:txBody>
          <a:bodyPr wrap="square" rtlCol="0" anchor="ctr">
            <a:spAutoFit/>
          </a:bodyPr>
          <a:lstStyle/>
          <a:p>
            <a:pPr algn="ctr"/>
            <a:r>
              <a:rPr lang="en-GB" sz="1400" b="1" dirty="0">
                <a:solidFill>
                  <a:schemeClr val="bg1"/>
                </a:solidFill>
              </a:rPr>
              <a:t>Over the year,</a:t>
            </a:r>
          </a:p>
          <a:p>
            <a:pPr algn="ctr"/>
            <a:r>
              <a:rPr lang="en-GB" sz="1400" b="1" dirty="0">
                <a:solidFill>
                  <a:schemeClr val="bg1"/>
                </a:solidFill>
              </a:rPr>
              <a:t>you will give up…</a:t>
            </a:r>
          </a:p>
        </p:txBody>
      </p:sp>
      <p:sp>
        <p:nvSpPr>
          <p:cNvPr id="10" name="TextBox 9">
            <a:extLst>
              <a:ext uri="{FF2B5EF4-FFF2-40B4-BE49-F238E27FC236}">
                <a16:creationId xmlns:a16="http://schemas.microsoft.com/office/drawing/2014/main" id="{B386A57F-8367-5341-275B-DB500154424B}"/>
              </a:ext>
            </a:extLst>
          </p:cNvPr>
          <p:cNvSpPr txBox="1"/>
          <p:nvPr/>
        </p:nvSpPr>
        <p:spPr>
          <a:xfrm>
            <a:off x="6026007" y="4786069"/>
            <a:ext cx="2596995" cy="578882"/>
          </a:xfrm>
          <a:prstGeom prst="roundRect">
            <a:avLst/>
          </a:prstGeom>
          <a:solidFill>
            <a:schemeClr val="accent1"/>
          </a:solidFill>
          <a:ln w="38100">
            <a:noFill/>
          </a:ln>
        </p:spPr>
        <p:txBody>
          <a:bodyPr wrap="square" rtlCol="0" anchor="ctr">
            <a:spAutoFit/>
          </a:bodyPr>
          <a:lstStyle>
            <a:defPPr>
              <a:defRPr lang="en-US"/>
            </a:defPPr>
            <a:lvl1pPr algn="ctr">
              <a:defRPr sz="1400" b="1">
                <a:solidFill>
                  <a:schemeClr val="bg1"/>
                </a:solidFill>
              </a:defRPr>
            </a:lvl1pPr>
          </a:lstStyle>
          <a:p>
            <a:r>
              <a:rPr lang="en-GB" dirty="0"/>
              <a:t>Giving you a gross pension in the 2015 Scheme of..</a:t>
            </a:r>
          </a:p>
        </p:txBody>
      </p:sp>
      <p:sp>
        <p:nvSpPr>
          <p:cNvPr id="11" name="TextBox 10">
            <a:extLst>
              <a:ext uri="{FF2B5EF4-FFF2-40B4-BE49-F238E27FC236}">
                <a16:creationId xmlns:a16="http://schemas.microsoft.com/office/drawing/2014/main" id="{D891A255-F7FC-FF28-0504-688762FDE195}"/>
              </a:ext>
            </a:extLst>
          </p:cNvPr>
          <p:cNvSpPr txBox="1"/>
          <p:nvPr/>
        </p:nvSpPr>
        <p:spPr>
          <a:xfrm>
            <a:off x="678193" y="5370630"/>
            <a:ext cx="2416703" cy="646986"/>
          </a:xfrm>
          <a:prstGeom prst="roundRect">
            <a:avLst/>
          </a:prstGeom>
          <a:noFill/>
          <a:ln w="38100">
            <a:noFill/>
          </a:ln>
        </p:spPr>
        <p:txBody>
          <a:bodyPr wrap="square" rtlCol="0" anchor="ctr">
            <a:spAutoFit/>
          </a:bodyPr>
          <a:lstStyle/>
          <a:p>
            <a:pPr algn="ctr"/>
            <a:r>
              <a:rPr lang="en-GB" sz="1600" b="1" dirty="0"/>
              <a:t>£1,368 in </a:t>
            </a:r>
          </a:p>
          <a:p>
            <a:pPr algn="ctr"/>
            <a:r>
              <a:rPr lang="en-GB" sz="1600" b="1" dirty="0"/>
              <a:t>take-home pay</a:t>
            </a:r>
          </a:p>
        </p:txBody>
      </p:sp>
      <p:sp>
        <p:nvSpPr>
          <p:cNvPr id="12" name="TextBox 11">
            <a:extLst>
              <a:ext uri="{FF2B5EF4-FFF2-40B4-BE49-F238E27FC236}">
                <a16:creationId xmlns:a16="http://schemas.microsoft.com/office/drawing/2014/main" id="{335A525F-E305-5CFF-72C9-DD1F66B9E4AF}"/>
              </a:ext>
            </a:extLst>
          </p:cNvPr>
          <p:cNvSpPr txBox="1"/>
          <p:nvPr/>
        </p:nvSpPr>
        <p:spPr>
          <a:xfrm>
            <a:off x="5970905" y="5363744"/>
            <a:ext cx="2849852" cy="646986"/>
          </a:xfrm>
          <a:prstGeom prst="roundRect">
            <a:avLst/>
          </a:prstGeom>
          <a:noFill/>
          <a:ln w="38100">
            <a:noFill/>
          </a:ln>
        </p:spPr>
        <p:txBody>
          <a:bodyPr wrap="square" rtlCol="0" anchor="ctr">
            <a:spAutoFit/>
          </a:bodyPr>
          <a:lstStyle/>
          <a:p>
            <a:pPr algn="ctr"/>
            <a:r>
              <a:rPr lang="en-GB" sz="1600" b="1" dirty="0"/>
              <a:t>£463 paid </a:t>
            </a:r>
          </a:p>
          <a:p>
            <a:pPr algn="ctr"/>
            <a:r>
              <a:rPr lang="en-GB" sz="1600" b="1" dirty="0"/>
              <a:t>every year for life</a:t>
            </a:r>
          </a:p>
        </p:txBody>
      </p:sp>
      <p:pic>
        <p:nvPicPr>
          <p:cNvPr id="13" name="Graphic 12" descr="Smiling Face with No Fill">
            <a:extLst>
              <a:ext uri="{FF2B5EF4-FFF2-40B4-BE49-F238E27FC236}">
                <a16:creationId xmlns:a16="http://schemas.microsoft.com/office/drawing/2014/main" id="{7B0B94C6-02BC-272E-9141-FE8790C78D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51275" y="3795805"/>
            <a:ext cx="612000" cy="612000"/>
          </a:xfrm>
          <a:prstGeom prst="rect">
            <a:avLst/>
          </a:prstGeom>
        </p:spPr>
      </p:pic>
      <p:pic>
        <p:nvPicPr>
          <p:cNvPr id="14" name="Graphic 13" descr="Winking Face with No Fill">
            <a:extLst>
              <a:ext uri="{FF2B5EF4-FFF2-40B4-BE49-F238E27FC236}">
                <a16:creationId xmlns:a16="http://schemas.microsoft.com/office/drawing/2014/main" id="{22EC0178-EAEE-078A-B9C0-9F057155FC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80000" y="2768353"/>
            <a:ext cx="612000" cy="612000"/>
          </a:xfrm>
          <a:prstGeom prst="rect">
            <a:avLst/>
          </a:prstGeom>
        </p:spPr>
      </p:pic>
      <p:pic>
        <p:nvPicPr>
          <p:cNvPr id="15" name="Graphic 14" descr="Thumbs Up Sign">
            <a:extLst>
              <a:ext uri="{FF2B5EF4-FFF2-40B4-BE49-F238E27FC236}">
                <a16:creationId xmlns:a16="http://schemas.microsoft.com/office/drawing/2014/main" id="{EC6F56A0-7294-E324-92E5-5047582916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7106" y="5465480"/>
            <a:ext cx="720000" cy="720000"/>
          </a:xfrm>
          <a:prstGeom prst="rect">
            <a:avLst/>
          </a:prstGeom>
        </p:spPr>
      </p:pic>
      <p:pic>
        <p:nvPicPr>
          <p:cNvPr id="16" name="Graphic 15" descr="Confused Face with No Fill">
            <a:extLst>
              <a:ext uri="{FF2B5EF4-FFF2-40B4-BE49-F238E27FC236}">
                <a16:creationId xmlns:a16="http://schemas.microsoft.com/office/drawing/2014/main" id="{00215D09-7EAC-76DF-0D58-792BE86DD5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51275" y="1777655"/>
            <a:ext cx="612000" cy="612000"/>
          </a:xfrm>
          <a:prstGeom prst="rect">
            <a:avLst/>
          </a:prstGeom>
        </p:spPr>
      </p:pic>
      <p:pic>
        <p:nvPicPr>
          <p:cNvPr id="17" name="Graphic 16" descr="Thumbs Up Sign">
            <a:extLst>
              <a:ext uri="{FF2B5EF4-FFF2-40B4-BE49-F238E27FC236}">
                <a16:creationId xmlns:a16="http://schemas.microsoft.com/office/drawing/2014/main" id="{F6E62B43-1B73-A994-6F0E-D15D5E75F4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45456" y="5465480"/>
            <a:ext cx="720000" cy="720000"/>
          </a:xfrm>
          <a:prstGeom prst="rect">
            <a:avLst/>
          </a:prstGeom>
        </p:spPr>
      </p:pic>
      <p:pic>
        <p:nvPicPr>
          <p:cNvPr id="18" name="Graphic 17" descr="Thumbs Up Sign">
            <a:extLst>
              <a:ext uri="{FF2B5EF4-FFF2-40B4-BE49-F238E27FC236}">
                <a16:creationId xmlns:a16="http://schemas.microsoft.com/office/drawing/2014/main" id="{A1EDEC23-3373-011A-794E-A87BA52282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93807" y="5465480"/>
            <a:ext cx="720000" cy="720000"/>
          </a:xfrm>
          <a:prstGeom prst="rect">
            <a:avLst/>
          </a:prstGeom>
        </p:spPr>
      </p:pic>
      <p:sp>
        <p:nvSpPr>
          <p:cNvPr id="19" name="TextBox 18">
            <a:extLst>
              <a:ext uri="{FF2B5EF4-FFF2-40B4-BE49-F238E27FC236}">
                <a16:creationId xmlns:a16="http://schemas.microsoft.com/office/drawing/2014/main" id="{A8C7BD25-44D7-017A-16A9-D0E59A3514AC}"/>
              </a:ext>
            </a:extLst>
          </p:cNvPr>
          <p:cNvSpPr txBox="1"/>
          <p:nvPr/>
        </p:nvSpPr>
        <p:spPr>
          <a:xfrm>
            <a:off x="8971796" y="4636633"/>
            <a:ext cx="2579479" cy="919401"/>
          </a:xfrm>
          <a:prstGeom prst="roundRect">
            <a:avLst/>
          </a:prstGeom>
          <a:solidFill>
            <a:srgbClr val="24CC87"/>
          </a:solidFill>
          <a:ln w="38100">
            <a:noFill/>
          </a:ln>
        </p:spPr>
        <p:txBody>
          <a:bodyPr wrap="square" lIns="36000" rIns="36000" rtlCol="0" anchor="ctr">
            <a:spAutoFit/>
          </a:bodyPr>
          <a:lstStyle/>
          <a:p>
            <a:pPr algn="ctr"/>
            <a:r>
              <a:rPr lang="en-GB" sz="1600" b="1" dirty="0">
                <a:solidFill>
                  <a:schemeClr val="bg1"/>
                </a:solidFill>
              </a:rPr>
              <a:t>If you receive this for around 4 years, you’ve made your money back!</a:t>
            </a:r>
          </a:p>
        </p:txBody>
      </p:sp>
      <p:sp>
        <p:nvSpPr>
          <p:cNvPr id="20" name="TextBox 19">
            <a:extLst>
              <a:ext uri="{FF2B5EF4-FFF2-40B4-BE49-F238E27FC236}">
                <a16:creationId xmlns:a16="http://schemas.microsoft.com/office/drawing/2014/main" id="{C0821A37-11CE-2765-22D0-40BA5F6AD518}"/>
              </a:ext>
            </a:extLst>
          </p:cNvPr>
          <p:cNvSpPr txBox="1"/>
          <p:nvPr/>
        </p:nvSpPr>
        <p:spPr>
          <a:xfrm>
            <a:off x="3298757" y="4784862"/>
            <a:ext cx="2595600" cy="578882"/>
          </a:xfrm>
          <a:prstGeom prst="roundRect">
            <a:avLst/>
          </a:prstGeom>
          <a:solidFill>
            <a:schemeClr val="accent1"/>
          </a:solidFill>
          <a:ln w="38100">
            <a:noFill/>
          </a:ln>
        </p:spPr>
        <p:txBody>
          <a:bodyPr wrap="square" rtlCol="0" anchor="ctr">
            <a:spAutoFit/>
          </a:bodyPr>
          <a:lstStyle>
            <a:defPPr>
              <a:defRPr lang="en-US"/>
            </a:defPPr>
            <a:lvl1pPr algn="ctr">
              <a:defRPr sz="1400" b="1">
                <a:solidFill>
                  <a:schemeClr val="bg1"/>
                </a:solidFill>
              </a:defRPr>
            </a:lvl1pPr>
          </a:lstStyle>
          <a:p>
            <a:r>
              <a:rPr lang="en-GB" dirty="0"/>
              <a:t>Over the year,</a:t>
            </a:r>
          </a:p>
          <a:p>
            <a:r>
              <a:rPr lang="en-GB" dirty="0"/>
              <a:t>your employer will pay…</a:t>
            </a:r>
          </a:p>
        </p:txBody>
      </p:sp>
      <p:sp>
        <p:nvSpPr>
          <p:cNvPr id="21" name="TextBox 20">
            <a:extLst>
              <a:ext uri="{FF2B5EF4-FFF2-40B4-BE49-F238E27FC236}">
                <a16:creationId xmlns:a16="http://schemas.microsoft.com/office/drawing/2014/main" id="{0ADE94A8-6FE5-372E-19A4-3975591349B3}"/>
              </a:ext>
            </a:extLst>
          </p:cNvPr>
          <p:cNvSpPr txBox="1"/>
          <p:nvPr/>
        </p:nvSpPr>
        <p:spPr>
          <a:xfrm>
            <a:off x="3121024" y="5370630"/>
            <a:ext cx="3175610" cy="646986"/>
          </a:xfrm>
          <a:prstGeom prst="roundRect">
            <a:avLst/>
          </a:prstGeom>
          <a:noFill/>
          <a:ln w="38100">
            <a:noFill/>
          </a:ln>
        </p:spPr>
        <p:txBody>
          <a:bodyPr wrap="square" rtlCol="0" anchor="ctr">
            <a:spAutoFit/>
          </a:bodyPr>
          <a:lstStyle/>
          <a:p>
            <a:pPr algn="ctr"/>
            <a:r>
              <a:rPr lang="en-GB" sz="1600" b="1" dirty="0"/>
              <a:t>£5,170 towards</a:t>
            </a:r>
          </a:p>
          <a:p>
            <a:pPr algn="ctr"/>
            <a:r>
              <a:rPr lang="en-GB" sz="1600" b="1" dirty="0"/>
              <a:t> your retirement</a:t>
            </a:r>
          </a:p>
        </p:txBody>
      </p:sp>
      <p:sp>
        <p:nvSpPr>
          <p:cNvPr id="22" name="TextBox 21">
            <a:extLst>
              <a:ext uri="{FF2B5EF4-FFF2-40B4-BE49-F238E27FC236}">
                <a16:creationId xmlns:a16="http://schemas.microsoft.com/office/drawing/2014/main" id="{DB04995D-DA8D-13B9-1179-E3DC2E896693}"/>
              </a:ext>
            </a:extLst>
          </p:cNvPr>
          <p:cNvSpPr txBox="1"/>
          <p:nvPr/>
        </p:nvSpPr>
        <p:spPr>
          <a:xfrm>
            <a:off x="8971796" y="1726112"/>
            <a:ext cx="2556000" cy="715089"/>
          </a:xfrm>
          <a:prstGeom prst="roundRect">
            <a:avLst/>
          </a:prstGeom>
          <a:noFill/>
          <a:ln w="38100">
            <a:solidFill>
              <a:srgbClr val="F4514C"/>
            </a:solidFill>
          </a:ln>
        </p:spPr>
        <p:txBody>
          <a:bodyPr wrap="square" rtlCol="0" anchor="ctr">
            <a:spAutoFit/>
          </a:bodyPr>
          <a:lstStyle/>
          <a:p>
            <a:pPr algn="ctr"/>
            <a:r>
              <a:rPr lang="en-GB" b="1" dirty="0">
                <a:solidFill>
                  <a:srgbClr val="F4514C"/>
                </a:solidFill>
              </a:rPr>
              <a:t>Your total pension</a:t>
            </a:r>
          </a:p>
          <a:p>
            <a:pPr algn="ctr"/>
            <a:r>
              <a:rPr lang="en-GB" b="1" dirty="0">
                <a:solidFill>
                  <a:srgbClr val="F4514C"/>
                </a:solidFill>
              </a:rPr>
              <a:t>contribution is £142</a:t>
            </a:r>
          </a:p>
        </p:txBody>
      </p:sp>
      <p:sp>
        <p:nvSpPr>
          <p:cNvPr id="23" name="TextBox 22">
            <a:extLst>
              <a:ext uri="{FF2B5EF4-FFF2-40B4-BE49-F238E27FC236}">
                <a16:creationId xmlns:a16="http://schemas.microsoft.com/office/drawing/2014/main" id="{0F506AAF-1724-DE0B-F101-139740B2DDF1}"/>
              </a:ext>
            </a:extLst>
          </p:cNvPr>
          <p:cNvSpPr txBox="1"/>
          <p:nvPr/>
        </p:nvSpPr>
        <p:spPr>
          <a:xfrm>
            <a:off x="8987590" y="2722450"/>
            <a:ext cx="2556000" cy="715089"/>
          </a:xfrm>
          <a:prstGeom prst="roundRect">
            <a:avLst/>
          </a:prstGeom>
          <a:noFill/>
          <a:ln w="38100">
            <a:solidFill>
              <a:srgbClr val="FF9351"/>
            </a:solidFill>
          </a:ln>
        </p:spPr>
        <p:txBody>
          <a:bodyPr wrap="square" rtlCol="0" anchor="ctr">
            <a:spAutoFit/>
          </a:bodyPr>
          <a:lstStyle/>
          <a:p>
            <a:pPr algn="ctr"/>
            <a:r>
              <a:rPr lang="en-GB" b="1" dirty="0">
                <a:solidFill>
                  <a:srgbClr val="FF9351"/>
                </a:solidFill>
              </a:rPr>
              <a:t>But you’ve paid</a:t>
            </a:r>
          </a:p>
          <a:p>
            <a:pPr algn="ctr"/>
            <a:r>
              <a:rPr lang="en-GB" b="1" dirty="0">
                <a:solidFill>
                  <a:srgbClr val="FF9351"/>
                </a:solidFill>
              </a:rPr>
              <a:t>£28 less tax</a:t>
            </a:r>
          </a:p>
        </p:txBody>
      </p:sp>
      <p:sp>
        <p:nvSpPr>
          <p:cNvPr id="24" name="TextBox 23">
            <a:extLst>
              <a:ext uri="{FF2B5EF4-FFF2-40B4-BE49-F238E27FC236}">
                <a16:creationId xmlns:a16="http://schemas.microsoft.com/office/drawing/2014/main" id="{21E4FEF0-188F-1D27-F17F-706129E0011D}"/>
              </a:ext>
            </a:extLst>
          </p:cNvPr>
          <p:cNvSpPr txBox="1"/>
          <p:nvPr/>
        </p:nvSpPr>
        <p:spPr>
          <a:xfrm>
            <a:off x="8971796" y="3760442"/>
            <a:ext cx="2556000" cy="715089"/>
          </a:xfrm>
          <a:prstGeom prst="roundRect">
            <a:avLst/>
          </a:prstGeom>
          <a:noFill/>
          <a:ln w="38100">
            <a:solidFill>
              <a:srgbClr val="8BE0A8"/>
            </a:solidFill>
          </a:ln>
        </p:spPr>
        <p:txBody>
          <a:bodyPr wrap="square" rtlCol="0" anchor="ctr">
            <a:spAutoFit/>
          </a:bodyPr>
          <a:lstStyle/>
          <a:p>
            <a:pPr algn="ctr"/>
            <a:r>
              <a:rPr lang="en-GB" b="1" dirty="0">
                <a:solidFill>
                  <a:srgbClr val="8BE0A8"/>
                </a:solidFill>
              </a:rPr>
              <a:t>And your employer</a:t>
            </a:r>
          </a:p>
          <a:p>
            <a:pPr algn="ctr"/>
            <a:r>
              <a:rPr lang="en-GB" b="1" dirty="0">
                <a:solidFill>
                  <a:srgbClr val="8BE0A8"/>
                </a:solidFill>
              </a:rPr>
              <a:t>paid in £431</a:t>
            </a:r>
          </a:p>
        </p:txBody>
      </p:sp>
    </p:spTree>
    <p:custDataLst>
      <p:tags r:id="rId1"/>
    </p:custDataLst>
    <p:extLst>
      <p:ext uri="{BB962C8B-B14F-4D97-AF65-F5344CB8AC3E}">
        <p14:creationId xmlns:p14="http://schemas.microsoft.com/office/powerpoint/2010/main" val="3849419600"/>
      </p:ext>
    </p:extLst>
  </p:cSld>
  <p:clrMapOvr>
    <a:masterClrMapping/>
  </p:clrMapOvr>
  <mc:AlternateContent xmlns:mc="http://schemas.openxmlformats.org/markup-compatibility/2006" xmlns:p14="http://schemas.microsoft.com/office/powerpoint/2010/main">
    <mc:Choice Requires="p14">
      <p:transition spd="slow" p14:dur="2000" advTm="156093"/>
    </mc:Choice>
    <mc:Fallback xmlns="">
      <p:transition spd="slow" advTm="156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9" grpId="0" animBg="1"/>
      <p:bldP spid="20" grpId="0" animBg="1"/>
      <p:bldP spid="21" grpId="0"/>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B148-4FDC-2C0E-A633-221A30176FF6}"/>
              </a:ext>
            </a:extLst>
          </p:cNvPr>
          <p:cNvSpPr>
            <a:spLocks noGrp="1"/>
          </p:cNvSpPr>
          <p:nvPr>
            <p:ph type="title"/>
          </p:nvPr>
        </p:nvSpPr>
        <p:spPr>
          <a:xfrm>
            <a:off x="479424" y="372269"/>
            <a:ext cx="11351331" cy="1035804"/>
          </a:xfrm>
        </p:spPr>
        <p:txBody>
          <a:bodyPr/>
          <a:lstStyle/>
          <a:p>
            <a:r>
              <a:rPr lang="en-GB" dirty="0"/>
              <a:t>Example pay slip</a:t>
            </a:r>
            <a:br>
              <a:rPr lang="en-GB" dirty="0"/>
            </a:br>
            <a:r>
              <a:rPr lang="en-GB" dirty="0"/>
              <a:t>Annual pay of £40,000 (2023/24)</a:t>
            </a:r>
          </a:p>
        </p:txBody>
      </p:sp>
      <p:sp>
        <p:nvSpPr>
          <p:cNvPr id="4" name="Slide Number Placeholder 3">
            <a:extLst>
              <a:ext uri="{FF2B5EF4-FFF2-40B4-BE49-F238E27FC236}">
                <a16:creationId xmlns:a16="http://schemas.microsoft.com/office/drawing/2014/main" id="{AD9C505B-4162-AB54-3FB4-3118D9D62998}"/>
              </a:ext>
            </a:extLst>
          </p:cNvPr>
          <p:cNvSpPr>
            <a:spLocks noGrp="1"/>
          </p:cNvSpPr>
          <p:nvPr>
            <p:ph type="sldNum" sz="quarter" idx="12"/>
          </p:nvPr>
        </p:nvSpPr>
        <p:spPr>
          <a:xfrm>
            <a:off x="12238019" y="5797965"/>
            <a:ext cx="800100" cy="219651"/>
          </a:xfrm>
        </p:spPr>
        <p:txBody>
          <a:bodyPr/>
          <a:lstStyle/>
          <a:p>
            <a:fld id="{FD15E2C3-2FDC-5443-A5D7-CEF7C1191BA7}" type="slidenum">
              <a:rPr lang="en-GB" smtClean="0"/>
              <a:t>15</a:t>
            </a:fld>
            <a:endParaRPr lang="en-GB"/>
          </a:p>
        </p:txBody>
      </p:sp>
      <p:graphicFrame>
        <p:nvGraphicFramePr>
          <p:cNvPr id="5" name="Table 4">
            <a:extLst>
              <a:ext uri="{FF2B5EF4-FFF2-40B4-BE49-F238E27FC236}">
                <a16:creationId xmlns:a16="http://schemas.microsoft.com/office/drawing/2014/main" id="{F46EB358-733C-E6DD-4D93-7AE25C99785B}"/>
              </a:ext>
            </a:extLst>
          </p:cNvPr>
          <p:cNvGraphicFramePr>
            <a:graphicFrameLocks noGrp="1"/>
          </p:cNvGraphicFramePr>
          <p:nvPr/>
        </p:nvGraphicFramePr>
        <p:xfrm>
          <a:off x="574766" y="1473073"/>
          <a:ext cx="8067552" cy="3240000"/>
        </p:xfrm>
        <a:graphic>
          <a:graphicData uri="http://schemas.openxmlformats.org/drawingml/2006/table">
            <a:tbl>
              <a:tblPr/>
              <a:tblGrid>
                <a:gridCol w="2689184">
                  <a:extLst>
                    <a:ext uri="{9D8B030D-6E8A-4147-A177-3AD203B41FA5}">
                      <a16:colId xmlns:a16="http://schemas.microsoft.com/office/drawing/2014/main" val="20000"/>
                    </a:ext>
                  </a:extLst>
                </a:gridCol>
                <a:gridCol w="2689184">
                  <a:extLst>
                    <a:ext uri="{9D8B030D-6E8A-4147-A177-3AD203B41FA5}">
                      <a16:colId xmlns:a16="http://schemas.microsoft.com/office/drawing/2014/main" val="20001"/>
                    </a:ext>
                  </a:extLst>
                </a:gridCol>
                <a:gridCol w="2689184">
                  <a:extLst>
                    <a:ext uri="{9D8B030D-6E8A-4147-A177-3AD203B41FA5}">
                      <a16:colId xmlns:a16="http://schemas.microsoft.com/office/drawing/2014/main" val="20002"/>
                    </a:ext>
                  </a:extLst>
                </a:gridCol>
              </a:tblGrid>
              <a:tr h="540000">
                <a:tc>
                  <a:txBody>
                    <a:bodyPr/>
                    <a:lstStyle/>
                    <a:p>
                      <a:pPr algn="ctr" eaLnBrk="0" fontAlgn="base" hangingPunct="0">
                        <a:lnSpc>
                          <a:spcPct val="115000"/>
                        </a:lnSpc>
                        <a:spcBef>
                          <a:spcPts val="300"/>
                        </a:spcBef>
                        <a:spcAft>
                          <a:spcPts val="300"/>
                        </a:spcAft>
                      </a:pPr>
                      <a:r>
                        <a:rPr lang="en-US" sz="2000" b="1" kern="1200" dirty="0">
                          <a:solidFill>
                            <a:schemeClr val="bg1"/>
                          </a:solidFill>
                          <a:effectLst/>
                          <a:latin typeface="+mn-lt"/>
                          <a:ea typeface="MS PGothic"/>
                          <a:cs typeface="Times New Roman"/>
                        </a:rPr>
                        <a:t>Monthly pay slip </a:t>
                      </a:r>
                      <a:endParaRPr lang="en-GB" sz="2000" dirty="0">
                        <a:solidFill>
                          <a:schemeClr val="bg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Not in scheme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In the scheme</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1"/>
                  </a:ext>
                </a:extLst>
              </a:tr>
              <a:tr h="540000">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Gross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£3,333</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£3,333</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Pension </a:t>
                      </a:r>
                      <a:r>
                        <a:rPr lang="en-GB" sz="2000" dirty="0">
                          <a:solidFill>
                            <a:srgbClr val="F4514C"/>
                          </a:solidFill>
                          <a:effectLst/>
                          <a:latin typeface="+mn-lt"/>
                          <a:ea typeface="Calibri"/>
                          <a:cs typeface="Times New Roman"/>
                        </a:rPr>
                        <a:t>(9.8%)</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lvl="2"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000" dirty="0">
                          <a:solidFill>
                            <a:schemeClr val="tx1"/>
                          </a:solidFill>
                          <a:effectLst/>
                          <a:latin typeface="+mn-lt"/>
                          <a:ea typeface="Calibri"/>
                          <a:cs typeface="Times New Roman"/>
                        </a:rPr>
                        <a:t>(£327)</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Income tax</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(£457)</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(£392)</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540000">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National Insurance</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solidFill>
                            <a:schemeClr val="tx1"/>
                          </a:solidFill>
                          <a:effectLst/>
                          <a:latin typeface="+mn-lt"/>
                          <a:ea typeface="Calibri"/>
                          <a:cs typeface="Times New Roman"/>
                        </a:rPr>
                        <a:t>(£274)</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eaLnBrk="0" fontAlgn="base" hangingPunct="0">
                        <a:lnSpc>
                          <a:spcPct val="115000"/>
                        </a:lnSpc>
                        <a:spcBef>
                          <a:spcPts val="300"/>
                        </a:spcBef>
                        <a:spcAft>
                          <a:spcPts val="300"/>
                        </a:spcAft>
                      </a:pPr>
                      <a:r>
                        <a:rPr lang="en-GB" sz="2000" dirty="0">
                          <a:effectLst/>
                          <a:latin typeface="+mn-lt"/>
                          <a:ea typeface="Calibri"/>
                          <a:cs typeface="Times New Roman"/>
                        </a:rPr>
                        <a:t>(£274)</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40000">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Take-home pay</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£2,602</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tc>
                  <a:txBody>
                    <a:bodyPr/>
                    <a:lstStyle/>
                    <a:p>
                      <a:pPr algn="r" eaLnBrk="0" fontAlgn="base" hangingPunct="0">
                        <a:lnSpc>
                          <a:spcPct val="115000"/>
                        </a:lnSpc>
                        <a:spcBef>
                          <a:spcPts val="300"/>
                        </a:spcBef>
                        <a:spcAft>
                          <a:spcPts val="300"/>
                        </a:spcAft>
                      </a:pPr>
                      <a:r>
                        <a:rPr lang="en-GB" sz="2000" b="1" dirty="0">
                          <a:solidFill>
                            <a:schemeClr val="bg1"/>
                          </a:solidFill>
                          <a:effectLst/>
                          <a:latin typeface="+mn-lt"/>
                          <a:ea typeface="Calibri"/>
                          <a:cs typeface="Times New Roman"/>
                        </a:rPr>
                        <a:t>£2,340</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8"/>
                  </a:ext>
                </a:extLst>
              </a:tr>
            </a:tbl>
          </a:graphicData>
        </a:graphic>
      </p:graphicFrame>
      <p:sp>
        <p:nvSpPr>
          <p:cNvPr id="6" name="Oval 5">
            <a:extLst>
              <a:ext uri="{FF2B5EF4-FFF2-40B4-BE49-F238E27FC236}">
                <a16:creationId xmlns:a16="http://schemas.microsoft.com/office/drawing/2014/main" id="{D0EAC56D-0FB6-B8CD-6C42-6C5D96FB1E16}"/>
              </a:ext>
            </a:extLst>
          </p:cNvPr>
          <p:cNvSpPr/>
          <p:nvPr/>
        </p:nvSpPr>
        <p:spPr>
          <a:xfrm>
            <a:off x="7781706" y="3142222"/>
            <a:ext cx="828000" cy="468000"/>
          </a:xfrm>
          <a:prstGeom prst="ellipse">
            <a:avLst/>
          </a:prstGeom>
          <a:noFill/>
          <a:ln w="3810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DINOT-Bold"/>
            </a:endParaRPr>
          </a:p>
        </p:txBody>
      </p:sp>
      <p:sp>
        <p:nvSpPr>
          <p:cNvPr id="7" name="Oval 6">
            <a:extLst>
              <a:ext uri="{FF2B5EF4-FFF2-40B4-BE49-F238E27FC236}">
                <a16:creationId xmlns:a16="http://schemas.microsoft.com/office/drawing/2014/main" id="{0913748D-CDA9-EC7F-1056-88E983F77DA4}"/>
              </a:ext>
            </a:extLst>
          </p:cNvPr>
          <p:cNvSpPr/>
          <p:nvPr/>
        </p:nvSpPr>
        <p:spPr>
          <a:xfrm>
            <a:off x="5099480" y="3146272"/>
            <a:ext cx="828000" cy="468000"/>
          </a:xfrm>
          <a:prstGeom prst="ellipse">
            <a:avLst/>
          </a:prstGeom>
          <a:noFill/>
          <a:ln w="3810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Bold"/>
            </a:endParaRPr>
          </a:p>
        </p:txBody>
      </p:sp>
      <p:sp>
        <p:nvSpPr>
          <p:cNvPr id="8" name="Oval 7">
            <a:extLst>
              <a:ext uri="{FF2B5EF4-FFF2-40B4-BE49-F238E27FC236}">
                <a16:creationId xmlns:a16="http://schemas.microsoft.com/office/drawing/2014/main" id="{3576A8B2-82D8-DE72-EDB7-4F53BD93BF3E}"/>
              </a:ext>
            </a:extLst>
          </p:cNvPr>
          <p:cNvSpPr/>
          <p:nvPr/>
        </p:nvSpPr>
        <p:spPr>
          <a:xfrm>
            <a:off x="7783440" y="2609364"/>
            <a:ext cx="828000" cy="468000"/>
          </a:xfrm>
          <a:prstGeom prst="ellipse">
            <a:avLst/>
          </a:prstGeom>
          <a:noFill/>
          <a:ln w="3810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Bold"/>
            </a:endParaRPr>
          </a:p>
        </p:txBody>
      </p:sp>
      <p:sp>
        <p:nvSpPr>
          <p:cNvPr id="9" name="TextBox 8">
            <a:extLst>
              <a:ext uri="{FF2B5EF4-FFF2-40B4-BE49-F238E27FC236}">
                <a16:creationId xmlns:a16="http://schemas.microsoft.com/office/drawing/2014/main" id="{8E10C1A9-6E7E-22BA-D85B-E3D0EDA0B825}"/>
              </a:ext>
            </a:extLst>
          </p:cNvPr>
          <p:cNvSpPr txBox="1"/>
          <p:nvPr/>
        </p:nvSpPr>
        <p:spPr>
          <a:xfrm>
            <a:off x="609085" y="4763465"/>
            <a:ext cx="2595600" cy="578882"/>
          </a:xfrm>
          <a:prstGeom prst="roundRect">
            <a:avLst/>
          </a:prstGeom>
          <a:solidFill>
            <a:schemeClr val="accent1"/>
          </a:solidFill>
          <a:ln w="38100">
            <a:noFill/>
          </a:ln>
        </p:spPr>
        <p:txBody>
          <a:bodyPr wrap="square" rtlCol="0" anchor="ctr">
            <a:spAutoFit/>
          </a:bodyPr>
          <a:lstStyle/>
          <a:p>
            <a:pPr algn="ctr"/>
            <a:r>
              <a:rPr lang="en-GB" sz="1400" b="1" dirty="0">
                <a:solidFill>
                  <a:schemeClr val="bg1"/>
                </a:solidFill>
              </a:rPr>
              <a:t>Over the year,</a:t>
            </a:r>
          </a:p>
          <a:p>
            <a:pPr algn="ctr"/>
            <a:r>
              <a:rPr lang="en-GB" sz="1400" b="1" dirty="0">
                <a:solidFill>
                  <a:schemeClr val="bg1"/>
                </a:solidFill>
              </a:rPr>
              <a:t>you will give up…</a:t>
            </a:r>
          </a:p>
        </p:txBody>
      </p:sp>
      <p:sp>
        <p:nvSpPr>
          <p:cNvPr id="10" name="TextBox 9">
            <a:extLst>
              <a:ext uri="{FF2B5EF4-FFF2-40B4-BE49-F238E27FC236}">
                <a16:creationId xmlns:a16="http://schemas.microsoft.com/office/drawing/2014/main" id="{B386A57F-8367-5341-275B-DB500154424B}"/>
              </a:ext>
            </a:extLst>
          </p:cNvPr>
          <p:cNvSpPr txBox="1"/>
          <p:nvPr/>
        </p:nvSpPr>
        <p:spPr>
          <a:xfrm>
            <a:off x="6026007" y="4786069"/>
            <a:ext cx="2596995" cy="578882"/>
          </a:xfrm>
          <a:prstGeom prst="roundRect">
            <a:avLst/>
          </a:prstGeom>
          <a:solidFill>
            <a:schemeClr val="accent1"/>
          </a:solidFill>
          <a:ln w="38100">
            <a:noFill/>
          </a:ln>
        </p:spPr>
        <p:txBody>
          <a:bodyPr wrap="square" rtlCol="0" anchor="ctr">
            <a:spAutoFit/>
          </a:bodyPr>
          <a:lstStyle>
            <a:defPPr>
              <a:defRPr lang="en-US"/>
            </a:defPPr>
            <a:lvl1pPr algn="ctr">
              <a:defRPr sz="1400" b="1">
                <a:solidFill>
                  <a:schemeClr val="bg1"/>
                </a:solidFill>
              </a:defRPr>
            </a:lvl1pPr>
          </a:lstStyle>
          <a:p>
            <a:r>
              <a:rPr lang="en-GB" dirty="0"/>
              <a:t>Giving you a gross pension in the 2015 Scheme of..</a:t>
            </a:r>
          </a:p>
        </p:txBody>
      </p:sp>
      <p:sp>
        <p:nvSpPr>
          <p:cNvPr id="11" name="TextBox 10">
            <a:extLst>
              <a:ext uri="{FF2B5EF4-FFF2-40B4-BE49-F238E27FC236}">
                <a16:creationId xmlns:a16="http://schemas.microsoft.com/office/drawing/2014/main" id="{D891A255-F7FC-FF28-0504-688762FDE195}"/>
              </a:ext>
            </a:extLst>
          </p:cNvPr>
          <p:cNvSpPr txBox="1"/>
          <p:nvPr/>
        </p:nvSpPr>
        <p:spPr>
          <a:xfrm>
            <a:off x="678193" y="5370630"/>
            <a:ext cx="2416703" cy="646986"/>
          </a:xfrm>
          <a:prstGeom prst="roundRect">
            <a:avLst/>
          </a:prstGeom>
          <a:noFill/>
          <a:ln w="38100">
            <a:noFill/>
          </a:ln>
        </p:spPr>
        <p:txBody>
          <a:bodyPr wrap="square" rtlCol="0" anchor="ctr">
            <a:spAutoFit/>
          </a:bodyPr>
          <a:lstStyle/>
          <a:p>
            <a:pPr algn="ctr"/>
            <a:r>
              <a:rPr lang="en-GB" sz="1600" b="1" dirty="0"/>
              <a:t>£3,144 in </a:t>
            </a:r>
          </a:p>
          <a:p>
            <a:pPr algn="ctr"/>
            <a:r>
              <a:rPr lang="en-GB" sz="1600" b="1" dirty="0"/>
              <a:t>take-home pay</a:t>
            </a:r>
          </a:p>
        </p:txBody>
      </p:sp>
      <p:sp>
        <p:nvSpPr>
          <p:cNvPr id="12" name="TextBox 11">
            <a:extLst>
              <a:ext uri="{FF2B5EF4-FFF2-40B4-BE49-F238E27FC236}">
                <a16:creationId xmlns:a16="http://schemas.microsoft.com/office/drawing/2014/main" id="{335A525F-E305-5CFF-72C9-DD1F66B9E4AF}"/>
              </a:ext>
            </a:extLst>
          </p:cNvPr>
          <p:cNvSpPr txBox="1"/>
          <p:nvPr/>
        </p:nvSpPr>
        <p:spPr>
          <a:xfrm>
            <a:off x="5970905" y="5363744"/>
            <a:ext cx="2849852" cy="646986"/>
          </a:xfrm>
          <a:prstGeom prst="roundRect">
            <a:avLst/>
          </a:prstGeom>
          <a:noFill/>
          <a:ln w="38100">
            <a:noFill/>
          </a:ln>
        </p:spPr>
        <p:txBody>
          <a:bodyPr wrap="square" rtlCol="0" anchor="ctr">
            <a:spAutoFit/>
          </a:bodyPr>
          <a:lstStyle/>
          <a:p>
            <a:pPr algn="ctr"/>
            <a:r>
              <a:rPr lang="en-GB" sz="1600" b="1" dirty="0"/>
              <a:t>£741 paid </a:t>
            </a:r>
          </a:p>
          <a:p>
            <a:pPr algn="ctr"/>
            <a:r>
              <a:rPr lang="en-GB" sz="1600" b="1" dirty="0"/>
              <a:t>every year for life</a:t>
            </a:r>
          </a:p>
        </p:txBody>
      </p:sp>
      <p:pic>
        <p:nvPicPr>
          <p:cNvPr id="13" name="Graphic 12" descr="Smiling Face with No Fill">
            <a:extLst>
              <a:ext uri="{FF2B5EF4-FFF2-40B4-BE49-F238E27FC236}">
                <a16:creationId xmlns:a16="http://schemas.microsoft.com/office/drawing/2014/main" id="{7B0B94C6-02BC-272E-9141-FE8790C78D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51275" y="3795805"/>
            <a:ext cx="612000" cy="612000"/>
          </a:xfrm>
          <a:prstGeom prst="rect">
            <a:avLst/>
          </a:prstGeom>
        </p:spPr>
      </p:pic>
      <p:pic>
        <p:nvPicPr>
          <p:cNvPr id="14" name="Graphic 13" descr="Winking Face with No Fill">
            <a:extLst>
              <a:ext uri="{FF2B5EF4-FFF2-40B4-BE49-F238E27FC236}">
                <a16:creationId xmlns:a16="http://schemas.microsoft.com/office/drawing/2014/main" id="{22EC0178-EAEE-078A-B9C0-9F057155FC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80000" y="2768353"/>
            <a:ext cx="612000" cy="612000"/>
          </a:xfrm>
          <a:prstGeom prst="rect">
            <a:avLst/>
          </a:prstGeom>
        </p:spPr>
      </p:pic>
      <p:pic>
        <p:nvPicPr>
          <p:cNvPr id="15" name="Graphic 14" descr="Thumbs Up Sign">
            <a:extLst>
              <a:ext uri="{FF2B5EF4-FFF2-40B4-BE49-F238E27FC236}">
                <a16:creationId xmlns:a16="http://schemas.microsoft.com/office/drawing/2014/main" id="{EC6F56A0-7294-E324-92E5-5047582916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7106" y="5465480"/>
            <a:ext cx="720000" cy="720000"/>
          </a:xfrm>
          <a:prstGeom prst="rect">
            <a:avLst/>
          </a:prstGeom>
        </p:spPr>
      </p:pic>
      <p:pic>
        <p:nvPicPr>
          <p:cNvPr id="16" name="Graphic 15" descr="Confused Face with No Fill">
            <a:extLst>
              <a:ext uri="{FF2B5EF4-FFF2-40B4-BE49-F238E27FC236}">
                <a16:creationId xmlns:a16="http://schemas.microsoft.com/office/drawing/2014/main" id="{00215D09-7EAC-76DF-0D58-792BE86DD5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51275" y="1777655"/>
            <a:ext cx="612000" cy="612000"/>
          </a:xfrm>
          <a:prstGeom prst="rect">
            <a:avLst/>
          </a:prstGeom>
        </p:spPr>
      </p:pic>
      <p:pic>
        <p:nvPicPr>
          <p:cNvPr id="17" name="Graphic 16" descr="Thumbs Up Sign">
            <a:extLst>
              <a:ext uri="{FF2B5EF4-FFF2-40B4-BE49-F238E27FC236}">
                <a16:creationId xmlns:a16="http://schemas.microsoft.com/office/drawing/2014/main" id="{F6E62B43-1B73-A994-6F0E-D15D5E75F4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45456" y="5465480"/>
            <a:ext cx="720000" cy="720000"/>
          </a:xfrm>
          <a:prstGeom prst="rect">
            <a:avLst/>
          </a:prstGeom>
        </p:spPr>
      </p:pic>
      <p:pic>
        <p:nvPicPr>
          <p:cNvPr id="18" name="Graphic 17" descr="Thumbs Up Sign">
            <a:extLst>
              <a:ext uri="{FF2B5EF4-FFF2-40B4-BE49-F238E27FC236}">
                <a16:creationId xmlns:a16="http://schemas.microsoft.com/office/drawing/2014/main" id="{A1EDEC23-3373-011A-794E-A87BA52282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93807" y="5465480"/>
            <a:ext cx="720000" cy="720000"/>
          </a:xfrm>
          <a:prstGeom prst="rect">
            <a:avLst/>
          </a:prstGeom>
        </p:spPr>
      </p:pic>
      <p:sp>
        <p:nvSpPr>
          <p:cNvPr id="19" name="TextBox 18">
            <a:extLst>
              <a:ext uri="{FF2B5EF4-FFF2-40B4-BE49-F238E27FC236}">
                <a16:creationId xmlns:a16="http://schemas.microsoft.com/office/drawing/2014/main" id="{A8C7BD25-44D7-017A-16A9-D0E59A3514AC}"/>
              </a:ext>
            </a:extLst>
          </p:cNvPr>
          <p:cNvSpPr txBox="1"/>
          <p:nvPr/>
        </p:nvSpPr>
        <p:spPr>
          <a:xfrm>
            <a:off x="8971796" y="4636633"/>
            <a:ext cx="2579479" cy="919401"/>
          </a:xfrm>
          <a:prstGeom prst="roundRect">
            <a:avLst/>
          </a:prstGeom>
          <a:solidFill>
            <a:srgbClr val="24CC87"/>
          </a:solidFill>
          <a:ln w="38100">
            <a:noFill/>
          </a:ln>
        </p:spPr>
        <p:txBody>
          <a:bodyPr wrap="square" lIns="36000" rIns="36000" rtlCol="0" anchor="ctr">
            <a:spAutoFit/>
          </a:bodyPr>
          <a:lstStyle/>
          <a:p>
            <a:pPr algn="ctr"/>
            <a:r>
              <a:rPr lang="en-GB" sz="1600" b="1" dirty="0">
                <a:solidFill>
                  <a:schemeClr val="bg1"/>
                </a:solidFill>
              </a:rPr>
              <a:t>If you receive this for around 4 years, you’ve made your money back!</a:t>
            </a:r>
          </a:p>
        </p:txBody>
      </p:sp>
      <p:sp>
        <p:nvSpPr>
          <p:cNvPr id="20" name="TextBox 19">
            <a:extLst>
              <a:ext uri="{FF2B5EF4-FFF2-40B4-BE49-F238E27FC236}">
                <a16:creationId xmlns:a16="http://schemas.microsoft.com/office/drawing/2014/main" id="{C0821A37-11CE-2765-22D0-40BA5F6AD518}"/>
              </a:ext>
            </a:extLst>
          </p:cNvPr>
          <p:cNvSpPr txBox="1"/>
          <p:nvPr/>
        </p:nvSpPr>
        <p:spPr>
          <a:xfrm>
            <a:off x="3298757" y="4784862"/>
            <a:ext cx="2595600" cy="578882"/>
          </a:xfrm>
          <a:prstGeom prst="roundRect">
            <a:avLst/>
          </a:prstGeom>
          <a:solidFill>
            <a:schemeClr val="accent1"/>
          </a:solidFill>
          <a:ln w="38100">
            <a:noFill/>
          </a:ln>
        </p:spPr>
        <p:txBody>
          <a:bodyPr wrap="square" rtlCol="0" anchor="ctr">
            <a:spAutoFit/>
          </a:bodyPr>
          <a:lstStyle>
            <a:defPPr>
              <a:defRPr lang="en-US"/>
            </a:defPPr>
            <a:lvl1pPr algn="ctr">
              <a:defRPr sz="1400" b="1">
                <a:solidFill>
                  <a:schemeClr val="bg1"/>
                </a:solidFill>
              </a:defRPr>
            </a:lvl1pPr>
          </a:lstStyle>
          <a:p>
            <a:r>
              <a:rPr lang="en-GB" dirty="0"/>
              <a:t>Over the year,</a:t>
            </a:r>
          </a:p>
          <a:p>
            <a:r>
              <a:rPr lang="en-GB" dirty="0"/>
              <a:t>your employer will pay…</a:t>
            </a:r>
          </a:p>
        </p:txBody>
      </p:sp>
      <p:sp>
        <p:nvSpPr>
          <p:cNvPr id="21" name="TextBox 20">
            <a:extLst>
              <a:ext uri="{FF2B5EF4-FFF2-40B4-BE49-F238E27FC236}">
                <a16:creationId xmlns:a16="http://schemas.microsoft.com/office/drawing/2014/main" id="{0ADE94A8-6FE5-372E-19A4-3975591349B3}"/>
              </a:ext>
            </a:extLst>
          </p:cNvPr>
          <p:cNvSpPr txBox="1"/>
          <p:nvPr/>
        </p:nvSpPr>
        <p:spPr>
          <a:xfrm>
            <a:off x="3121024" y="5370630"/>
            <a:ext cx="3175610" cy="646986"/>
          </a:xfrm>
          <a:prstGeom prst="roundRect">
            <a:avLst/>
          </a:prstGeom>
          <a:noFill/>
          <a:ln w="38100">
            <a:noFill/>
          </a:ln>
        </p:spPr>
        <p:txBody>
          <a:bodyPr wrap="square" rtlCol="0" anchor="ctr">
            <a:spAutoFit/>
          </a:bodyPr>
          <a:lstStyle/>
          <a:p>
            <a:pPr algn="ctr"/>
            <a:r>
              <a:rPr lang="en-GB" sz="1600" b="1" dirty="0"/>
              <a:t>£8,272 towards</a:t>
            </a:r>
          </a:p>
          <a:p>
            <a:pPr algn="ctr"/>
            <a:r>
              <a:rPr lang="en-GB" sz="1600" b="1" dirty="0"/>
              <a:t> your retirement</a:t>
            </a:r>
          </a:p>
        </p:txBody>
      </p:sp>
      <p:sp>
        <p:nvSpPr>
          <p:cNvPr id="22" name="TextBox 21">
            <a:extLst>
              <a:ext uri="{FF2B5EF4-FFF2-40B4-BE49-F238E27FC236}">
                <a16:creationId xmlns:a16="http://schemas.microsoft.com/office/drawing/2014/main" id="{DB04995D-DA8D-13B9-1179-E3DC2E896693}"/>
              </a:ext>
            </a:extLst>
          </p:cNvPr>
          <p:cNvSpPr txBox="1"/>
          <p:nvPr/>
        </p:nvSpPr>
        <p:spPr>
          <a:xfrm>
            <a:off x="8971796" y="1726112"/>
            <a:ext cx="2556000" cy="715089"/>
          </a:xfrm>
          <a:prstGeom prst="roundRect">
            <a:avLst/>
          </a:prstGeom>
          <a:noFill/>
          <a:ln w="38100">
            <a:solidFill>
              <a:srgbClr val="F4514C"/>
            </a:solidFill>
          </a:ln>
        </p:spPr>
        <p:txBody>
          <a:bodyPr wrap="square" rtlCol="0" anchor="ctr">
            <a:spAutoFit/>
          </a:bodyPr>
          <a:lstStyle/>
          <a:p>
            <a:pPr algn="ctr"/>
            <a:r>
              <a:rPr lang="en-GB" b="1" dirty="0">
                <a:solidFill>
                  <a:srgbClr val="F4514C"/>
                </a:solidFill>
              </a:rPr>
              <a:t>Your total pension</a:t>
            </a:r>
          </a:p>
          <a:p>
            <a:pPr algn="ctr"/>
            <a:r>
              <a:rPr lang="en-GB" b="1" dirty="0">
                <a:solidFill>
                  <a:srgbClr val="F4514C"/>
                </a:solidFill>
              </a:rPr>
              <a:t>contribution is £327</a:t>
            </a:r>
          </a:p>
        </p:txBody>
      </p:sp>
      <p:sp>
        <p:nvSpPr>
          <p:cNvPr id="23" name="TextBox 22">
            <a:extLst>
              <a:ext uri="{FF2B5EF4-FFF2-40B4-BE49-F238E27FC236}">
                <a16:creationId xmlns:a16="http://schemas.microsoft.com/office/drawing/2014/main" id="{0F506AAF-1724-DE0B-F101-139740B2DDF1}"/>
              </a:ext>
            </a:extLst>
          </p:cNvPr>
          <p:cNvSpPr txBox="1"/>
          <p:nvPr/>
        </p:nvSpPr>
        <p:spPr>
          <a:xfrm>
            <a:off x="8987590" y="2722450"/>
            <a:ext cx="2556000" cy="715089"/>
          </a:xfrm>
          <a:prstGeom prst="roundRect">
            <a:avLst/>
          </a:prstGeom>
          <a:noFill/>
          <a:ln w="38100">
            <a:solidFill>
              <a:srgbClr val="FF9351"/>
            </a:solidFill>
          </a:ln>
        </p:spPr>
        <p:txBody>
          <a:bodyPr wrap="square" rtlCol="0" anchor="ctr">
            <a:spAutoFit/>
          </a:bodyPr>
          <a:lstStyle/>
          <a:p>
            <a:pPr algn="ctr"/>
            <a:r>
              <a:rPr lang="en-GB" b="1" dirty="0">
                <a:solidFill>
                  <a:srgbClr val="FF9351"/>
                </a:solidFill>
              </a:rPr>
              <a:t>But you’ve paid</a:t>
            </a:r>
          </a:p>
          <a:p>
            <a:pPr algn="ctr"/>
            <a:r>
              <a:rPr lang="en-GB" b="1" dirty="0">
                <a:solidFill>
                  <a:srgbClr val="FF9351"/>
                </a:solidFill>
              </a:rPr>
              <a:t>£65 less tax</a:t>
            </a:r>
          </a:p>
        </p:txBody>
      </p:sp>
      <p:sp>
        <p:nvSpPr>
          <p:cNvPr id="24" name="TextBox 23">
            <a:extLst>
              <a:ext uri="{FF2B5EF4-FFF2-40B4-BE49-F238E27FC236}">
                <a16:creationId xmlns:a16="http://schemas.microsoft.com/office/drawing/2014/main" id="{21E4FEF0-188F-1D27-F17F-706129E0011D}"/>
              </a:ext>
            </a:extLst>
          </p:cNvPr>
          <p:cNvSpPr txBox="1"/>
          <p:nvPr/>
        </p:nvSpPr>
        <p:spPr>
          <a:xfrm>
            <a:off x="8971796" y="3760442"/>
            <a:ext cx="2556000" cy="715089"/>
          </a:xfrm>
          <a:prstGeom prst="roundRect">
            <a:avLst/>
          </a:prstGeom>
          <a:noFill/>
          <a:ln w="38100">
            <a:solidFill>
              <a:srgbClr val="8BE0A8"/>
            </a:solidFill>
          </a:ln>
        </p:spPr>
        <p:txBody>
          <a:bodyPr wrap="square" rtlCol="0" anchor="ctr">
            <a:spAutoFit/>
          </a:bodyPr>
          <a:lstStyle/>
          <a:p>
            <a:pPr algn="ctr"/>
            <a:r>
              <a:rPr lang="en-GB" b="1" dirty="0">
                <a:solidFill>
                  <a:srgbClr val="8BE0A8"/>
                </a:solidFill>
              </a:rPr>
              <a:t>And your employer</a:t>
            </a:r>
          </a:p>
          <a:p>
            <a:pPr algn="ctr"/>
            <a:r>
              <a:rPr lang="en-GB" b="1" dirty="0">
                <a:solidFill>
                  <a:srgbClr val="8BE0A8"/>
                </a:solidFill>
              </a:rPr>
              <a:t>paid in £689</a:t>
            </a:r>
          </a:p>
        </p:txBody>
      </p:sp>
    </p:spTree>
    <p:custDataLst>
      <p:tags r:id="rId1"/>
    </p:custDataLst>
    <p:extLst>
      <p:ext uri="{BB962C8B-B14F-4D97-AF65-F5344CB8AC3E}">
        <p14:creationId xmlns:p14="http://schemas.microsoft.com/office/powerpoint/2010/main" val="2243699549"/>
      </p:ext>
    </p:extLst>
  </p:cSld>
  <p:clrMapOvr>
    <a:masterClrMapping/>
  </p:clrMapOvr>
  <mc:AlternateContent xmlns:mc="http://schemas.openxmlformats.org/markup-compatibility/2006" xmlns:p14="http://schemas.microsoft.com/office/powerpoint/2010/main">
    <mc:Choice Requires="p14">
      <p:transition spd="slow" p14:dur="2000" advTm="153696"/>
    </mc:Choice>
    <mc:Fallback xmlns="">
      <p:transition spd="slow" advTm="153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9" grpId="0" animBg="1"/>
      <p:bldP spid="20" grpId="0" animBg="1"/>
      <p:bldP spid="21" grpId="0"/>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C0D3-B76F-35F0-6ABF-F6EBEB1330FC}"/>
              </a:ext>
            </a:extLst>
          </p:cNvPr>
          <p:cNvSpPr>
            <a:spLocks noGrp="1"/>
          </p:cNvSpPr>
          <p:nvPr>
            <p:ph type="title"/>
          </p:nvPr>
        </p:nvSpPr>
        <p:spPr/>
        <p:txBody>
          <a:bodyPr/>
          <a:lstStyle/>
          <a:p>
            <a:r>
              <a:rPr lang="en-GB" dirty="0"/>
              <a:t>2. How much does the scheme cost?</a:t>
            </a:r>
            <a:br>
              <a:rPr lang="en-GB" dirty="0"/>
            </a:br>
            <a:r>
              <a:rPr lang="en-GB" dirty="0"/>
              <a:t>Further information</a:t>
            </a:r>
          </a:p>
        </p:txBody>
      </p:sp>
      <p:sp>
        <p:nvSpPr>
          <p:cNvPr id="4" name="Slide Number Placeholder 3">
            <a:extLst>
              <a:ext uri="{FF2B5EF4-FFF2-40B4-BE49-F238E27FC236}">
                <a16:creationId xmlns:a16="http://schemas.microsoft.com/office/drawing/2014/main" id="{BC282D3D-CD71-1FD3-2480-5FF9DBEF62D9}"/>
              </a:ext>
            </a:extLst>
          </p:cNvPr>
          <p:cNvSpPr>
            <a:spLocks noGrp="1"/>
          </p:cNvSpPr>
          <p:nvPr>
            <p:ph type="sldNum" sz="quarter" idx="12"/>
          </p:nvPr>
        </p:nvSpPr>
        <p:spPr/>
        <p:txBody>
          <a:bodyPr/>
          <a:lstStyle/>
          <a:p>
            <a:fld id="{FD15E2C3-2FDC-5443-A5D7-CEF7C1191BA7}" type="slidenum">
              <a:rPr lang="en-GB" smtClean="0"/>
              <a:t>16</a:t>
            </a:fld>
            <a:endParaRPr lang="en-GB"/>
          </a:p>
        </p:txBody>
      </p:sp>
      <p:sp>
        <p:nvSpPr>
          <p:cNvPr id="8" name="Content Placeholder 1">
            <a:extLst>
              <a:ext uri="{FF2B5EF4-FFF2-40B4-BE49-F238E27FC236}">
                <a16:creationId xmlns:a16="http://schemas.microsoft.com/office/drawing/2014/main" id="{967C9B97-6266-D9B2-3C74-EB922946C1F8}"/>
              </a:ext>
            </a:extLst>
          </p:cNvPr>
          <p:cNvSpPr txBox="1">
            <a:spLocks/>
          </p:cNvSpPr>
          <p:nvPr/>
        </p:nvSpPr>
        <p:spPr>
          <a:xfrm>
            <a:off x="609600" y="3898640"/>
            <a:ext cx="4876799" cy="582652"/>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u="sng" dirty="0">
                <a:solidFill>
                  <a:srgbClr val="0000FF"/>
                </a:solidFill>
                <a:effectLst/>
                <a:latin typeface="Calibri" panose="020F0502020204030204" pitchFamily="34" charset="0"/>
                <a:ea typeface="Times New Roman" panose="02020603050405020304" pitchFamily="18" charset="0"/>
                <a:hlinkClick r:id="rId2" tooltip="https://www.nhsemployers.org/publications/nhs-pension-scheme-member-contributions-202324"/>
              </a:rPr>
              <a:t>www.nhsemployers.org/publications/nhs-pension-scheme-member-contributions-202324</a:t>
            </a:r>
            <a:r>
              <a:rPr lang="en-US" sz="1800" dirty="0">
                <a:effectLst/>
                <a:latin typeface="Calibri" panose="020F0502020204030204" pitchFamily="34" charset="0"/>
                <a:ea typeface="Times New Roman" panose="02020603050405020304" pitchFamily="18" charset="0"/>
              </a:rPr>
              <a:t>  </a:t>
            </a:r>
            <a:endParaRPr lang="en-GB" dirty="0">
              <a:hlinkClick r:id="" action="ppaction://noaction">
                <a:extLst>
                  <a:ext uri="{A12FA001-AC4F-418D-AE19-62706E023703}">
                    <ahyp:hlinkClr xmlns:ahyp="http://schemas.microsoft.com/office/drawing/2018/hyperlinkcolor" val="tx"/>
                  </a:ext>
                </a:extLst>
              </a:hlinkClick>
            </a:endParaRPr>
          </a:p>
        </p:txBody>
      </p:sp>
      <p:pic>
        <p:nvPicPr>
          <p:cNvPr id="5" name="Picture 4">
            <a:extLst>
              <a:ext uri="{FF2B5EF4-FFF2-40B4-BE49-F238E27FC236}">
                <a16:creationId xmlns:a16="http://schemas.microsoft.com/office/drawing/2014/main" id="{4BC13F9E-5515-9723-BAD2-E6BACB9252C7}"/>
              </a:ext>
            </a:extLst>
          </p:cNvPr>
          <p:cNvPicPr>
            <a:picLocks noChangeAspect="1"/>
          </p:cNvPicPr>
          <p:nvPr/>
        </p:nvPicPr>
        <p:blipFill>
          <a:blip r:embed="rId3"/>
          <a:stretch>
            <a:fillRect/>
          </a:stretch>
        </p:blipFill>
        <p:spPr>
          <a:xfrm>
            <a:off x="476251" y="2008178"/>
            <a:ext cx="5286375" cy="1647825"/>
          </a:xfrm>
          <a:prstGeom prst="rect">
            <a:avLst/>
          </a:prstGeom>
          <a:ln>
            <a:solidFill>
              <a:schemeClr val="accent5"/>
            </a:solidFill>
          </a:ln>
        </p:spPr>
      </p:pic>
      <p:pic>
        <p:nvPicPr>
          <p:cNvPr id="7" name="Picture 6">
            <a:extLst>
              <a:ext uri="{FF2B5EF4-FFF2-40B4-BE49-F238E27FC236}">
                <a16:creationId xmlns:a16="http://schemas.microsoft.com/office/drawing/2014/main" id="{5AEAD01F-F7DA-8BE4-C610-91ED77F95595}"/>
              </a:ext>
            </a:extLst>
          </p:cNvPr>
          <p:cNvPicPr>
            <a:picLocks noChangeAspect="1"/>
          </p:cNvPicPr>
          <p:nvPr/>
        </p:nvPicPr>
        <p:blipFill>
          <a:blip r:embed="rId4"/>
          <a:stretch>
            <a:fillRect/>
          </a:stretch>
        </p:blipFill>
        <p:spPr>
          <a:xfrm>
            <a:off x="6200775" y="2008178"/>
            <a:ext cx="5622925" cy="1647825"/>
          </a:xfrm>
          <a:prstGeom prst="rect">
            <a:avLst/>
          </a:prstGeom>
          <a:ln>
            <a:solidFill>
              <a:schemeClr val="accent5"/>
            </a:solidFill>
          </a:ln>
        </p:spPr>
      </p:pic>
      <p:sp>
        <p:nvSpPr>
          <p:cNvPr id="9" name="TextBox 8">
            <a:extLst>
              <a:ext uri="{FF2B5EF4-FFF2-40B4-BE49-F238E27FC236}">
                <a16:creationId xmlns:a16="http://schemas.microsoft.com/office/drawing/2014/main" id="{024C63B0-D808-E375-BC4D-9E29AC456E9B}"/>
              </a:ext>
            </a:extLst>
          </p:cNvPr>
          <p:cNvSpPr txBox="1"/>
          <p:nvPr/>
        </p:nvSpPr>
        <p:spPr>
          <a:xfrm>
            <a:off x="6096000" y="3947632"/>
            <a:ext cx="6273800" cy="646331"/>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hlinkClick r:id="rId5"/>
              </a:rPr>
              <a:t>www.nhsemployers.org/articles/nhs-pension-scheme-employer-contributions</a:t>
            </a:r>
            <a:r>
              <a:rPr lang="en-GB"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31493043"/>
      </p:ext>
    </p:extLst>
  </p:cSld>
  <p:clrMapOvr>
    <a:masterClrMapping/>
  </p:clrMapOvr>
  <mc:AlternateContent xmlns:mc="http://schemas.openxmlformats.org/markup-compatibility/2006" xmlns:p14="http://schemas.microsoft.com/office/powerpoint/2010/main">
    <mc:Choice Requires="p14">
      <p:transition spd="slow" p14:dur="2000" advTm="16528"/>
    </mc:Choice>
    <mc:Fallback xmlns="">
      <p:transition spd="slow" advTm="165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3. How your pension builds up</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4074079115"/>
      </p:ext>
    </p:extLst>
  </p:cSld>
  <p:clrMapOvr>
    <a:masterClrMapping/>
  </p:clrMapOvr>
  <mc:AlternateContent xmlns:mc="http://schemas.openxmlformats.org/markup-compatibility/2006" xmlns:p14="http://schemas.microsoft.com/office/powerpoint/2010/main">
    <mc:Choice Requires="p14">
      <p:transition spd="slow" p14:dur="2000" advTm="25258"/>
    </mc:Choice>
    <mc:Fallback xmlns="">
      <p:transition spd="slow" advTm="2525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F56387C-3300-59C4-0AF7-5BBA47103385}"/>
              </a:ext>
            </a:extLst>
          </p:cNvPr>
          <p:cNvSpPr>
            <a:spLocks noChangeAspect="1"/>
          </p:cNvSpPr>
          <p:nvPr/>
        </p:nvSpPr>
        <p:spPr>
          <a:xfrm>
            <a:off x="2756096" y="1747549"/>
            <a:ext cx="4104456" cy="4104456"/>
          </a:xfrm>
          <a:prstGeom prst="ellipse">
            <a:avLst/>
          </a:prstGeom>
          <a:gradFill>
            <a:gsLst>
              <a:gs pos="0">
                <a:srgbClr val="FF9351"/>
              </a:gs>
              <a:gs pos="100000">
                <a:schemeClr val="accent3">
                  <a:lumMod val="75000"/>
                </a:schemeClr>
              </a:gs>
            </a:gsLst>
            <a:lin ang="5400000" scaled="1"/>
          </a:gradFill>
          <a:ln w="3810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DINOT-Bold"/>
            </a:endParaRPr>
          </a:p>
        </p:txBody>
      </p:sp>
      <p:sp>
        <p:nvSpPr>
          <p:cNvPr id="2" name="Title 1">
            <a:extLst>
              <a:ext uri="{FF2B5EF4-FFF2-40B4-BE49-F238E27FC236}">
                <a16:creationId xmlns:a16="http://schemas.microsoft.com/office/drawing/2014/main" id="{06201903-E46B-D03F-16B5-722ED4E8B72D}"/>
              </a:ext>
            </a:extLst>
          </p:cNvPr>
          <p:cNvSpPr>
            <a:spLocks noGrp="1"/>
          </p:cNvSpPr>
          <p:nvPr>
            <p:ph type="title"/>
          </p:nvPr>
        </p:nvSpPr>
        <p:spPr/>
        <p:txBody>
          <a:bodyPr/>
          <a:lstStyle/>
          <a:p>
            <a:r>
              <a:rPr lang="en-GB" dirty="0"/>
              <a:t>Guaranteed income in retirement based on your pay</a:t>
            </a:r>
          </a:p>
        </p:txBody>
      </p:sp>
      <p:sp>
        <p:nvSpPr>
          <p:cNvPr id="13" name="Flowchart: Connector 12">
            <a:extLst>
              <a:ext uri="{FF2B5EF4-FFF2-40B4-BE49-F238E27FC236}">
                <a16:creationId xmlns:a16="http://schemas.microsoft.com/office/drawing/2014/main" id="{E3DCBA1F-B692-A822-46DC-E675F38432EA}"/>
              </a:ext>
            </a:extLst>
          </p:cNvPr>
          <p:cNvSpPr>
            <a:spLocks/>
          </p:cNvSpPr>
          <p:nvPr/>
        </p:nvSpPr>
        <p:spPr>
          <a:xfrm>
            <a:off x="5321719" y="1747549"/>
            <a:ext cx="4104000" cy="4104000"/>
          </a:xfrm>
          <a:prstGeom prst="flowChartConnector">
            <a:avLst/>
          </a:prstGeom>
          <a:gradFill>
            <a:gsLst>
              <a:gs pos="0">
                <a:schemeClr val="bg2"/>
              </a:gs>
              <a:gs pos="42000">
                <a:schemeClr val="bg2">
                  <a:alpha val="50000"/>
                </a:schemeClr>
              </a:gs>
              <a:gs pos="99000">
                <a:schemeClr val="bg2">
                  <a:alpha val="10000"/>
                </a:schemeClr>
              </a:gs>
            </a:gsLst>
            <a:lin ang="5400000" scaled="1"/>
          </a:gra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DINOT-Bold"/>
            </a:endParaRPr>
          </a:p>
        </p:txBody>
      </p:sp>
      <p:sp>
        <p:nvSpPr>
          <p:cNvPr id="4" name="Slide Number Placeholder 3">
            <a:extLst>
              <a:ext uri="{FF2B5EF4-FFF2-40B4-BE49-F238E27FC236}">
                <a16:creationId xmlns:a16="http://schemas.microsoft.com/office/drawing/2014/main" id="{18FAC0CB-B0F8-B7E1-3EAA-70A8375CBAC9}"/>
              </a:ext>
            </a:extLst>
          </p:cNvPr>
          <p:cNvSpPr>
            <a:spLocks noGrp="1"/>
          </p:cNvSpPr>
          <p:nvPr>
            <p:ph type="sldNum" sz="quarter" idx="12"/>
          </p:nvPr>
        </p:nvSpPr>
        <p:spPr/>
        <p:txBody>
          <a:bodyPr/>
          <a:lstStyle/>
          <a:p>
            <a:fld id="{FD15E2C3-2FDC-5443-A5D7-CEF7C1191BA7}" type="slidenum">
              <a:rPr lang="en-GB" smtClean="0"/>
              <a:t>18</a:t>
            </a:fld>
            <a:endParaRPr lang="en-GB"/>
          </a:p>
        </p:txBody>
      </p:sp>
      <p:pic>
        <p:nvPicPr>
          <p:cNvPr id="6" name="Picture 5">
            <a:extLst>
              <a:ext uri="{FF2B5EF4-FFF2-40B4-BE49-F238E27FC236}">
                <a16:creationId xmlns:a16="http://schemas.microsoft.com/office/drawing/2014/main" id="{8B440629-E1BF-A23F-6B68-1AD934D633B7}"/>
              </a:ext>
            </a:extLst>
          </p:cNvPr>
          <p:cNvPicPr>
            <a:picLocks noChangeAspect="1"/>
          </p:cNvPicPr>
          <p:nvPr/>
        </p:nvPicPr>
        <p:blipFill>
          <a:blip r:embed="rId4"/>
          <a:srcRect/>
          <a:stretch/>
        </p:blipFill>
        <p:spPr>
          <a:xfrm>
            <a:off x="1693586" y="1268057"/>
            <a:ext cx="1626511" cy="859072"/>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39EACE94-225C-7D09-3549-2709DED4DC00}"/>
              </a:ext>
            </a:extLst>
          </p:cNvPr>
          <p:cNvSpPr txBox="1"/>
          <p:nvPr/>
        </p:nvSpPr>
        <p:spPr>
          <a:xfrm>
            <a:off x="3322330" y="2711093"/>
            <a:ext cx="1440000" cy="919401"/>
          </a:xfrm>
          <a:prstGeom prst="roundRect">
            <a:avLst/>
          </a:prstGeom>
          <a:noFill/>
          <a:ln w="38100">
            <a:noFill/>
          </a:ln>
        </p:spPr>
        <p:txBody>
          <a:bodyPr wrap="square" rtlCol="0" anchor="ctr">
            <a:spAutoFit/>
          </a:bodyPr>
          <a:lstStyle/>
          <a:p>
            <a:pPr algn="ctr"/>
            <a:r>
              <a:rPr lang="en-GB" sz="2400" b="1" dirty="0">
                <a:solidFill>
                  <a:schemeClr val="tx2">
                    <a:lumMod val="50000"/>
                  </a:schemeClr>
                </a:solidFill>
              </a:rPr>
              <a:t>‘Old’</a:t>
            </a:r>
          </a:p>
          <a:p>
            <a:pPr algn="ctr"/>
            <a:r>
              <a:rPr lang="en-GB" sz="2400" b="1" dirty="0">
                <a:solidFill>
                  <a:schemeClr val="tx2">
                    <a:lumMod val="50000"/>
                  </a:schemeClr>
                </a:solidFill>
              </a:rPr>
              <a:t>scheme</a:t>
            </a:r>
          </a:p>
        </p:txBody>
      </p:sp>
      <p:sp>
        <p:nvSpPr>
          <p:cNvPr id="8" name="TextBox 7">
            <a:extLst>
              <a:ext uri="{FF2B5EF4-FFF2-40B4-BE49-F238E27FC236}">
                <a16:creationId xmlns:a16="http://schemas.microsoft.com/office/drawing/2014/main" id="{07C23C2F-2E8C-2C21-D8F7-A4F8EAC02A54}"/>
              </a:ext>
            </a:extLst>
          </p:cNvPr>
          <p:cNvSpPr txBox="1"/>
          <p:nvPr/>
        </p:nvSpPr>
        <p:spPr>
          <a:xfrm>
            <a:off x="3343020" y="4312179"/>
            <a:ext cx="1440000" cy="919401"/>
          </a:xfrm>
          <a:prstGeom prst="roundRect">
            <a:avLst/>
          </a:prstGeom>
          <a:noFill/>
          <a:ln w="38100">
            <a:noFill/>
          </a:ln>
        </p:spPr>
        <p:txBody>
          <a:bodyPr wrap="square" rtlCol="0" anchor="ctr">
            <a:spAutoFit/>
          </a:bodyPr>
          <a:lstStyle/>
          <a:p>
            <a:pPr algn="ctr"/>
            <a:r>
              <a:rPr lang="en-GB" sz="2400" b="1" dirty="0">
                <a:solidFill>
                  <a:schemeClr val="tx2">
                    <a:lumMod val="50000"/>
                  </a:schemeClr>
                </a:solidFill>
              </a:rPr>
              <a:t>Final</a:t>
            </a:r>
          </a:p>
          <a:p>
            <a:pPr algn="ctr"/>
            <a:r>
              <a:rPr lang="en-GB" sz="2400" b="1" dirty="0">
                <a:solidFill>
                  <a:schemeClr val="tx2">
                    <a:lumMod val="50000"/>
                  </a:schemeClr>
                </a:solidFill>
              </a:rPr>
              <a:t>Salary</a:t>
            </a:r>
          </a:p>
        </p:txBody>
      </p:sp>
      <p:sp>
        <p:nvSpPr>
          <p:cNvPr id="9" name="TextBox 8">
            <a:extLst>
              <a:ext uri="{FF2B5EF4-FFF2-40B4-BE49-F238E27FC236}">
                <a16:creationId xmlns:a16="http://schemas.microsoft.com/office/drawing/2014/main" id="{18938D0C-FEB3-F687-63BE-C353DDCB7A6A}"/>
              </a:ext>
            </a:extLst>
          </p:cNvPr>
          <p:cNvSpPr txBox="1"/>
          <p:nvPr/>
        </p:nvSpPr>
        <p:spPr>
          <a:xfrm>
            <a:off x="7383677" y="4312178"/>
            <a:ext cx="1745582" cy="919401"/>
          </a:xfrm>
          <a:prstGeom prst="roundRect">
            <a:avLst/>
          </a:prstGeom>
          <a:noFill/>
          <a:ln w="38100">
            <a:noFill/>
          </a:ln>
        </p:spPr>
        <p:txBody>
          <a:bodyPr wrap="square" rtlCol="0" anchor="ctr">
            <a:spAutoFit/>
          </a:bodyPr>
          <a:lstStyle/>
          <a:p>
            <a:pPr algn="ctr"/>
            <a:r>
              <a:rPr lang="en-GB" sz="2400" b="1" dirty="0">
                <a:solidFill>
                  <a:schemeClr val="bg2">
                    <a:lumMod val="50000"/>
                  </a:schemeClr>
                </a:solidFill>
              </a:rPr>
              <a:t>Career</a:t>
            </a:r>
          </a:p>
          <a:p>
            <a:pPr algn="ctr"/>
            <a:r>
              <a:rPr lang="en-GB" sz="2400" b="1" dirty="0">
                <a:solidFill>
                  <a:schemeClr val="bg2">
                    <a:lumMod val="50000"/>
                  </a:schemeClr>
                </a:solidFill>
              </a:rPr>
              <a:t>Average</a:t>
            </a:r>
          </a:p>
        </p:txBody>
      </p:sp>
      <p:sp>
        <p:nvSpPr>
          <p:cNvPr id="10" name="TextBox 9">
            <a:extLst>
              <a:ext uri="{FF2B5EF4-FFF2-40B4-BE49-F238E27FC236}">
                <a16:creationId xmlns:a16="http://schemas.microsoft.com/office/drawing/2014/main" id="{DA51E698-5E56-3DEC-422B-29D6412CF182}"/>
              </a:ext>
            </a:extLst>
          </p:cNvPr>
          <p:cNvSpPr txBox="1"/>
          <p:nvPr/>
        </p:nvSpPr>
        <p:spPr>
          <a:xfrm>
            <a:off x="7536468" y="2611560"/>
            <a:ext cx="1440000" cy="987504"/>
          </a:xfrm>
          <a:prstGeom prst="roundRect">
            <a:avLst/>
          </a:prstGeom>
          <a:noFill/>
          <a:ln w="38100">
            <a:noFill/>
          </a:ln>
        </p:spPr>
        <p:txBody>
          <a:bodyPr wrap="square" rtlCol="0" anchor="ctr">
            <a:spAutoFit/>
          </a:bodyPr>
          <a:lstStyle/>
          <a:p>
            <a:pPr algn="ctr"/>
            <a:r>
              <a:rPr lang="en-GB" sz="2800" b="1" dirty="0">
                <a:solidFill>
                  <a:schemeClr val="bg2">
                    <a:lumMod val="50000"/>
                  </a:schemeClr>
                </a:solidFill>
              </a:rPr>
              <a:t>‘</a:t>
            </a:r>
            <a:r>
              <a:rPr lang="en-GB" sz="2400" b="1" dirty="0">
                <a:solidFill>
                  <a:schemeClr val="bg2">
                    <a:lumMod val="50000"/>
                  </a:schemeClr>
                </a:solidFill>
              </a:rPr>
              <a:t>New’</a:t>
            </a:r>
          </a:p>
          <a:p>
            <a:pPr algn="ctr"/>
            <a:r>
              <a:rPr lang="en-GB" sz="2400" b="1" dirty="0">
                <a:solidFill>
                  <a:schemeClr val="bg2">
                    <a:lumMod val="50000"/>
                  </a:schemeClr>
                </a:solidFill>
              </a:rPr>
              <a:t>scheme</a:t>
            </a:r>
          </a:p>
        </p:txBody>
      </p:sp>
      <p:pic>
        <p:nvPicPr>
          <p:cNvPr id="11" name="Picture 10">
            <a:extLst>
              <a:ext uri="{FF2B5EF4-FFF2-40B4-BE49-F238E27FC236}">
                <a16:creationId xmlns:a16="http://schemas.microsoft.com/office/drawing/2014/main" id="{39623095-0A31-CBBC-3468-521573F70E2A}"/>
              </a:ext>
            </a:extLst>
          </p:cNvPr>
          <p:cNvPicPr>
            <a:picLocks noChangeAspect="1"/>
          </p:cNvPicPr>
          <p:nvPr/>
        </p:nvPicPr>
        <p:blipFill>
          <a:blip r:embed="rId5"/>
          <a:srcRect/>
          <a:stretch/>
        </p:blipFill>
        <p:spPr>
          <a:xfrm>
            <a:off x="9270558" y="1268057"/>
            <a:ext cx="1547944" cy="775767"/>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8F70243A-A7F8-A6E0-C8B6-CA18A566D9C8}"/>
              </a:ext>
            </a:extLst>
          </p:cNvPr>
          <p:cNvSpPr txBox="1"/>
          <p:nvPr/>
        </p:nvSpPr>
        <p:spPr>
          <a:xfrm>
            <a:off x="5155930" y="3102868"/>
            <a:ext cx="1892016" cy="1328023"/>
          </a:xfrm>
          <a:prstGeom prst="roundRect">
            <a:avLst/>
          </a:prstGeom>
          <a:noFill/>
          <a:ln w="38100">
            <a:noFill/>
          </a:ln>
        </p:spPr>
        <p:txBody>
          <a:bodyPr wrap="square" rtlCol="0" anchor="ctr">
            <a:spAutoFit/>
          </a:bodyPr>
          <a:lstStyle/>
          <a:p>
            <a:pPr algn="ctr"/>
            <a:r>
              <a:rPr lang="en-GB" sz="2400" b="1" dirty="0"/>
              <a:t>NHS Pension Scheme</a:t>
            </a:r>
          </a:p>
        </p:txBody>
      </p:sp>
    </p:spTree>
    <p:custDataLst>
      <p:tags r:id="rId1"/>
    </p:custDataLst>
    <p:extLst>
      <p:ext uri="{BB962C8B-B14F-4D97-AF65-F5344CB8AC3E}">
        <p14:creationId xmlns:p14="http://schemas.microsoft.com/office/powerpoint/2010/main" val="1525507645"/>
      </p:ext>
    </p:extLst>
  </p:cSld>
  <p:clrMapOvr>
    <a:masterClrMapping/>
  </p:clrMapOvr>
  <mc:AlternateContent xmlns:mc="http://schemas.openxmlformats.org/markup-compatibility/2006" xmlns:p14="http://schemas.microsoft.com/office/powerpoint/2010/main">
    <mc:Choice Requires="p14">
      <p:transition spd="slow" p14:dur="2000" advTm="58965"/>
    </mc:Choice>
    <mc:Fallback xmlns="">
      <p:transition spd="slow" advTm="589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7" grpId="0"/>
      <p:bldP spid="8"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0D52-3E75-6BB5-9081-1939FA93654E}"/>
              </a:ext>
            </a:extLst>
          </p:cNvPr>
          <p:cNvSpPr>
            <a:spLocks noGrp="1"/>
          </p:cNvSpPr>
          <p:nvPr>
            <p:ph type="title"/>
          </p:nvPr>
        </p:nvSpPr>
        <p:spPr/>
        <p:txBody>
          <a:bodyPr/>
          <a:lstStyle/>
          <a:p>
            <a:r>
              <a:rPr lang="en-GB" dirty="0"/>
              <a:t>Career Average pensions (2015)</a:t>
            </a:r>
          </a:p>
        </p:txBody>
      </p:sp>
      <p:sp>
        <p:nvSpPr>
          <p:cNvPr id="4" name="Slide Number Placeholder 3">
            <a:extLst>
              <a:ext uri="{FF2B5EF4-FFF2-40B4-BE49-F238E27FC236}">
                <a16:creationId xmlns:a16="http://schemas.microsoft.com/office/drawing/2014/main" id="{F24FDDB8-C15E-EAD2-059F-767DE14C3CA0}"/>
              </a:ext>
            </a:extLst>
          </p:cNvPr>
          <p:cNvSpPr>
            <a:spLocks noGrp="1"/>
          </p:cNvSpPr>
          <p:nvPr>
            <p:ph type="sldNum" sz="quarter" idx="12"/>
          </p:nvPr>
        </p:nvSpPr>
        <p:spPr>
          <a:xfrm>
            <a:off x="10912475" y="6080126"/>
            <a:ext cx="800100" cy="219651"/>
          </a:xfrm>
        </p:spPr>
        <p:txBody>
          <a:bodyPr/>
          <a:lstStyle/>
          <a:p>
            <a:fld id="{FD15E2C3-2FDC-5443-A5D7-CEF7C1191BA7}" type="slidenum">
              <a:rPr lang="en-GB" smtClean="0"/>
              <a:t>19</a:t>
            </a:fld>
            <a:endParaRPr lang="en-GB"/>
          </a:p>
        </p:txBody>
      </p:sp>
      <p:graphicFrame>
        <p:nvGraphicFramePr>
          <p:cNvPr id="9" name="Chart 8">
            <a:extLst>
              <a:ext uri="{FF2B5EF4-FFF2-40B4-BE49-F238E27FC236}">
                <a16:creationId xmlns:a16="http://schemas.microsoft.com/office/drawing/2014/main" id="{0B4E7A39-BA8D-998B-1EEA-6659A059BC65}"/>
              </a:ext>
            </a:extLst>
          </p:cNvPr>
          <p:cNvGraphicFramePr>
            <a:graphicFrameLocks noChangeAspect="1"/>
          </p:cNvGraphicFramePr>
          <p:nvPr/>
        </p:nvGraphicFramePr>
        <p:xfrm>
          <a:off x="684807" y="4509069"/>
          <a:ext cx="1890000"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36C0043-24F5-81C8-2B0C-531726529E77}"/>
              </a:ext>
            </a:extLst>
          </p:cNvPr>
          <p:cNvGraphicFramePr>
            <a:graphicFrameLocks noChangeAspect="1"/>
          </p:cNvGraphicFramePr>
          <p:nvPr/>
        </p:nvGraphicFramePr>
        <p:xfrm>
          <a:off x="8615212" y="1527576"/>
          <a:ext cx="3273119" cy="218207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7A58232C-ACB5-81C4-93CA-023D0045BC7C}"/>
              </a:ext>
            </a:extLst>
          </p:cNvPr>
          <p:cNvSpPr txBox="1"/>
          <p:nvPr/>
        </p:nvSpPr>
        <p:spPr>
          <a:xfrm>
            <a:off x="935793" y="1170034"/>
            <a:ext cx="9324000" cy="442674"/>
          </a:xfrm>
          <a:prstGeom prst="roundRect">
            <a:avLst/>
          </a:prstGeom>
          <a:solidFill>
            <a:schemeClr val="accent4"/>
          </a:solidFill>
          <a:ln w="38100">
            <a:noFill/>
          </a:ln>
        </p:spPr>
        <p:txBody>
          <a:bodyPr wrap="square" rtlCol="0" anchor="ctr">
            <a:spAutoFit/>
          </a:bodyPr>
          <a:lstStyle/>
          <a:p>
            <a:r>
              <a:rPr lang="en-GB" sz="2000" b="1" dirty="0">
                <a:solidFill>
                  <a:schemeClr val="bg1"/>
                </a:solidFill>
              </a:rPr>
              <a:t>Your pension builds up in slices, using your pay in every year</a:t>
            </a:r>
          </a:p>
        </p:txBody>
      </p:sp>
      <p:graphicFrame>
        <p:nvGraphicFramePr>
          <p:cNvPr id="14" name="Chart 13">
            <a:extLst>
              <a:ext uri="{FF2B5EF4-FFF2-40B4-BE49-F238E27FC236}">
                <a16:creationId xmlns:a16="http://schemas.microsoft.com/office/drawing/2014/main" id="{6C6A87A7-B3E3-861E-21C5-FA298A84A03D}"/>
              </a:ext>
            </a:extLst>
          </p:cNvPr>
          <p:cNvGraphicFramePr>
            <a:graphicFrameLocks noChangeAspect="1"/>
          </p:cNvGraphicFramePr>
          <p:nvPr/>
        </p:nvGraphicFramePr>
        <p:xfrm>
          <a:off x="2115061" y="1761532"/>
          <a:ext cx="2970000" cy="19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1A13E83E-278D-2C6B-E0C5-4AF27E82EE2F}"/>
              </a:ext>
            </a:extLst>
          </p:cNvPr>
          <p:cNvGraphicFramePr>
            <a:graphicFrameLocks noChangeAspect="1"/>
          </p:cNvGraphicFramePr>
          <p:nvPr/>
        </p:nvGraphicFramePr>
        <p:xfrm>
          <a:off x="4060231" y="1764559"/>
          <a:ext cx="2970000" cy="1980000"/>
        </p:xfrm>
        <a:graphic>
          <a:graphicData uri="http://schemas.openxmlformats.org/drawingml/2006/chart">
            <c:chart xmlns:c="http://schemas.openxmlformats.org/drawingml/2006/chart" xmlns:r="http://schemas.openxmlformats.org/officeDocument/2006/relationships" r:id="rId7"/>
          </a:graphicData>
        </a:graphic>
      </p:graphicFrame>
      <p:sp>
        <p:nvSpPr>
          <p:cNvPr id="16" name="Rectangle 3">
            <a:extLst>
              <a:ext uri="{FF2B5EF4-FFF2-40B4-BE49-F238E27FC236}">
                <a16:creationId xmlns:a16="http://schemas.microsoft.com/office/drawing/2014/main" id="{DA1E7EEA-1F40-E1F8-D7C6-57E30C4BDDE5}"/>
              </a:ext>
            </a:extLst>
          </p:cNvPr>
          <p:cNvSpPr>
            <a:spLocks noChangeArrowheads="1"/>
          </p:cNvSpPr>
          <p:nvPr/>
        </p:nvSpPr>
        <p:spPr bwMode="auto">
          <a:xfrm>
            <a:off x="2828492" y="3374920"/>
            <a:ext cx="1620000" cy="674993"/>
          </a:xfrm>
          <a:prstGeom prst="roundRect">
            <a:avLst/>
          </a:prstGeom>
          <a:solidFill>
            <a:srgbClr val="24CC87"/>
          </a:solidFill>
          <a:ln w="9525">
            <a:noFill/>
            <a:miter lim="800000"/>
            <a:headEnd/>
            <a:tailEnd/>
          </a:ln>
        </p:spPr>
        <p:txBody>
          <a:bodyPr anchor="ctr"/>
          <a:lstStyle/>
          <a:p>
            <a:pPr algn="ctr"/>
            <a:r>
              <a:rPr kumimoji="1" lang="en-GB" sz="1600" dirty="0">
                <a:solidFill>
                  <a:schemeClr val="bg1"/>
                </a:solidFill>
              </a:rPr>
              <a:t>Uses pay</a:t>
            </a:r>
          </a:p>
          <a:p>
            <a:pPr algn="ctr"/>
            <a:r>
              <a:rPr kumimoji="1" lang="en-GB" sz="1600" dirty="0">
                <a:solidFill>
                  <a:schemeClr val="bg1"/>
                </a:solidFill>
              </a:rPr>
              <a:t>in year 2</a:t>
            </a:r>
          </a:p>
        </p:txBody>
      </p:sp>
      <p:sp>
        <p:nvSpPr>
          <p:cNvPr id="17" name="Rectangle 3">
            <a:extLst>
              <a:ext uri="{FF2B5EF4-FFF2-40B4-BE49-F238E27FC236}">
                <a16:creationId xmlns:a16="http://schemas.microsoft.com/office/drawing/2014/main" id="{B9284057-1EF8-A198-ED26-8247AE43053F}"/>
              </a:ext>
            </a:extLst>
          </p:cNvPr>
          <p:cNvSpPr>
            <a:spLocks noChangeArrowheads="1"/>
          </p:cNvSpPr>
          <p:nvPr/>
        </p:nvSpPr>
        <p:spPr bwMode="auto">
          <a:xfrm>
            <a:off x="4747993" y="3374920"/>
            <a:ext cx="1620000" cy="674993"/>
          </a:xfrm>
          <a:prstGeom prst="roundRect">
            <a:avLst/>
          </a:prstGeom>
          <a:solidFill>
            <a:schemeClr val="bg2"/>
          </a:solidFill>
          <a:ln w="9525">
            <a:noFill/>
            <a:miter lim="800000"/>
            <a:headEnd/>
            <a:tailEnd/>
          </a:ln>
        </p:spPr>
        <p:txBody>
          <a:bodyPr anchor="ctr"/>
          <a:lstStyle/>
          <a:p>
            <a:pPr algn="ctr"/>
            <a:r>
              <a:rPr kumimoji="1" lang="en-GB" sz="1600" dirty="0">
                <a:solidFill>
                  <a:schemeClr val="bg1"/>
                </a:solidFill>
              </a:rPr>
              <a:t>Uses pay</a:t>
            </a:r>
          </a:p>
          <a:p>
            <a:pPr algn="ctr"/>
            <a:r>
              <a:rPr kumimoji="1" lang="en-GB" sz="1600" dirty="0">
                <a:solidFill>
                  <a:schemeClr val="bg1"/>
                </a:solidFill>
              </a:rPr>
              <a:t>in year 3</a:t>
            </a:r>
          </a:p>
        </p:txBody>
      </p:sp>
      <p:sp>
        <p:nvSpPr>
          <p:cNvPr id="18" name="TextBox 17">
            <a:extLst>
              <a:ext uri="{FF2B5EF4-FFF2-40B4-BE49-F238E27FC236}">
                <a16:creationId xmlns:a16="http://schemas.microsoft.com/office/drawing/2014/main" id="{062E90F9-A904-87CF-A492-2954F932CBB0}"/>
              </a:ext>
            </a:extLst>
          </p:cNvPr>
          <p:cNvSpPr txBox="1"/>
          <p:nvPr/>
        </p:nvSpPr>
        <p:spPr>
          <a:xfrm>
            <a:off x="906939" y="4152703"/>
            <a:ext cx="9324000" cy="442674"/>
          </a:xfrm>
          <a:prstGeom prst="roundRect">
            <a:avLst/>
          </a:prstGeom>
          <a:solidFill>
            <a:schemeClr val="accent4"/>
          </a:solidFill>
          <a:ln w="38100">
            <a:noFill/>
          </a:ln>
        </p:spPr>
        <p:txBody>
          <a:bodyPr wrap="square" rtlCol="0" anchor="ctr">
            <a:spAutoFit/>
          </a:bodyPr>
          <a:lstStyle/>
          <a:p>
            <a:r>
              <a:rPr lang="en-GB" sz="2000" b="1" dirty="0">
                <a:solidFill>
                  <a:schemeClr val="bg1"/>
                </a:solidFill>
              </a:rPr>
              <a:t>At retirement your pension is paid every year, </a:t>
            </a:r>
            <a:r>
              <a:rPr lang="en-GB" sz="2000" b="1" u="sng" dirty="0">
                <a:solidFill>
                  <a:schemeClr val="bg1"/>
                </a:solidFill>
              </a:rPr>
              <a:t>for life</a:t>
            </a:r>
          </a:p>
        </p:txBody>
      </p:sp>
      <p:graphicFrame>
        <p:nvGraphicFramePr>
          <p:cNvPr id="19" name="Chart 18">
            <a:extLst>
              <a:ext uri="{FF2B5EF4-FFF2-40B4-BE49-F238E27FC236}">
                <a16:creationId xmlns:a16="http://schemas.microsoft.com/office/drawing/2014/main" id="{3A4FAE3A-2897-C74B-C710-8BDBF5E9D81B}"/>
              </a:ext>
            </a:extLst>
          </p:cNvPr>
          <p:cNvGraphicFramePr>
            <a:graphicFrameLocks noChangeAspect="1"/>
          </p:cNvGraphicFramePr>
          <p:nvPr/>
        </p:nvGraphicFramePr>
        <p:xfrm>
          <a:off x="231939" y="1757177"/>
          <a:ext cx="2970000" cy="1980000"/>
        </p:xfrm>
        <a:graphic>
          <a:graphicData uri="http://schemas.openxmlformats.org/drawingml/2006/chart">
            <c:chart xmlns:c="http://schemas.openxmlformats.org/drawingml/2006/chart" xmlns:r="http://schemas.openxmlformats.org/officeDocument/2006/relationships" r:id="rId8"/>
          </a:graphicData>
        </a:graphic>
      </p:graphicFrame>
      <p:sp>
        <p:nvSpPr>
          <p:cNvPr id="20" name="Rectangle 3">
            <a:extLst>
              <a:ext uri="{FF2B5EF4-FFF2-40B4-BE49-F238E27FC236}">
                <a16:creationId xmlns:a16="http://schemas.microsoft.com/office/drawing/2014/main" id="{D39E689C-E014-0F4B-A6D0-F5F5EA06179B}"/>
              </a:ext>
            </a:extLst>
          </p:cNvPr>
          <p:cNvSpPr>
            <a:spLocks noChangeArrowheads="1"/>
          </p:cNvSpPr>
          <p:nvPr/>
        </p:nvSpPr>
        <p:spPr bwMode="auto">
          <a:xfrm>
            <a:off x="906939" y="3374920"/>
            <a:ext cx="1620000" cy="674993"/>
          </a:xfrm>
          <a:prstGeom prst="roundRect">
            <a:avLst/>
          </a:prstGeom>
          <a:solidFill>
            <a:srgbClr val="F4514C"/>
          </a:solidFill>
          <a:ln w="9525">
            <a:noFill/>
            <a:miter lim="800000"/>
            <a:headEnd/>
            <a:tailEnd/>
          </a:ln>
        </p:spPr>
        <p:txBody>
          <a:bodyPr anchor="ctr"/>
          <a:lstStyle/>
          <a:p>
            <a:pPr algn="ctr"/>
            <a:r>
              <a:rPr kumimoji="1" lang="en-GB" sz="1600" dirty="0">
                <a:solidFill>
                  <a:schemeClr val="bg1"/>
                </a:solidFill>
              </a:rPr>
              <a:t>Uses pay</a:t>
            </a:r>
          </a:p>
          <a:p>
            <a:pPr algn="ctr"/>
            <a:r>
              <a:rPr kumimoji="1" lang="en-GB" sz="1600" dirty="0">
                <a:solidFill>
                  <a:schemeClr val="bg1"/>
                </a:solidFill>
              </a:rPr>
              <a:t>in year 1</a:t>
            </a:r>
          </a:p>
        </p:txBody>
      </p:sp>
      <p:sp>
        <p:nvSpPr>
          <p:cNvPr id="21" name="Rectangle 20">
            <a:extLst>
              <a:ext uri="{FF2B5EF4-FFF2-40B4-BE49-F238E27FC236}">
                <a16:creationId xmlns:a16="http://schemas.microsoft.com/office/drawing/2014/main" id="{EA832EB3-01EE-D762-9023-6E1B6500739E}"/>
              </a:ext>
            </a:extLst>
          </p:cNvPr>
          <p:cNvSpPr/>
          <p:nvPr/>
        </p:nvSpPr>
        <p:spPr>
          <a:xfrm>
            <a:off x="9180088" y="3666717"/>
            <a:ext cx="2143366" cy="46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accent5"/>
                </a:solidFill>
              </a:rPr>
              <a:t>Uses ‘average’ pay across whole career</a:t>
            </a:r>
          </a:p>
        </p:txBody>
      </p:sp>
      <p:sp>
        <p:nvSpPr>
          <p:cNvPr id="22" name="Rectangle 21">
            <a:extLst>
              <a:ext uri="{FF2B5EF4-FFF2-40B4-BE49-F238E27FC236}">
                <a16:creationId xmlns:a16="http://schemas.microsoft.com/office/drawing/2014/main" id="{B163FAC8-8773-A73C-9801-BD2000514E5A}"/>
              </a:ext>
            </a:extLst>
          </p:cNvPr>
          <p:cNvSpPr/>
          <p:nvPr/>
        </p:nvSpPr>
        <p:spPr>
          <a:xfrm>
            <a:off x="689079"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1</a:t>
            </a:r>
          </a:p>
        </p:txBody>
      </p:sp>
      <p:sp>
        <p:nvSpPr>
          <p:cNvPr id="23" name="Rectangle 22">
            <a:extLst>
              <a:ext uri="{FF2B5EF4-FFF2-40B4-BE49-F238E27FC236}">
                <a16:creationId xmlns:a16="http://schemas.microsoft.com/office/drawing/2014/main" id="{D5C4A145-88A3-7F40-49FC-F10EBB1BE848}"/>
              </a:ext>
            </a:extLst>
          </p:cNvPr>
          <p:cNvSpPr/>
          <p:nvPr/>
        </p:nvSpPr>
        <p:spPr>
          <a:xfrm>
            <a:off x="1910743"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2</a:t>
            </a:r>
          </a:p>
        </p:txBody>
      </p:sp>
      <p:sp>
        <p:nvSpPr>
          <p:cNvPr id="24" name="Rectangle 23">
            <a:extLst>
              <a:ext uri="{FF2B5EF4-FFF2-40B4-BE49-F238E27FC236}">
                <a16:creationId xmlns:a16="http://schemas.microsoft.com/office/drawing/2014/main" id="{B1B2FEE1-369D-9DA9-EA1B-14B82913FB88}"/>
              </a:ext>
            </a:extLst>
          </p:cNvPr>
          <p:cNvSpPr/>
          <p:nvPr/>
        </p:nvSpPr>
        <p:spPr>
          <a:xfrm>
            <a:off x="3132407"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3</a:t>
            </a:r>
          </a:p>
        </p:txBody>
      </p:sp>
      <p:sp>
        <p:nvSpPr>
          <p:cNvPr id="25" name="Rectangle 24">
            <a:extLst>
              <a:ext uri="{FF2B5EF4-FFF2-40B4-BE49-F238E27FC236}">
                <a16:creationId xmlns:a16="http://schemas.microsoft.com/office/drawing/2014/main" id="{45BA0793-E534-7C50-EA46-DCC2C3A27710}"/>
              </a:ext>
            </a:extLst>
          </p:cNvPr>
          <p:cNvSpPr/>
          <p:nvPr/>
        </p:nvSpPr>
        <p:spPr>
          <a:xfrm>
            <a:off x="4354071"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4</a:t>
            </a:r>
          </a:p>
        </p:txBody>
      </p:sp>
      <p:sp>
        <p:nvSpPr>
          <p:cNvPr id="26" name="Rectangle 25">
            <a:extLst>
              <a:ext uri="{FF2B5EF4-FFF2-40B4-BE49-F238E27FC236}">
                <a16:creationId xmlns:a16="http://schemas.microsoft.com/office/drawing/2014/main" id="{002BC7D9-0A1D-A1F4-4837-326BE0A04EA3}"/>
              </a:ext>
            </a:extLst>
          </p:cNvPr>
          <p:cNvSpPr/>
          <p:nvPr/>
        </p:nvSpPr>
        <p:spPr>
          <a:xfrm>
            <a:off x="5575735"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5</a:t>
            </a:r>
          </a:p>
        </p:txBody>
      </p:sp>
      <p:sp>
        <p:nvSpPr>
          <p:cNvPr id="27" name="Rectangle 26">
            <a:extLst>
              <a:ext uri="{FF2B5EF4-FFF2-40B4-BE49-F238E27FC236}">
                <a16:creationId xmlns:a16="http://schemas.microsoft.com/office/drawing/2014/main" id="{8F7FBC25-94ED-855C-D1A9-52081547E4BB}"/>
              </a:ext>
            </a:extLst>
          </p:cNvPr>
          <p:cNvSpPr/>
          <p:nvPr/>
        </p:nvSpPr>
        <p:spPr>
          <a:xfrm>
            <a:off x="6797399"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6</a:t>
            </a:r>
          </a:p>
        </p:txBody>
      </p:sp>
      <p:sp>
        <p:nvSpPr>
          <p:cNvPr id="28" name="Rectangle 27">
            <a:extLst>
              <a:ext uri="{FF2B5EF4-FFF2-40B4-BE49-F238E27FC236}">
                <a16:creationId xmlns:a16="http://schemas.microsoft.com/office/drawing/2014/main" id="{D0057BEC-8AAC-2D9A-4AFE-55426770E914}"/>
              </a:ext>
            </a:extLst>
          </p:cNvPr>
          <p:cNvSpPr/>
          <p:nvPr/>
        </p:nvSpPr>
        <p:spPr>
          <a:xfrm>
            <a:off x="8019063"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7 &amp; on…</a:t>
            </a:r>
          </a:p>
        </p:txBody>
      </p:sp>
      <p:sp>
        <p:nvSpPr>
          <p:cNvPr id="29" name="TextBox 28">
            <a:extLst>
              <a:ext uri="{FF2B5EF4-FFF2-40B4-BE49-F238E27FC236}">
                <a16:creationId xmlns:a16="http://schemas.microsoft.com/office/drawing/2014/main" id="{59A0C90C-45C8-66BF-4933-17E00A95DCDB}"/>
              </a:ext>
            </a:extLst>
          </p:cNvPr>
          <p:cNvSpPr txBox="1"/>
          <p:nvPr/>
        </p:nvSpPr>
        <p:spPr>
          <a:xfrm>
            <a:off x="7400272" y="2671516"/>
            <a:ext cx="1282889" cy="550247"/>
          </a:xfrm>
          <a:prstGeom prst="rightArrow">
            <a:avLst/>
          </a:prstGeom>
          <a:solidFill>
            <a:schemeClr val="accent5"/>
          </a:solidFill>
          <a:ln w="38100">
            <a:noFill/>
          </a:ln>
        </p:spPr>
        <p:txBody>
          <a:bodyPr wrap="square" rtlCol="0" anchor="ctr">
            <a:spAutoFit/>
          </a:bodyPr>
          <a:lstStyle/>
          <a:p>
            <a:pPr algn="ctr"/>
            <a:endParaRPr lang="en-GB" sz="1200" b="1" dirty="0">
              <a:solidFill>
                <a:schemeClr val="accent1"/>
              </a:solidFill>
              <a:latin typeface="DINOT-Bold"/>
            </a:endParaRPr>
          </a:p>
        </p:txBody>
      </p:sp>
      <p:graphicFrame>
        <p:nvGraphicFramePr>
          <p:cNvPr id="30" name="Chart 29">
            <a:extLst>
              <a:ext uri="{FF2B5EF4-FFF2-40B4-BE49-F238E27FC236}">
                <a16:creationId xmlns:a16="http://schemas.microsoft.com/office/drawing/2014/main" id="{D9F4691D-23C7-AD9D-5CA5-1C738021AFE0}"/>
              </a:ext>
            </a:extLst>
          </p:cNvPr>
          <p:cNvGraphicFramePr>
            <a:graphicFrameLocks noChangeAspect="1"/>
          </p:cNvGraphicFramePr>
          <p:nvPr/>
        </p:nvGraphicFramePr>
        <p:xfrm>
          <a:off x="1900245" y="4509069"/>
          <a:ext cx="18900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1" name="Chart 30">
            <a:extLst>
              <a:ext uri="{FF2B5EF4-FFF2-40B4-BE49-F238E27FC236}">
                <a16:creationId xmlns:a16="http://schemas.microsoft.com/office/drawing/2014/main" id="{954ED3AF-B485-98BA-CA0F-74C285645A1C}"/>
              </a:ext>
            </a:extLst>
          </p:cNvPr>
          <p:cNvGraphicFramePr>
            <a:graphicFrameLocks noChangeAspect="1"/>
          </p:cNvGraphicFramePr>
          <p:nvPr/>
        </p:nvGraphicFramePr>
        <p:xfrm>
          <a:off x="3115683" y="4509069"/>
          <a:ext cx="1890000" cy="126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 name="Chart 31">
            <a:extLst>
              <a:ext uri="{FF2B5EF4-FFF2-40B4-BE49-F238E27FC236}">
                <a16:creationId xmlns:a16="http://schemas.microsoft.com/office/drawing/2014/main" id="{5AD63300-9AB7-C663-E858-3900B214B82A}"/>
              </a:ext>
            </a:extLst>
          </p:cNvPr>
          <p:cNvGraphicFramePr>
            <a:graphicFrameLocks noChangeAspect="1"/>
          </p:cNvGraphicFramePr>
          <p:nvPr/>
        </p:nvGraphicFramePr>
        <p:xfrm>
          <a:off x="4331121" y="4509069"/>
          <a:ext cx="1890000" cy="126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Chart 32">
            <a:extLst>
              <a:ext uri="{FF2B5EF4-FFF2-40B4-BE49-F238E27FC236}">
                <a16:creationId xmlns:a16="http://schemas.microsoft.com/office/drawing/2014/main" id="{154C94A9-6301-7C7B-E156-706B5C5A7B5B}"/>
              </a:ext>
            </a:extLst>
          </p:cNvPr>
          <p:cNvGraphicFramePr>
            <a:graphicFrameLocks noChangeAspect="1"/>
          </p:cNvGraphicFramePr>
          <p:nvPr/>
        </p:nvGraphicFramePr>
        <p:xfrm>
          <a:off x="5546559" y="4509069"/>
          <a:ext cx="1890000" cy="126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4" name="Chart 33">
            <a:extLst>
              <a:ext uri="{FF2B5EF4-FFF2-40B4-BE49-F238E27FC236}">
                <a16:creationId xmlns:a16="http://schemas.microsoft.com/office/drawing/2014/main" id="{0060C3BD-C677-1D9B-1B17-C2A4CB03370C}"/>
              </a:ext>
            </a:extLst>
          </p:cNvPr>
          <p:cNvGraphicFramePr>
            <a:graphicFrameLocks noChangeAspect="1"/>
          </p:cNvGraphicFramePr>
          <p:nvPr/>
        </p:nvGraphicFramePr>
        <p:xfrm>
          <a:off x="6761997" y="4509069"/>
          <a:ext cx="1890000" cy="126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5" name="Chart 34">
            <a:extLst>
              <a:ext uri="{FF2B5EF4-FFF2-40B4-BE49-F238E27FC236}">
                <a16:creationId xmlns:a16="http://schemas.microsoft.com/office/drawing/2014/main" id="{53AB8F16-F2AA-539E-7752-9EC7349947F1}"/>
              </a:ext>
            </a:extLst>
          </p:cNvPr>
          <p:cNvGraphicFramePr>
            <a:graphicFrameLocks noChangeAspect="1"/>
          </p:cNvGraphicFramePr>
          <p:nvPr/>
        </p:nvGraphicFramePr>
        <p:xfrm>
          <a:off x="7977436" y="4509069"/>
          <a:ext cx="1890000" cy="1260000"/>
        </p:xfrm>
        <a:graphic>
          <a:graphicData uri="http://schemas.openxmlformats.org/drawingml/2006/chart">
            <c:chart xmlns:c="http://schemas.openxmlformats.org/drawingml/2006/chart" xmlns:r="http://schemas.openxmlformats.org/officeDocument/2006/relationships" r:id="rId14"/>
          </a:graphicData>
        </a:graphic>
      </p:graphicFrame>
    </p:spTree>
    <p:custDataLst>
      <p:tags r:id="rId1"/>
    </p:custDataLst>
    <p:extLst>
      <p:ext uri="{BB962C8B-B14F-4D97-AF65-F5344CB8AC3E}">
        <p14:creationId xmlns:p14="http://schemas.microsoft.com/office/powerpoint/2010/main" val="2348930773"/>
      </p:ext>
    </p:extLst>
  </p:cSld>
  <p:clrMapOvr>
    <a:masterClrMapping/>
  </p:clrMapOvr>
  <mc:AlternateContent xmlns:mc="http://schemas.openxmlformats.org/markup-compatibility/2006" xmlns:p14="http://schemas.microsoft.com/office/powerpoint/2010/main">
    <mc:Choice Requires="p14">
      <p:transition spd="slow" p14:dur="2000" advTm="79141"/>
    </mc:Choice>
    <mc:Fallback xmlns="">
      <p:transition spd="slow" advTm="79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par>
                          <p:cTn id="55" fill="hold">
                            <p:stCondLst>
                              <p:cond delay="0"/>
                            </p:stCondLst>
                            <p:childTnLst>
                              <p:par>
                                <p:cTn id="56" presetID="53" presetClass="entr" presetSubtype="16"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childTnLst>
                          </p:cTn>
                        </p:par>
                        <p:par>
                          <p:cTn id="87" fill="hold">
                            <p:stCondLst>
                              <p:cond delay="1500"/>
                            </p:stCondLst>
                            <p:childTnLst>
                              <p:par>
                                <p:cTn id="88" presetID="53" presetClass="entr" presetSubtype="16"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par>
                          <p:cTn id="93" fill="hold">
                            <p:stCondLst>
                              <p:cond delay="2000"/>
                            </p:stCondLst>
                            <p:childTnLst>
                              <p:par>
                                <p:cTn id="94" presetID="53" presetClass="entr" presetSubtype="16"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childTnLst>
                          </p:cTn>
                        </p:par>
                        <p:par>
                          <p:cTn id="99" fill="hold">
                            <p:stCondLst>
                              <p:cond delay="25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animEffect transition="in" filter="fade">
                                      <p:cBhvr>
                                        <p:cTn id="104" dur="500"/>
                                        <p:tgtEl>
                                          <p:spTgt spid="34"/>
                                        </p:tgtEl>
                                      </p:cBhvr>
                                    </p:animEffect>
                                  </p:childTnLst>
                                </p:cTn>
                              </p:par>
                            </p:childTnLst>
                          </p:cTn>
                        </p:par>
                        <p:par>
                          <p:cTn id="105" fill="hold">
                            <p:stCondLst>
                              <p:cond delay="300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P spid="13" grpId="0" animBg="1"/>
      <p:bldGraphic spid="14" grpId="0">
        <p:bldAsOne/>
      </p:bldGraphic>
      <p:bldGraphic spid="15" grpId="0">
        <p:bldAsOne/>
      </p:bldGraphic>
      <p:bldP spid="16" grpId="0" animBg="1"/>
      <p:bldP spid="17" grpId="0" animBg="1"/>
      <p:bldP spid="18" grpId="0" animBg="1"/>
      <p:bldGraphic spid="19" grpId="0">
        <p:bldAsOne/>
      </p:bldGraphic>
      <p:bldP spid="20" grpId="0" animBg="1"/>
      <p:bldP spid="21" grpId="0"/>
      <p:bldP spid="22" grpId="0"/>
      <p:bldP spid="23" grpId="0"/>
      <p:bldP spid="24" grpId="0"/>
      <p:bldP spid="25" grpId="0"/>
      <p:bldP spid="26" grpId="0"/>
      <p:bldP spid="27" grpId="0"/>
      <p:bldP spid="28" grpId="0"/>
      <p:bldP spid="29" grpId="0" animBg="1"/>
      <p:bldGraphic spid="30" grpId="0">
        <p:bldAsOne/>
      </p:bldGraphic>
      <p:bldGraphic spid="31" grpId="0">
        <p:bldAsOne/>
      </p:bldGraphic>
      <p:bldGraphic spid="32" grpId="0">
        <p:bldAsOne/>
      </p:bldGraphic>
      <p:bldGraphic spid="33" grpId="0">
        <p:bldAsOne/>
      </p:bldGraphic>
      <p:bldGraphic spid="34" grpId="0">
        <p:bldAsOne/>
      </p:bldGraphic>
      <p:bldGraphic spid="3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B903-47A8-9E1C-1B1E-7996E8085B06}"/>
              </a:ext>
            </a:extLst>
          </p:cNvPr>
          <p:cNvSpPr>
            <a:spLocks noGrp="1"/>
          </p:cNvSpPr>
          <p:nvPr>
            <p:ph type="title"/>
          </p:nvPr>
        </p:nvSpPr>
        <p:spPr/>
        <p:txBody>
          <a:bodyPr/>
          <a:lstStyle/>
          <a:p>
            <a:r>
              <a:rPr lang="en-GB" dirty="0"/>
              <a:t>The value of the NHS Pension Scheme</a:t>
            </a:r>
            <a:br>
              <a:rPr lang="en-GB" dirty="0"/>
            </a:br>
            <a:r>
              <a:rPr lang="en-GB" dirty="0"/>
              <a:t>Time to talk about pensions</a:t>
            </a:r>
          </a:p>
        </p:txBody>
      </p:sp>
      <p:sp>
        <p:nvSpPr>
          <p:cNvPr id="4" name="Slide Number Placeholder 3">
            <a:extLst>
              <a:ext uri="{FF2B5EF4-FFF2-40B4-BE49-F238E27FC236}">
                <a16:creationId xmlns:a16="http://schemas.microsoft.com/office/drawing/2014/main" id="{1A9A26A1-1D63-8E7B-B638-50FCBF61719E}"/>
              </a:ext>
            </a:extLst>
          </p:cNvPr>
          <p:cNvSpPr>
            <a:spLocks noGrp="1"/>
          </p:cNvSpPr>
          <p:nvPr>
            <p:ph type="sldNum" sz="quarter" idx="12"/>
          </p:nvPr>
        </p:nvSpPr>
        <p:spPr/>
        <p:txBody>
          <a:bodyPr/>
          <a:lstStyle/>
          <a:p>
            <a:fld id="{FD15E2C3-2FDC-5443-A5D7-CEF7C1191BA7}" type="slidenum">
              <a:rPr lang="en-GB" smtClean="0"/>
              <a:t>2</a:t>
            </a:fld>
            <a:endParaRPr lang="en-GB"/>
          </a:p>
        </p:txBody>
      </p:sp>
      <p:pic>
        <p:nvPicPr>
          <p:cNvPr id="6" name="Picture 5">
            <a:extLst>
              <a:ext uri="{FF2B5EF4-FFF2-40B4-BE49-F238E27FC236}">
                <a16:creationId xmlns:a16="http://schemas.microsoft.com/office/drawing/2014/main" id="{FBE33F80-0BDF-1E66-08EE-F4D48B5B21B1}"/>
              </a:ext>
            </a:extLst>
          </p:cNvPr>
          <p:cNvPicPr>
            <a:picLocks noChangeAspect="1"/>
          </p:cNvPicPr>
          <p:nvPr/>
        </p:nvPicPr>
        <p:blipFill>
          <a:blip r:embed="rId3"/>
          <a:stretch>
            <a:fillRect/>
          </a:stretch>
        </p:blipFill>
        <p:spPr>
          <a:xfrm>
            <a:off x="4203988" y="1312278"/>
            <a:ext cx="3784023" cy="5394503"/>
          </a:xfrm>
          <a:prstGeom prst="rect">
            <a:avLst/>
          </a:prstGeom>
          <a:ln>
            <a:solidFill>
              <a:schemeClr val="accent4"/>
            </a:solidFill>
          </a:ln>
        </p:spPr>
      </p:pic>
      <p:pic>
        <p:nvPicPr>
          <p:cNvPr id="11" name="Picture 10" descr="A qr code with blue and white squares&#10;&#10;Description automatically generated">
            <a:extLst>
              <a:ext uri="{FF2B5EF4-FFF2-40B4-BE49-F238E27FC236}">
                <a16:creationId xmlns:a16="http://schemas.microsoft.com/office/drawing/2014/main" id="{0F5768B2-A994-0659-4141-006E569D059E}"/>
              </a:ext>
            </a:extLst>
          </p:cNvPr>
          <p:cNvPicPr>
            <a:picLocks noChangeAspect="1"/>
          </p:cNvPicPr>
          <p:nvPr/>
        </p:nvPicPr>
        <p:blipFill>
          <a:blip r:embed="rId4"/>
          <a:stretch>
            <a:fillRect/>
          </a:stretch>
        </p:blipFill>
        <p:spPr>
          <a:xfrm>
            <a:off x="8819051" y="2182263"/>
            <a:ext cx="2493474" cy="2493474"/>
          </a:xfrm>
          <a:prstGeom prst="rect">
            <a:avLst/>
          </a:prstGeom>
        </p:spPr>
      </p:pic>
      <p:sp>
        <p:nvSpPr>
          <p:cNvPr id="13" name="TextBox 12">
            <a:extLst>
              <a:ext uri="{FF2B5EF4-FFF2-40B4-BE49-F238E27FC236}">
                <a16:creationId xmlns:a16="http://schemas.microsoft.com/office/drawing/2014/main" id="{FC3B8317-2912-9C4A-74E2-8F8DC66B550C}"/>
              </a:ext>
            </a:extLst>
          </p:cNvPr>
          <p:cNvSpPr txBox="1"/>
          <p:nvPr/>
        </p:nvSpPr>
        <p:spPr>
          <a:xfrm>
            <a:off x="8221997" y="4664535"/>
            <a:ext cx="3847724" cy="369332"/>
          </a:xfrm>
          <a:prstGeom prst="rect">
            <a:avLst/>
          </a:prstGeom>
          <a:noFill/>
        </p:spPr>
        <p:txBody>
          <a:bodyPr wrap="square">
            <a:spAutoFit/>
          </a:bodyPr>
          <a:lstStyle/>
          <a:p>
            <a:r>
              <a:rPr lang="en-GB" b="1" dirty="0"/>
              <a:t>www.nhsemployers.org/pensions</a:t>
            </a:r>
          </a:p>
        </p:txBody>
      </p:sp>
    </p:spTree>
    <p:custDataLst>
      <p:tags r:id="rId1"/>
    </p:custDataLst>
    <p:extLst>
      <p:ext uri="{BB962C8B-B14F-4D97-AF65-F5344CB8AC3E}">
        <p14:creationId xmlns:p14="http://schemas.microsoft.com/office/powerpoint/2010/main" val="2193582586"/>
      </p:ext>
    </p:extLst>
  </p:cSld>
  <p:clrMapOvr>
    <a:masterClrMapping/>
  </p:clrMapOvr>
  <mc:AlternateContent xmlns:mc="http://schemas.openxmlformats.org/markup-compatibility/2006" xmlns:p14="http://schemas.microsoft.com/office/powerpoint/2010/main">
    <mc:Choice Requires="p14">
      <p:transition spd="slow" p14:dur="2000" advTm="35986"/>
    </mc:Choice>
    <mc:Fallback xmlns="">
      <p:transition spd="slow" advTm="359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0D52-3E75-6BB5-9081-1939FA93654E}"/>
              </a:ext>
            </a:extLst>
          </p:cNvPr>
          <p:cNvSpPr>
            <a:spLocks noGrp="1"/>
          </p:cNvSpPr>
          <p:nvPr>
            <p:ph type="title"/>
          </p:nvPr>
        </p:nvSpPr>
        <p:spPr/>
        <p:txBody>
          <a:bodyPr/>
          <a:lstStyle/>
          <a:p>
            <a:r>
              <a:rPr lang="en-GB" dirty="0"/>
              <a:t>Final Salary pensions (1995/2008)</a:t>
            </a:r>
          </a:p>
        </p:txBody>
      </p:sp>
      <p:sp>
        <p:nvSpPr>
          <p:cNvPr id="4" name="Slide Number Placeholder 3">
            <a:extLst>
              <a:ext uri="{FF2B5EF4-FFF2-40B4-BE49-F238E27FC236}">
                <a16:creationId xmlns:a16="http://schemas.microsoft.com/office/drawing/2014/main" id="{F24FDDB8-C15E-EAD2-059F-767DE14C3CA0}"/>
              </a:ext>
            </a:extLst>
          </p:cNvPr>
          <p:cNvSpPr>
            <a:spLocks noGrp="1"/>
          </p:cNvSpPr>
          <p:nvPr>
            <p:ph type="sldNum" sz="quarter" idx="12"/>
          </p:nvPr>
        </p:nvSpPr>
        <p:spPr>
          <a:xfrm>
            <a:off x="10912475" y="6080126"/>
            <a:ext cx="800100" cy="219651"/>
          </a:xfrm>
        </p:spPr>
        <p:txBody>
          <a:bodyPr/>
          <a:lstStyle/>
          <a:p>
            <a:fld id="{FD15E2C3-2FDC-5443-A5D7-CEF7C1191BA7}" type="slidenum">
              <a:rPr lang="en-GB" smtClean="0"/>
              <a:t>20</a:t>
            </a:fld>
            <a:endParaRPr lang="en-GB"/>
          </a:p>
        </p:txBody>
      </p:sp>
      <p:graphicFrame>
        <p:nvGraphicFramePr>
          <p:cNvPr id="9" name="Chart 8">
            <a:extLst>
              <a:ext uri="{FF2B5EF4-FFF2-40B4-BE49-F238E27FC236}">
                <a16:creationId xmlns:a16="http://schemas.microsoft.com/office/drawing/2014/main" id="{0B4E7A39-BA8D-998B-1EEA-6659A059BC65}"/>
              </a:ext>
            </a:extLst>
          </p:cNvPr>
          <p:cNvGraphicFramePr>
            <a:graphicFrameLocks noChangeAspect="1"/>
          </p:cNvGraphicFramePr>
          <p:nvPr/>
        </p:nvGraphicFramePr>
        <p:xfrm>
          <a:off x="684807" y="4509069"/>
          <a:ext cx="1890000"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36C0043-24F5-81C8-2B0C-531726529E77}"/>
              </a:ext>
            </a:extLst>
          </p:cNvPr>
          <p:cNvGraphicFramePr>
            <a:graphicFrameLocks noChangeAspect="1"/>
          </p:cNvGraphicFramePr>
          <p:nvPr/>
        </p:nvGraphicFramePr>
        <p:xfrm>
          <a:off x="8615212" y="1527576"/>
          <a:ext cx="3273119" cy="218207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7A58232C-ACB5-81C4-93CA-023D0045BC7C}"/>
              </a:ext>
            </a:extLst>
          </p:cNvPr>
          <p:cNvSpPr txBox="1"/>
          <p:nvPr/>
        </p:nvSpPr>
        <p:spPr>
          <a:xfrm>
            <a:off x="935794" y="1170034"/>
            <a:ext cx="9322631" cy="442674"/>
          </a:xfrm>
          <a:prstGeom prst="roundRect">
            <a:avLst/>
          </a:prstGeom>
          <a:solidFill>
            <a:schemeClr val="accent4"/>
          </a:solidFill>
          <a:ln w="38100">
            <a:noFill/>
          </a:ln>
        </p:spPr>
        <p:txBody>
          <a:bodyPr wrap="square" rtlCol="0" anchor="ctr">
            <a:spAutoFit/>
          </a:bodyPr>
          <a:lstStyle/>
          <a:p>
            <a:r>
              <a:rPr lang="en-GB" sz="2000" b="1" dirty="0">
                <a:solidFill>
                  <a:schemeClr val="bg1"/>
                </a:solidFill>
              </a:rPr>
              <a:t>Your pension builds up in slices, using your pay near the end of each year</a:t>
            </a:r>
          </a:p>
        </p:txBody>
      </p:sp>
      <p:graphicFrame>
        <p:nvGraphicFramePr>
          <p:cNvPr id="14" name="Chart 13">
            <a:extLst>
              <a:ext uri="{FF2B5EF4-FFF2-40B4-BE49-F238E27FC236}">
                <a16:creationId xmlns:a16="http://schemas.microsoft.com/office/drawing/2014/main" id="{6C6A87A7-B3E3-861E-21C5-FA298A84A03D}"/>
              </a:ext>
            </a:extLst>
          </p:cNvPr>
          <p:cNvGraphicFramePr>
            <a:graphicFrameLocks noChangeAspect="1"/>
          </p:cNvGraphicFramePr>
          <p:nvPr/>
        </p:nvGraphicFramePr>
        <p:xfrm>
          <a:off x="2115061" y="1761532"/>
          <a:ext cx="2970000" cy="19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1A13E83E-278D-2C6B-E0C5-4AF27E82EE2F}"/>
              </a:ext>
            </a:extLst>
          </p:cNvPr>
          <p:cNvGraphicFramePr>
            <a:graphicFrameLocks noChangeAspect="1"/>
          </p:cNvGraphicFramePr>
          <p:nvPr/>
        </p:nvGraphicFramePr>
        <p:xfrm>
          <a:off x="4060231" y="1764559"/>
          <a:ext cx="2970000" cy="1980000"/>
        </p:xfrm>
        <a:graphic>
          <a:graphicData uri="http://schemas.openxmlformats.org/drawingml/2006/chart">
            <c:chart xmlns:c="http://schemas.openxmlformats.org/drawingml/2006/chart" xmlns:r="http://schemas.openxmlformats.org/officeDocument/2006/relationships" r:id="rId7"/>
          </a:graphicData>
        </a:graphic>
      </p:graphicFrame>
      <p:sp>
        <p:nvSpPr>
          <p:cNvPr id="16" name="Rectangle 3">
            <a:extLst>
              <a:ext uri="{FF2B5EF4-FFF2-40B4-BE49-F238E27FC236}">
                <a16:creationId xmlns:a16="http://schemas.microsoft.com/office/drawing/2014/main" id="{DA1E7EEA-1F40-E1F8-D7C6-57E30C4BDDE5}"/>
              </a:ext>
            </a:extLst>
          </p:cNvPr>
          <p:cNvSpPr>
            <a:spLocks noChangeArrowheads="1"/>
          </p:cNvSpPr>
          <p:nvPr/>
        </p:nvSpPr>
        <p:spPr bwMode="auto">
          <a:xfrm>
            <a:off x="2828492" y="3374920"/>
            <a:ext cx="1620000" cy="674993"/>
          </a:xfrm>
          <a:prstGeom prst="roundRect">
            <a:avLst/>
          </a:prstGeom>
          <a:solidFill>
            <a:srgbClr val="24CC87"/>
          </a:solidFill>
          <a:ln w="9525">
            <a:noFill/>
            <a:miter lim="800000"/>
            <a:headEnd/>
            <a:tailEnd/>
          </a:ln>
        </p:spPr>
        <p:txBody>
          <a:bodyPr lIns="36000" rIns="36000" anchor="ctr"/>
          <a:lstStyle/>
          <a:p>
            <a:pPr algn="ctr"/>
            <a:r>
              <a:rPr kumimoji="1" lang="en-GB" sz="1400" dirty="0">
                <a:solidFill>
                  <a:schemeClr val="bg1"/>
                </a:solidFill>
              </a:rPr>
              <a:t>Uses Final Salary at end of year 2</a:t>
            </a:r>
          </a:p>
        </p:txBody>
      </p:sp>
      <p:sp>
        <p:nvSpPr>
          <p:cNvPr id="17" name="Rectangle 3">
            <a:extLst>
              <a:ext uri="{FF2B5EF4-FFF2-40B4-BE49-F238E27FC236}">
                <a16:creationId xmlns:a16="http://schemas.microsoft.com/office/drawing/2014/main" id="{B9284057-1EF8-A198-ED26-8247AE43053F}"/>
              </a:ext>
            </a:extLst>
          </p:cNvPr>
          <p:cNvSpPr>
            <a:spLocks noChangeArrowheads="1"/>
          </p:cNvSpPr>
          <p:nvPr/>
        </p:nvSpPr>
        <p:spPr bwMode="auto">
          <a:xfrm>
            <a:off x="4747993" y="3374920"/>
            <a:ext cx="1620000" cy="674993"/>
          </a:xfrm>
          <a:prstGeom prst="roundRect">
            <a:avLst/>
          </a:prstGeom>
          <a:solidFill>
            <a:schemeClr val="bg2"/>
          </a:solidFill>
          <a:ln w="9525">
            <a:noFill/>
            <a:miter lim="800000"/>
            <a:headEnd/>
            <a:tailEnd/>
          </a:ln>
        </p:spPr>
        <p:txBody>
          <a:bodyPr lIns="36000" rIns="36000" anchor="ctr"/>
          <a:lstStyle/>
          <a:p>
            <a:pPr algn="ctr"/>
            <a:r>
              <a:rPr kumimoji="1" lang="en-GB" sz="1400" dirty="0">
                <a:solidFill>
                  <a:schemeClr val="bg1"/>
                </a:solidFill>
              </a:rPr>
              <a:t>Uses Final Salary at end of year 3</a:t>
            </a:r>
          </a:p>
        </p:txBody>
      </p:sp>
      <p:sp>
        <p:nvSpPr>
          <p:cNvPr id="18" name="TextBox 17">
            <a:extLst>
              <a:ext uri="{FF2B5EF4-FFF2-40B4-BE49-F238E27FC236}">
                <a16:creationId xmlns:a16="http://schemas.microsoft.com/office/drawing/2014/main" id="{062E90F9-A904-87CF-A492-2954F932CBB0}"/>
              </a:ext>
            </a:extLst>
          </p:cNvPr>
          <p:cNvSpPr txBox="1"/>
          <p:nvPr/>
        </p:nvSpPr>
        <p:spPr>
          <a:xfrm>
            <a:off x="906939" y="4152703"/>
            <a:ext cx="9351486" cy="442674"/>
          </a:xfrm>
          <a:prstGeom prst="roundRect">
            <a:avLst/>
          </a:prstGeom>
          <a:solidFill>
            <a:schemeClr val="accent4"/>
          </a:solidFill>
          <a:ln w="38100">
            <a:noFill/>
          </a:ln>
        </p:spPr>
        <p:txBody>
          <a:bodyPr wrap="square" rtlCol="0" anchor="ctr">
            <a:spAutoFit/>
          </a:bodyPr>
          <a:lstStyle/>
          <a:p>
            <a:r>
              <a:rPr lang="en-GB" sz="2000" b="1" dirty="0">
                <a:solidFill>
                  <a:schemeClr val="bg1"/>
                </a:solidFill>
              </a:rPr>
              <a:t>At retirement your pension is paid every year, </a:t>
            </a:r>
            <a:r>
              <a:rPr lang="en-GB" sz="2000" b="1" u="sng" dirty="0">
                <a:solidFill>
                  <a:schemeClr val="bg1"/>
                </a:solidFill>
              </a:rPr>
              <a:t>for life</a:t>
            </a:r>
          </a:p>
        </p:txBody>
      </p:sp>
      <p:graphicFrame>
        <p:nvGraphicFramePr>
          <p:cNvPr id="19" name="Chart 18">
            <a:extLst>
              <a:ext uri="{FF2B5EF4-FFF2-40B4-BE49-F238E27FC236}">
                <a16:creationId xmlns:a16="http://schemas.microsoft.com/office/drawing/2014/main" id="{3A4FAE3A-2897-C74B-C710-8BDBF5E9D81B}"/>
              </a:ext>
            </a:extLst>
          </p:cNvPr>
          <p:cNvGraphicFramePr>
            <a:graphicFrameLocks noChangeAspect="1"/>
          </p:cNvGraphicFramePr>
          <p:nvPr/>
        </p:nvGraphicFramePr>
        <p:xfrm>
          <a:off x="283301" y="1764559"/>
          <a:ext cx="2970000" cy="1980000"/>
        </p:xfrm>
        <a:graphic>
          <a:graphicData uri="http://schemas.openxmlformats.org/drawingml/2006/chart">
            <c:chart xmlns:c="http://schemas.openxmlformats.org/drawingml/2006/chart" xmlns:r="http://schemas.openxmlformats.org/officeDocument/2006/relationships" r:id="rId8"/>
          </a:graphicData>
        </a:graphic>
      </p:graphicFrame>
      <p:sp>
        <p:nvSpPr>
          <p:cNvPr id="20" name="Rectangle 3">
            <a:extLst>
              <a:ext uri="{FF2B5EF4-FFF2-40B4-BE49-F238E27FC236}">
                <a16:creationId xmlns:a16="http://schemas.microsoft.com/office/drawing/2014/main" id="{D39E689C-E014-0F4B-A6D0-F5F5EA06179B}"/>
              </a:ext>
            </a:extLst>
          </p:cNvPr>
          <p:cNvSpPr>
            <a:spLocks noChangeArrowheads="1"/>
          </p:cNvSpPr>
          <p:nvPr/>
        </p:nvSpPr>
        <p:spPr bwMode="auto">
          <a:xfrm>
            <a:off x="906939" y="3374920"/>
            <a:ext cx="1620000" cy="674993"/>
          </a:xfrm>
          <a:prstGeom prst="roundRect">
            <a:avLst/>
          </a:prstGeom>
          <a:solidFill>
            <a:srgbClr val="F4514C"/>
          </a:solidFill>
          <a:ln w="9525">
            <a:noFill/>
            <a:miter lim="800000"/>
            <a:headEnd/>
            <a:tailEnd/>
          </a:ln>
        </p:spPr>
        <p:txBody>
          <a:bodyPr lIns="36000" rIns="36000" anchor="ctr"/>
          <a:lstStyle/>
          <a:p>
            <a:pPr algn="ctr"/>
            <a:r>
              <a:rPr kumimoji="1" lang="en-GB" sz="1400" dirty="0">
                <a:solidFill>
                  <a:schemeClr val="bg1"/>
                </a:solidFill>
              </a:rPr>
              <a:t>Uses Final Salary at end of year 1</a:t>
            </a:r>
          </a:p>
        </p:txBody>
      </p:sp>
      <p:sp>
        <p:nvSpPr>
          <p:cNvPr id="21" name="Rectangle 20">
            <a:extLst>
              <a:ext uri="{FF2B5EF4-FFF2-40B4-BE49-F238E27FC236}">
                <a16:creationId xmlns:a16="http://schemas.microsoft.com/office/drawing/2014/main" id="{EA832EB3-01EE-D762-9023-6E1B6500739E}"/>
              </a:ext>
            </a:extLst>
          </p:cNvPr>
          <p:cNvSpPr/>
          <p:nvPr/>
        </p:nvSpPr>
        <p:spPr>
          <a:xfrm>
            <a:off x="8773425" y="3666717"/>
            <a:ext cx="2969999" cy="46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accent5"/>
                </a:solidFill>
              </a:rPr>
              <a:t>Uses Final Salary at retirement (or earlier leaving)</a:t>
            </a:r>
          </a:p>
        </p:txBody>
      </p:sp>
      <p:sp>
        <p:nvSpPr>
          <p:cNvPr id="22" name="Rectangle 21">
            <a:extLst>
              <a:ext uri="{FF2B5EF4-FFF2-40B4-BE49-F238E27FC236}">
                <a16:creationId xmlns:a16="http://schemas.microsoft.com/office/drawing/2014/main" id="{B163FAC8-8773-A73C-9801-BD2000514E5A}"/>
              </a:ext>
            </a:extLst>
          </p:cNvPr>
          <p:cNvSpPr/>
          <p:nvPr/>
        </p:nvSpPr>
        <p:spPr>
          <a:xfrm>
            <a:off x="689079"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1</a:t>
            </a:r>
          </a:p>
        </p:txBody>
      </p:sp>
      <p:sp>
        <p:nvSpPr>
          <p:cNvPr id="23" name="Rectangle 22">
            <a:extLst>
              <a:ext uri="{FF2B5EF4-FFF2-40B4-BE49-F238E27FC236}">
                <a16:creationId xmlns:a16="http://schemas.microsoft.com/office/drawing/2014/main" id="{D5C4A145-88A3-7F40-49FC-F10EBB1BE848}"/>
              </a:ext>
            </a:extLst>
          </p:cNvPr>
          <p:cNvSpPr/>
          <p:nvPr/>
        </p:nvSpPr>
        <p:spPr>
          <a:xfrm>
            <a:off x="1910743"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2</a:t>
            </a:r>
          </a:p>
        </p:txBody>
      </p:sp>
      <p:sp>
        <p:nvSpPr>
          <p:cNvPr id="24" name="Rectangle 23">
            <a:extLst>
              <a:ext uri="{FF2B5EF4-FFF2-40B4-BE49-F238E27FC236}">
                <a16:creationId xmlns:a16="http://schemas.microsoft.com/office/drawing/2014/main" id="{B1B2FEE1-369D-9DA9-EA1B-14B82913FB88}"/>
              </a:ext>
            </a:extLst>
          </p:cNvPr>
          <p:cNvSpPr/>
          <p:nvPr/>
        </p:nvSpPr>
        <p:spPr>
          <a:xfrm>
            <a:off x="3132407"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3</a:t>
            </a:r>
          </a:p>
        </p:txBody>
      </p:sp>
      <p:sp>
        <p:nvSpPr>
          <p:cNvPr id="25" name="Rectangle 24">
            <a:extLst>
              <a:ext uri="{FF2B5EF4-FFF2-40B4-BE49-F238E27FC236}">
                <a16:creationId xmlns:a16="http://schemas.microsoft.com/office/drawing/2014/main" id="{45BA0793-E534-7C50-EA46-DCC2C3A27710}"/>
              </a:ext>
            </a:extLst>
          </p:cNvPr>
          <p:cNvSpPr/>
          <p:nvPr/>
        </p:nvSpPr>
        <p:spPr>
          <a:xfrm>
            <a:off x="4354071"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4</a:t>
            </a:r>
          </a:p>
        </p:txBody>
      </p:sp>
      <p:sp>
        <p:nvSpPr>
          <p:cNvPr id="26" name="Rectangle 25">
            <a:extLst>
              <a:ext uri="{FF2B5EF4-FFF2-40B4-BE49-F238E27FC236}">
                <a16:creationId xmlns:a16="http://schemas.microsoft.com/office/drawing/2014/main" id="{002BC7D9-0A1D-A1F4-4837-326BE0A04EA3}"/>
              </a:ext>
            </a:extLst>
          </p:cNvPr>
          <p:cNvSpPr/>
          <p:nvPr/>
        </p:nvSpPr>
        <p:spPr>
          <a:xfrm>
            <a:off x="5575735"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5</a:t>
            </a:r>
          </a:p>
        </p:txBody>
      </p:sp>
      <p:sp>
        <p:nvSpPr>
          <p:cNvPr id="27" name="Rectangle 26">
            <a:extLst>
              <a:ext uri="{FF2B5EF4-FFF2-40B4-BE49-F238E27FC236}">
                <a16:creationId xmlns:a16="http://schemas.microsoft.com/office/drawing/2014/main" id="{8F7FBC25-94ED-855C-D1A9-52081547E4BB}"/>
              </a:ext>
            </a:extLst>
          </p:cNvPr>
          <p:cNvSpPr/>
          <p:nvPr/>
        </p:nvSpPr>
        <p:spPr>
          <a:xfrm>
            <a:off x="6797399"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6</a:t>
            </a:r>
          </a:p>
        </p:txBody>
      </p:sp>
      <p:sp>
        <p:nvSpPr>
          <p:cNvPr id="28" name="Rectangle 27">
            <a:extLst>
              <a:ext uri="{FF2B5EF4-FFF2-40B4-BE49-F238E27FC236}">
                <a16:creationId xmlns:a16="http://schemas.microsoft.com/office/drawing/2014/main" id="{D0057BEC-8AAC-2D9A-4AFE-55426770E914}"/>
              </a:ext>
            </a:extLst>
          </p:cNvPr>
          <p:cNvSpPr/>
          <p:nvPr/>
        </p:nvSpPr>
        <p:spPr>
          <a:xfrm>
            <a:off x="8019063" y="5719695"/>
            <a:ext cx="1806747" cy="285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accent5"/>
                </a:solidFill>
              </a:rPr>
              <a:t>Pension paid </a:t>
            </a:r>
            <a:br>
              <a:rPr lang="en-GB" sz="1300" b="1" dirty="0">
                <a:solidFill>
                  <a:schemeClr val="accent5"/>
                </a:solidFill>
              </a:rPr>
            </a:br>
            <a:r>
              <a:rPr lang="en-GB" sz="1300" b="1" dirty="0">
                <a:solidFill>
                  <a:schemeClr val="accent5"/>
                </a:solidFill>
              </a:rPr>
              <a:t>in year 7 &amp; on…</a:t>
            </a:r>
          </a:p>
        </p:txBody>
      </p:sp>
      <p:sp>
        <p:nvSpPr>
          <p:cNvPr id="29" name="TextBox 28">
            <a:extLst>
              <a:ext uri="{FF2B5EF4-FFF2-40B4-BE49-F238E27FC236}">
                <a16:creationId xmlns:a16="http://schemas.microsoft.com/office/drawing/2014/main" id="{59A0C90C-45C8-66BF-4933-17E00A95DCDB}"/>
              </a:ext>
            </a:extLst>
          </p:cNvPr>
          <p:cNvSpPr txBox="1"/>
          <p:nvPr/>
        </p:nvSpPr>
        <p:spPr>
          <a:xfrm>
            <a:off x="7400272" y="2671516"/>
            <a:ext cx="1282889" cy="550247"/>
          </a:xfrm>
          <a:prstGeom prst="rightArrow">
            <a:avLst/>
          </a:prstGeom>
          <a:solidFill>
            <a:schemeClr val="accent5"/>
          </a:solidFill>
          <a:ln w="38100">
            <a:noFill/>
          </a:ln>
        </p:spPr>
        <p:txBody>
          <a:bodyPr wrap="square" rtlCol="0" anchor="ctr">
            <a:spAutoFit/>
          </a:bodyPr>
          <a:lstStyle/>
          <a:p>
            <a:pPr algn="ctr"/>
            <a:endParaRPr lang="en-GB" sz="1200" b="1" dirty="0">
              <a:solidFill>
                <a:schemeClr val="accent1"/>
              </a:solidFill>
              <a:latin typeface="DINOT-Bold"/>
            </a:endParaRPr>
          </a:p>
        </p:txBody>
      </p:sp>
      <p:graphicFrame>
        <p:nvGraphicFramePr>
          <p:cNvPr id="30" name="Chart 29">
            <a:extLst>
              <a:ext uri="{FF2B5EF4-FFF2-40B4-BE49-F238E27FC236}">
                <a16:creationId xmlns:a16="http://schemas.microsoft.com/office/drawing/2014/main" id="{D9F4691D-23C7-AD9D-5CA5-1C738021AFE0}"/>
              </a:ext>
            </a:extLst>
          </p:cNvPr>
          <p:cNvGraphicFramePr>
            <a:graphicFrameLocks noChangeAspect="1"/>
          </p:cNvGraphicFramePr>
          <p:nvPr/>
        </p:nvGraphicFramePr>
        <p:xfrm>
          <a:off x="1900245" y="4509069"/>
          <a:ext cx="18900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1" name="Chart 30">
            <a:extLst>
              <a:ext uri="{FF2B5EF4-FFF2-40B4-BE49-F238E27FC236}">
                <a16:creationId xmlns:a16="http://schemas.microsoft.com/office/drawing/2014/main" id="{954ED3AF-B485-98BA-CA0F-74C285645A1C}"/>
              </a:ext>
            </a:extLst>
          </p:cNvPr>
          <p:cNvGraphicFramePr>
            <a:graphicFrameLocks noChangeAspect="1"/>
          </p:cNvGraphicFramePr>
          <p:nvPr/>
        </p:nvGraphicFramePr>
        <p:xfrm>
          <a:off x="3115683" y="4509069"/>
          <a:ext cx="1890000" cy="126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 name="Chart 31">
            <a:extLst>
              <a:ext uri="{FF2B5EF4-FFF2-40B4-BE49-F238E27FC236}">
                <a16:creationId xmlns:a16="http://schemas.microsoft.com/office/drawing/2014/main" id="{5AD63300-9AB7-C663-E858-3900B214B82A}"/>
              </a:ext>
            </a:extLst>
          </p:cNvPr>
          <p:cNvGraphicFramePr>
            <a:graphicFrameLocks noChangeAspect="1"/>
          </p:cNvGraphicFramePr>
          <p:nvPr/>
        </p:nvGraphicFramePr>
        <p:xfrm>
          <a:off x="4331121" y="4509069"/>
          <a:ext cx="1890000" cy="126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3" name="Chart 32">
            <a:extLst>
              <a:ext uri="{FF2B5EF4-FFF2-40B4-BE49-F238E27FC236}">
                <a16:creationId xmlns:a16="http://schemas.microsoft.com/office/drawing/2014/main" id="{154C94A9-6301-7C7B-E156-706B5C5A7B5B}"/>
              </a:ext>
            </a:extLst>
          </p:cNvPr>
          <p:cNvGraphicFramePr>
            <a:graphicFrameLocks noChangeAspect="1"/>
          </p:cNvGraphicFramePr>
          <p:nvPr/>
        </p:nvGraphicFramePr>
        <p:xfrm>
          <a:off x="5546559" y="4509069"/>
          <a:ext cx="1890000" cy="126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4" name="Chart 33">
            <a:extLst>
              <a:ext uri="{FF2B5EF4-FFF2-40B4-BE49-F238E27FC236}">
                <a16:creationId xmlns:a16="http://schemas.microsoft.com/office/drawing/2014/main" id="{0060C3BD-C677-1D9B-1B17-C2A4CB03370C}"/>
              </a:ext>
            </a:extLst>
          </p:cNvPr>
          <p:cNvGraphicFramePr>
            <a:graphicFrameLocks noChangeAspect="1"/>
          </p:cNvGraphicFramePr>
          <p:nvPr/>
        </p:nvGraphicFramePr>
        <p:xfrm>
          <a:off x="6761997" y="4509069"/>
          <a:ext cx="1890000" cy="126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5" name="Chart 34">
            <a:extLst>
              <a:ext uri="{FF2B5EF4-FFF2-40B4-BE49-F238E27FC236}">
                <a16:creationId xmlns:a16="http://schemas.microsoft.com/office/drawing/2014/main" id="{53AB8F16-F2AA-539E-7752-9EC7349947F1}"/>
              </a:ext>
            </a:extLst>
          </p:cNvPr>
          <p:cNvGraphicFramePr>
            <a:graphicFrameLocks noChangeAspect="1"/>
          </p:cNvGraphicFramePr>
          <p:nvPr/>
        </p:nvGraphicFramePr>
        <p:xfrm>
          <a:off x="7977436" y="4509069"/>
          <a:ext cx="1890000" cy="1260000"/>
        </p:xfrm>
        <a:graphic>
          <a:graphicData uri="http://schemas.openxmlformats.org/drawingml/2006/chart">
            <c:chart xmlns:c="http://schemas.openxmlformats.org/drawingml/2006/chart" xmlns:r="http://schemas.openxmlformats.org/officeDocument/2006/relationships" r:id="rId14"/>
          </a:graphicData>
        </a:graphic>
      </p:graphicFrame>
    </p:spTree>
    <p:custDataLst>
      <p:tags r:id="rId1"/>
    </p:custDataLst>
    <p:extLst>
      <p:ext uri="{BB962C8B-B14F-4D97-AF65-F5344CB8AC3E}">
        <p14:creationId xmlns:p14="http://schemas.microsoft.com/office/powerpoint/2010/main" val="2935992715"/>
      </p:ext>
    </p:extLst>
  </p:cSld>
  <p:clrMapOvr>
    <a:masterClrMapping/>
  </p:clrMapOvr>
  <mc:AlternateContent xmlns:mc="http://schemas.openxmlformats.org/markup-compatibility/2006" xmlns:p14="http://schemas.microsoft.com/office/powerpoint/2010/main">
    <mc:Choice Requires="p14">
      <p:transition spd="slow" p14:dur="2000" advTm="100482"/>
    </mc:Choice>
    <mc:Fallback xmlns="">
      <p:transition spd="slow" advTm="100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par>
                          <p:cTn id="55" fill="hold">
                            <p:stCondLst>
                              <p:cond delay="0"/>
                            </p:stCondLst>
                            <p:childTnLst>
                              <p:par>
                                <p:cTn id="56" presetID="53" presetClass="entr" presetSubtype="16"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childTnLst>
                          </p:cTn>
                        </p:par>
                        <p:par>
                          <p:cTn id="87" fill="hold">
                            <p:stCondLst>
                              <p:cond delay="1500"/>
                            </p:stCondLst>
                            <p:childTnLst>
                              <p:par>
                                <p:cTn id="88" presetID="53" presetClass="entr" presetSubtype="16"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par>
                          <p:cTn id="93" fill="hold">
                            <p:stCondLst>
                              <p:cond delay="2000"/>
                            </p:stCondLst>
                            <p:childTnLst>
                              <p:par>
                                <p:cTn id="94" presetID="53" presetClass="entr" presetSubtype="16"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childTnLst>
                          </p:cTn>
                        </p:par>
                        <p:par>
                          <p:cTn id="99" fill="hold">
                            <p:stCondLst>
                              <p:cond delay="25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animEffect transition="in" filter="fade">
                                      <p:cBhvr>
                                        <p:cTn id="104" dur="500"/>
                                        <p:tgtEl>
                                          <p:spTgt spid="34"/>
                                        </p:tgtEl>
                                      </p:cBhvr>
                                    </p:animEffect>
                                  </p:childTnLst>
                                </p:cTn>
                              </p:par>
                            </p:childTnLst>
                          </p:cTn>
                        </p:par>
                        <p:par>
                          <p:cTn id="105" fill="hold">
                            <p:stCondLst>
                              <p:cond delay="300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P spid="13" grpId="0" animBg="1"/>
      <p:bldGraphic spid="14" grpId="0">
        <p:bldAsOne/>
      </p:bldGraphic>
      <p:bldGraphic spid="15" grpId="0">
        <p:bldAsOne/>
      </p:bldGraphic>
      <p:bldP spid="16" grpId="0" animBg="1"/>
      <p:bldP spid="17" grpId="0" animBg="1"/>
      <p:bldP spid="18" grpId="0" animBg="1"/>
      <p:bldGraphic spid="19" grpId="0">
        <p:bldAsOne/>
      </p:bldGraphic>
      <p:bldP spid="20" grpId="0" animBg="1"/>
      <p:bldP spid="21" grpId="0"/>
      <p:bldP spid="22" grpId="0"/>
      <p:bldP spid="23" grpId="0"/>
      <p:bldP spid="24" grpId="0"/>
      <p:bldP spid="25" grpId="0"/>
      <p:bldP spid="26" grpId="0"/>
      <p:bldP spid="27" grpId="0"/>
      <p:bldP spid="28" grpId="0"/>
      <p:bldP spid="29" grpId="0" animBg="1"/>
      <p:bldGraphic spid="30" grpId="0">
        <p:bldAsOne/>
      </p:bldGraphic>
      <p:bldGraphic spid="31" grpId="0">
        <p:bldAsOne/>
      </p:bldGraphic>
      <p:bldGraphic spid="32" grpId="0">
        <p:bldAsOne/>
      </p:bldGraphic>
      <p:bldGraphic spid="33" grpId="0">
        <p:bldAsOne/>
      </p:bldGraphic>
      <p:bldGraphic spid="34" grpId="0">
        <p:bldAsOne/>
      </p:bldGraphic>
      <p:bldGraphic spid="3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97F2-4C9A-6C1D-CD10-3CCBAF35E683}"/>
              </a:ext>
            </a:extLst>
          </p:cNvPr>
          <p:cNvSpPr>
            <a:spLocks noGrp="1"/>
          </p:cNvSpPr>
          <p:nvPr>
            <p:ph type="title"/>
          </p:nvPr>
        </p:nvSpPr>
        <p:spPr/>
        <p:txBody>
          <a:bodyPr/>
          <a:lstStyle/>
          <a:p>
            <a:r>
              <a:rPr lang="en-GB" dirty="0"/>
              <a:t>How much pension builds up?</a:t>
            </a:r>
            <a:br>
              <a:rPr lang="en-GB" dirty="0"/>
            </a:br>
            <a:r>
              <a:rPr lang="en-GB" dirty="0"/>
              <a:t>1995 Section (example using pay of £20,000pa)</a:t>
            </a:r>
          </a:p>
        </p:txBody>
      </p:sp>
      <p:sp>
        <p:nvSpPr>
          <p:cNvPr id="4" name="Slide Number Placeholder 3">
            <a:extLst>
              <a:ext uri="{FF2B5EF4-FFF2-40B4-BE49-F238E27FC236}">
                <a16:creationId xmlns:a16="http://schemas.microsoft.com/office/drawing/2014/main" id="{D6A70F73-7C29-B346-38FA-E1D864B1F597}"/>
              </a:ext>
            </a:extLst>
          </p:cNvPr>
          <p:cNvSpPr>
            <a:spLocks noGrp="1"/>
          </p:cNvSpPr>
          <p:nvPr>
            <p:ph type="sldNum" sz="quarter" idx="12"/>
          </p:nvPr>
        </p:nvSpPr>
        <p:spPr/>
        <p:txBody>
          <a:bodyPr/>
          <a:lstStyle/>
          <a:p>
            <a:fld id="{FD15E2C3-2FDC-5443-A5D7-CEF7C1191BA7}" type="slidenum">
              <a:rPr lang="en-GB" smtClean="0"/>
              <a:t>21</a:t>
            </a:fld>
            <a:endParaRPr lang="en-GB"/>
          </a:p>
        </p:txBody>
      </p:sp>
      <p:sp>
        <p:nvSpPr>
          <p:cNvPr id="5" name="Rectangle 3">
            <a:extLst>
              <a:ext uri="{FF2B5EF4-FFF2-40B4-BE49-F238E27FC236}">
                <a16:creationId xmlns:a16="http://schemas.microsoft.com/office/drawing/2014/main" id="{50B726B2-5227-1FCC-C1D2-802776327AC1}"/>
              </a:ext>
            </a:extLst>
          </p:cNvPr>
          <p:cNvSpPr>
            <a:spLocks noChangeArrowheads="1"/>
          </p:cNvSpPr>
          <p:nvPr/>
        </p:nvSpPr>
        <p:spPr bwMode="auto">
          <a:xfrm>
            <a:off x="3627743" y="2805474"/>
            <a:ext cx="1778182" cy="567488"/>
          </a:xfrm>
          <a:prstGeom prst="roundRect">
            <a:avLst/>
          </a:prstGeom>
          <a:solidFill>
            <a:srgbClr val="FF9351"/>
          </a:solidFill>
          <a:ln w="9525">
            <a:noFill/>
            <a:miter lim="800000"/>
            <a:headEnd/>
            <a:tailEnd/>
          </a:ln>
        </p:spPr>
        <p:txBody>
          <a:bodyPr anchor="ctr"/>
          <a:lstStyle/>
          <a:p>
            <a:pPr algn="ctr"/>
            <a:r>
              <a:rPr kumimoji="1" lang="en-GB" sz="1600" dirty="0">
                <a:solidFill>
                  <a:schemeClr val="bg1"/>
                </a:solidFill>
              </a:rPr>
              <a:t>1/80</a:t>
            </a:r>
            <a:r>
              <a:rPr kumimoji="1" lang="en-GB" sz="1600" baseline="30000" dirty="0">
                <a:solidFill>
                  <a:schemeClr val="bg1"/>
                </a:solidFill>
              </a:rPr>
              <a:t>th</a:t>
            </a:r>
            <a:r>
              <a:rPr kumimoji="1" lang="en-GB" sz="1600" dirty="0">
                <a:solidFill>
                  <a:schemeClr val="bg1"/>
                </a:solidFill>
              </a:rPr>
              <a:t> or 1.25%</a:t>
            </a:r>
          </a:p>
        </p:txBody>
      </p:sp>
      <p:sp>
        <p:nvSpPr>
          <p:cNvPr id="6" name="Rectangle 3">
            <a:extLst>
              <a:ext uri="{FF2B5EF4-FFF2-40B4-BE49-F238E27FC236}">
                <a16:creationId xmlns:a16="http://schemas.microsoft.com/office/drawing/2014/main" id="{365CB45E-FD87-726B-A628-44473CC49162}"/>
              </a:ext>
            </a:extLst>
          </p:cNvPr>
          <p:cNvSpPr>
            <a:spLocks noChangeArrowheads="1"/>
          </p:cNvSpPr>
          <p:nvPr/>
        </p:nvSpPr>
        <p:spPr bwMode="auto">
          <a:xfrm>
            <a:off x="765117" y="2751722"/>
            <a:ext cx="2013143" cy="674993"/>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Pension</a:t>
            </a:r>
          </a:p>
          <a:p>
            <a:pPr algn="ctr"/>
            <a:r>
              <a:rPr kumimoji="1" lang="en-GB" sz="1200" b="1" dirty="0">
                <a:solidFill>
                  <a:schemeClr val="bg1"/>
                </a:solidFill>
              </a:rPr>
              <a:t>as proportion of pay</a:t>
            </a:r>
          </a:p>
        </p:txBody>
      </p:sp>
      <p:sp>
        <p:nvSpPr>
          <p:cNvPr id="7" name="Rectangle 3">
            <a:extLst>
              <a:ext uri="{FF2B5EF4-FFF2-40B4-BE49-F238E27FC236}">
                <a16:creationId xmlns:a16="http://schemas.microsoft.com/office/drawing/2014/main" id="{59B8439B-9C0F-FC1D-3BE5-506368CDAE6A}"/>
              </a:ext>
            </a:extLst>
          </p:cNvPr>
          <p:cNvSpPr>
            <a:spLocks noChangeArrowheads="1"/>
          </p:cNvSpPr>
          <p:nvPr/>
        </p:nvSpPr>
        <p:spPr bwMode="auto">
          <a:xfrm>
            <a:off x="3649580" y="2044070"/>
            <a:ext cx="1620000" cy="674993"/>
          </a:xfrm>
          <a:prstGeom prst="roundRect">
            <a:avLst/>
          </a:prstGeom>
          <a:noFill/>
          <a:ln w="9525">
            <a:noFill/>
            <a:miter lim="800000"/>
            <a:headEnd/>
            <a:tailEnd/>
          </a:ln>
        </p:spPr>
        <p:txBody>
          <a:bodyPr anchor="ctr"/>
          <a:lstStyle/>
          <a:p>
            <a:pPr algn="ctr"/>
            <a:r>
              <a:rPr kumimoji="1" lang="en-GB" b="1" dirty="0">
                <a:solidFill>
                  <a:srgbClr val="FF9351"/>
                </a:solidFill>
              </a:rPr>
              <a:t>Best of last</a:t>
            </a:r>
          </a:p>
          <a:p>
            <a:pPr algn="ctr"/>
            <a:r>
              <a:rPr kumimoji="1" lang="en-GB" b="1" dirty="0">
                <a:solidFill>
                  <a:srgbClr val="FF9351"/>
                </a:solidFill>
              </a:rPr>
              <a:t>3 years’ pay</a:t>
            </a:r>
          </a:p>
        </p:txBody>
      </p:sp>
      <p:sp>
        <p:nvSpPr>
          <p:cNvPr id="8" name="Rectangle 3">
            <a:extLst>
              <a:ext uri="{FF2B5EF4-FFF2-40B4-BE49-F238E27FC236}">
                <a16:creationId xmlns:a16="http://schemas.microsoft.com/office/drawing/2014/main" id="{EA0C9DB2-4308-1C7E-9B51-B27CA19D2EFF}"/>
              </a:ext>
            </a:extLst>
          </p:cNvPr>
          <p:cNvSpPr>
            <a:spLocks noChangeArrowheads="1"/>
          </p:cNvSpPr>
          <p:nvPr/>
        </p:nvSpPr>
        <p:spPr bwMode="auto">
          <a:xfrm>
            <a:off x="961688" y="2044299"/>
            <a:ext cx="1620000" cy="674993"/>
          </a:xfrm>
          <a:prstGeom prst="roundRect">
            <a:avLst/>
          </a:prstGeom>
          <a:noFill/>
          <a:ln w="9525">
            <a:noFill/>
            <a:miter lim="800000"/>
            <a:headEnd/>
            <a:tailEnd/>
          </a:ln>
        </p:spPr>
        <p:txBody>
          <a:bodyPr anchor="ctr"/>
          <a:lstStyle/>
          <a:p>
            <a:pPr algn="ctr"/>
            <a:r>
              <a:rPr kumimoji="1" lang="en-GB" b="1" dirty="0">
                <a:solidFill>
                  <a:schemeClr val="accent6">
                    <a:lumMod val="50000"/>
                  </a:schemeClr>
                </a:solidFill>
              </a:rPr>
              <a:t>Pay used</a:t>
            </a:r>
          </a:p>
        </p:txBody>
      </p:sp>
      <p:sp>
        <p:nvSpPr>
          <p:cNvPr id="9" name="Rectangle 3">
            <a:extLst>
              <a:ext uri="{FF2B5EF4-FFF2-40B4-BE49-F238E27FC236}">
                <a16:creationId xmlns:a16="http://schemas.microsoft.com/office/drawing/2014/main" id="{0DE97719-6278-FAA5-5F2E-0E60ADFC503D}"/>
              </a:ext>
            </a:extLst>
          </p:cNvPr>
          <p:cNvSpPr>
            <a:spLocks noChangeArrowheads="1"/>
          </p:cNvSpPr>
          <p:nvPr/>
        </p:nvSpPr>
        <p:spPr bwMode="auto">
          <a:xfrm>
            <a:off x="765117" y="3614565"/>
            <a:ext cx="2013143" cy="754352"/>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One off lump sum at retirement</a:t>
            </a:r>
          </a:p>
        </p:txBody>
      </p:sp>
      <p:sp>
        <p:nvSpPr>
          <p:cNvPr id="10" name="Rectangle 3">
            <a:extLst>
              <a:ext uri="{FF2B5EF4-FFF2-40B4-BE49-F238E27FC236}">
                <a16:creationId xmlns:a16="http://schemas.microsoft.com/office/drawing/2014/main" id="{6092C45F-FB92-A0B2-DBD6-5F7D976F7945}"/>
              </a:ext>
            </a:extLst>
          </p:cNvPr>
          <p:cNvSpPr>
            <a:spLocks noChangeArrowheads="1"/>
          </p:cNvSpPr>
          <p:nvPr/>
        </p:nvSpPr>
        <p:spPr bwMode="auto">
          <a:xfrm>
            <a:off x="3627743" y="3721741"/>
            <a:ext cx="1772957" cy="540001"/>
          </a:xfrm>
          <a:prstGeom prst="roundRect">
            <a:avLst/>
          </a:prstGeom>
          <a:noFill/>
          <a:ln w="38100">
            <a:solidFill>
              <a:srgbClr val="FF9351"/>
            </a:solidFill>
            <a:miter lim="800000"/>
            <a:headEnd/>
            <a:tailEnd/>
          </a:ln>
        </p:spPr>
        <p:txBody>
          <a:bodyPr anchor="ctr"/>
          <a:lstStyle/>
          <a:p>
            <a:pPr algn="ctr"/>
            <a:r>
              <a:rPr kumimoji="1" lang="en-GB" sz="1600" dirty="0">
                <a:solidFill>
                  <a:srgbClr val="FF9351"/>
                </a:solidFill>
              </a:rPr>
              <a:t>3 x pension</a:t>
            </a:r>
          </a:p>
        </p:txBody>
      </p:sp>
      <p:sp>
        <p:nvSpPr>
          <p:cNvPr id="12" name="Rectangle 3">
            <a:extLst>
              <a:ext uri="{FF2B5EF4-FFF2-40B4-BE49-F238E27FC236}">
                <a16:creationId xmlns:a16="http://schemas.microsoft.com/office/drawing/2014/main" id="{CDC658D5-7431-F199-2BFF-BD6A8B71B5AB}"/>
              </a:ext>
            </a:extLst>
          </p:cNvPr>
          <p:cNvSpPr>
            <a:spLocks noChangeArrowheads="1"/>
          </p:cNvSpPr>
          <p:nvPr/>
        </p:nvSpPr>
        <p:spPr bwMode="auto">
          <a:xfrm>
            <a:off x="821374" y="1408073"/>
            <a:ext cx="1871967" cy="674993"/>
          </a:xfrm>
          <a:prstGeom prst="roundRect">
            <a:avLst/>
          </a:prstGeom>
          <a:noFill/>
          <a:ln w="9525">
            <a:noFill/>
            <a:miter lim="800000"/>
            <a:headEnd/>
            <a:tailEnd/>
          </a:ln>
        </p:spPr>
        <p:txBody>
          <a:bodyPr anchor="ctr"/>
          <a:lstStyle/>
          <a:p>
            <a:pPr algn="ctr"/>
            <a:r>
              <a:rPr kumimoji="1" lang="en-GB" sz="2000" b="1" u="sng" dirty="0"/>
              <a:t>Benefit structure</a:t>
            </a:r>
          </a:p>
        </p:txBody>
      </p:sp>
      <p:cxnSp>
        <p:nvCxnSpPr>
          <p:cNvPr id="13" name="Straight Connector 12">
            <a:extLst>
              <a:ext uri="{FF2B5EF4-FFF2-40B4-BE49-F238E27FC236}">
                <a16:creationId xmlns:a16="http://schemas.microsoft.com/office/drawing/2014/main" id="{A3B87881-889D-BF7F-A27D-A7C2F0B8FE1F}"/>
              </a:ext>
            </a:extLst>
          </p:cNvPr>
          <p:cNvCxnSpPr>
            <a:cxnSpLocks/>
          </p:cNvCxnSpPr>
          <p:nvPr/>
        </p:nvCxnSpPr>
        <p:spPr>
          <a:xfrm>
            <a:off x="2927768" y="1587100"/>
            <a:ext cx="0" cy="4499375"/>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D47376-FDB3-9F24-988D-A5FBB6B2D440}"/>
              </a:ext>
            </a:extLst>
          </p:cNvPr>
          <p:cNvSpPr>
            <a:spLocks noChangeArrowheads="1"/>
          </p:cNvSpPr>
          <p:nvPr/>
        </p:nvSpPr>
        <p:spPr bwMode="auto">
          <a:xfrm>
            <a:off x="765458" y="4782333"/>
            <a:ext cx="2013143" cy="621417"/>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Normal</a:t>
            </a:r>
          </a:p>
          <a:p>
            <a:pPr algn="ctr"/>
            <a:r>
              <a:rPr kumimoji="1" lang="en-GB" sz="1600" b="1" dirty="0">
                <a:solidFill>
                  <a:schemeClr val="bg1"/>
                </a:solidFill>
              </a:rPr>
              <a:t>Pension Age</a:t>
            </a:r>
          </a:p>
        </p:txBody>
      </p:sp>
      <p:sp>
        <p:nvSpPr>
          <p:cNvPr id="15" name="Rectangle 3">
            <a:extLst>
              <a:ext uri="{FF2B5EF4-FFF2-40B4-BE49-F238E27FC236}">
                <a16:creationId xmlns:a16="http://schemas.microsoft.com/office/drawing/2014/main" id="{37078B6B-E3B2-8B38-2886-004347405123}"/>
              </a:ext>
            </a:extLst>
          </p:cNvPr>
          <p:cNvSpPr>
            <a:spLocks noChangeArrowheads="1"/>
          </p:cNvSpPr>
          <p:nvPr/>
        </p:nvSpPr>
        <p:spPr bwMode="auto">
          <a:xfrm>
            <a:off x="3617626" y="4786924"/>
            <a:ext cx="1751120" cy="612235"/>
          </a:xfrm>
          <a:prstGeom prst="roundRect">
            <a:avLst/>
          </a:prstGeom>
          <a:noFill/>
          <a:ln w="38100">
            <a:solidFill>
              <a:srgbClr val="FF9351"/>
            </a:solidFill>
            <a:miter lim="800000"/>
            <a:headEnd/>
            <a:tailEnd/>
          </a:ln>
        </p:spPr>
        <p:txBody>
          <a:bodyPr anchor="ctr"/>
          <a:lstStyle/>
          <a:p>
            <a:pPr algn="ctr"/>
            <a:r>
              <a:rPr kumimoji="1" lang="en-GB" sz="1600" dirty="0">
                <a:solidFill>
                  <a:srgbClr val="FF9351"/>
                </a:solidFill>
              </a:rPr>
              <a:t>60</a:t>
            </a:r>
          </a:p>
        </p:txBody>
      </p:sp>
      <p:cxnSp>
        <p:nvCxnSpPr>
          <p:cNvPr id="16" name="Straight Connector 15">
            <a:extLst>
              <a:ext uri="{FF2B5EF4-FFF2-40B4-BE49-F238E27FC236}">
                <a16:creationId xmlns:a16="http://schemas.microsoft.com/office/drawing/2014/main" id="{2CBCD66D-5461-4129-5B8B-6E6CD21949AD}"/>
              </a:ext>
            </a:extLst>
          </p:cNvPr>
          <p:cNvCxnSpPr>
            <a:cxnSpLocks/>
          </p:cNvCxnSpPr>
          <p:nvPr/>
        </p:nvCxnSpPr>
        <p:spPr>
          <a:xfrm>
            <a:off x="6011848" y="1584636"/>
            <a:ext cx="0" cy="4501839"/>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9C3DC8-0597-0BB7-992D-F021F10DF1C7}"/>
              </a:ext>
            </a:extLst>
          </p:cNvPr>
          <p:cNvCxnSpPr>
            <a:cxnSpLocks/>
          </p:cNvCxnSpPr>
          <p:nvPr/>
        </p:nvCxnSpPr>
        <p:spPr>
          <a:xfrm>
            <a:off x="9095928" y="1584636"/>
            <a:ext cx="0" cy="4543059"/>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8" name="Rectangle 3">
            <a:extLst>
              <a:ext uri="{FF2B5EF4-FFF2-40B4-BE49-F238E27FC236}">
                <a16:creationId xmlns:a16="http://schemas.microsoft.com/office/drawing/2014/main" id="{86560481-7162-CDC5-BF76-FD1C761B90A9}"/>
              </a:ext>
            </a:extLst>
          </p:cNvPr>
          <p:cNvSpPr>
            <a:spLocks noChangeArrowheads="1"/>
          </p:cNvSpPr>
          <p:nvPr/>
        </p:nvSpPr>
        <p:spPr bwMode="auto">
          <a:xfrm>
            <a:off x="9600815" y="1363208"/>
            <a:ext cx="2023684" cy="674993"/>
          </a:xfrm>
          <a:prstGeom prst="roundRect">
            <a:avLst/>
          </a:prstGeom>
          <a:noFill/>
          <a:ln w="9525">
            <a:noFill/>
            <a:miter lim="800000"/>
            <a:headEnd/>
            <a:tailEnd/>
          </a:ln>
        </p:spPr>
        <p:txBody>
          <a:bodyPr anchor="ctr"/>
          <a:lstStyle/>
          <a:p>
            <a:pPr algn="ctr"/>
            <a:r>
              <a:rPr kumimoji="1" lang="en-GB" sz="2000" b="1" u="sng" dirty="0">
                <a:solidFill>
                  <a:schemeClr val="accent1"/>
                </a:solidFill>
              </a:rPr>
              <a:t>Benefits built up in 20 years</a:t>
            </a:r>
          </a:p>
        </p:txBody>
      </p:sp>
      <p:sp>
        <p:nvSpPr>
          <p:cNvPr id="19" name="Rectangle 3">
            <a:extLst>
              <a:ext uri="{FF2B5EF4-FFF2-40B4-BE49-F238E27FC236}">
                <a16:creationId xmlns:a16="http://schemas.microsoft.com/office/drawing/2014/main" id="{05701CF2-FED3-B3BE-E059-5F7FD4FD8B30}"/>
              </a:ext>
            </a:extLst>
          </p:cNvPr>
          <p:cNvSpPr>
            <a:spLocks noChangeArrowheads="1"/>
          </p:cNvSpPr>
          <p:nvPr/>
        </p:nvSpPr>
        <p:spPr bwMode="auto">
          <a:xfrm>
            <a:off x="6717922" y="2819218"/>
            <a:ext cx="1778182" cy="540000"/>
          </a:xfrm>
          <a:prstGeom prst="roundRect">
            <a:avLst/>
          </a:prstGeom>
          <a:solidFill>
            <a:srgbClr val="FF9351"/>
          </a:solidFill>
          <a:ln w="9525">
            <a:noFill/>
            <a:miter lim="800000"/>
            <a:headEnd/>
            <a:tailEnd/>
          </a:ln>
        </p:spPr>
        <p:txBody>
          <a:bodyPr anchor="ctr"/>
          <a:lstStyle/>
          <a:p>
            <a:pPr algn="ctr"/>
            <a:r>
              <a:rPr kumimoji="1" lang="en-GB" sz="1400" dirty="0">
                <a:solidFill>
                  <a:schemeClr val="bg1"/>
                </a:solidFill>
              </a:rPr>
              <a:t>1.25% of pay = £250 per year</a:t>
            </a:r>
          </a:p>
        </p:txBody>
      </p:sp>
      <p:sp>
        <p:nvSpPr>
          <p:cNvPr id="20" name="Rectangle 3">
            <a:extLst>
              <a:ext uri="{FF2B5EF4-FFF2-40B4-BE49-F238E27FC236}">
                <a16:creationId xmlns:a16="http://schemas.microsoft.com/office/drawing/2014/main" id="{4F9CD381-1B0B-A3F7-93D0-F79F174ED38C}"/>
              </a:ext>
            </a:extLst>
          </p:cNvPr>
          <p:cNvSpPr>
            <a:spLocks noChangeArrowheads="1"/>
          </p:cNvSpPr>
          <p:nvPr/>
        </p:nvSpPr>
        <p:spPr bwMode="auto">
          <a:xfrm>
            <a:off x="6693577" y="3721741"/>
            <a:ext cx="1778182" cy="540000"/>
          </a:xfrm>
          <a:prstGeom prst="roundRect">
            <a:avLst/>
          </a:prstGeom>
          <a:noFill/>
          <a:ln w="38100">
            <a:solidFill>
              <a:srgbClr val="FF9351"/>
            </a:solidFill>
            <a:miter lim="800000"/>
            <a:headEnd/>
            <a:tailEnd/>
          </a:ln>
        </p:spPr>
        <p:txBody>
          <a:bodyPr anchor="ctr"/>
          <a:lstStyle/>
          <a:p>
            <a:pPr algn="ctr"/>
            <a:r>
              <a:rPr kumimoji="1" lang="en-GB" sz="1400" dirty="0">
                <a:solidFill>
                  <a:srgbClr val="FF9351"/>
                </a:solidFill>
              </a:rPr>
              <a:t>£750 lump sum</a:t>
            </a:r>
          </a:p>
        </p:txBody>
      </p:sp>
      <p:sp>
        <p:nvSpPr>
          <p:cNvPr id="21" name="Rectangle 3">
            <a:extLst>
              <a:ext uri="{FF2B5EF4-FFF2-40B4-BE49-F238E27FC236}">
                <a16:creationId xmlns:a16="http://schemas.microsoft.com/office/drawing/2014/main" id="{0C5C6DC7-5425-41A5-9143-8E55CF4EF0A5}"/>
              </a:ext>
            </a:extLst>
          </p:cNvPr>
          <p:cNvSpPr>
            <a:spLocks noChangeArrowheads="1"/>
          </p:cNvSpPr>
          <p:nvPr/>
        </p:nvSpPr>
        <p:spPr bwMode="auto">
          <a:xfrm>
            <a:off x="9745060" y="2819218"/>
            <a:ext cx="1778182" cy="540000"/>
          </a:xfrm>
          <a:prstGeom prst="roundRect">
            <a:avLst/>
          </a:prstGeom>
          <a:solidFill>
            <a:srgbClr val="FF9351"/>
          </a:solidFill>
          <a:ln w="9525">
            <a:noFill/>
            <a:miter lim="800000"/>
            <a:headEnd/>
            <a:tailEnd/>
          </a:ln>
        </p:spPr>
        <p:txBody>
          <a:bodyPr anchor="ctr"/>
          <a:lstStyle/>
          <a:p>
            <a:pPr algn="ctr"/>
            <a:r>
              <a:rPr kumimoji="1" lang="en-GB" sz="1400" dirty="0">
                <a:solidFill>
                  <a:schemeClr val="bg1"/>
                </a:solidFill>
              </a:rPr>
              <a:t>1.25% x 20 x pay = £5,000 per year</a:t>
            </a:r>
          </a:p>
        </p:txBody>
      </p:sp>
      <p:sp>
        <p:nvSpPr>
          <p:cNvPr id="22" name="Rectangle 3">
            <a:extLst>
              <a:ext uri="{FF2B5EF4-FFF2-40B4-BE49-F238E27FC236}">
                <a16:creationId xmlns:a16="http://schemas.microsoft.com/office/drawing/2014/main" id="{95777F1C-C735-BF30-78DA-1D941A5779F1}"/>
              </a:ext>
            </a:extLst>
          </p:cNvPr>
          <p:cNvSpPr>
            <a:spLocks noChangeArrowheads="1"/>
          </p:cNvSpPr>
          <p:nvPr/>
        </p:nvSpPr>
        <p:spPr bwMode="auto">
          <a:xfrm>
            <a:off x="9647706" y="3721741"/>
            <a:ext cx="1778182" cy="540000"/>
          </a:xfrm>
          <a:prstGeom prst="roundRect">
            <a:avLst/>
          </a:prstGeom>
          <a:noFill/>
          <a:ln w="38100">
            <a:solidFill>
              <a:srgbClr val="FF9351"/>
            </a:solidFill>
            <a:miter lim="800000"/>
            <a:headEnd/>
            <a:tailEnd/>
          </a:ln>
        </p:spPr>
        <p:txBody>
          <a:bodyPr anchor="ctr"/>
          <a:lstStyle/>
          <a:p>
            <a:pPr algn="ctr"/>
            <a:r>
              <a:rPr kumimoji="1" lang="en-GB" sz="1400" dirty="0">
                <a:solidFill>
                  <a:srgbClr val="FF9351"/>
                </a:solidFill>
              </a:rPr>
              <a:t>£15,000 lump sum</a:t>
            </a:r>
          </a:p>
        </p:txBody>
      </p:sp>
      <p:sp>
        <p:nvSpPr>
          <p:cNvPr id="23" name="Rectangle 3">
            <a:extLst>
              <a:ext uri="{FF2B5EF4-FFF2-40B4-BE49-F238E27FC236}">
                <a16:creationId xmlns:a16="http://schemas.microsoft.com/office/drawing/2014/main" id="{2D972E8B-2D1B-6679-9A8F-0D63E2BE71A7}"/>
              </a:ext>
            </a:extLst>
          </p:cNvPr>
          <p:cNvSpPr>
            <a:spLocks noChangeArrowheads="1"/>
          </p:cNvSpPr>
          <p:nvPr/>
        </p:nvSpPr>
        <p:spPr bwMode="auto">
          <a:xfrm>
            <a:off x="4095749" y="4345514"/>
            <a:ext cx="5724523" cy="412927"/>
          </a:xfrm>
          <a:prstGeom prst="roundRect">
            <a:avLst/>
          </a:prstGeom>
          <a:solidFill>
            <a:schemeClr val="bg1">
              <a:alpha val="81000"/>
            </a:schemeClr>
          </a:solidFill>
          <a:ln w="9525">
            <a:noFill/>
            <a:miter lim="800000"/>
            <a:headEnd/>
            <a:tailEnd/>
          </a:ln>
        </p:spPr>
        <p:txBody>
          <a:bodyPr anchor="ctr"/>
          <a:lstStyle/>
          <a:p>
            <a:pPr algn="ctr"/>
            <a:r>
              <a:rPr kumimoji="1" lang="en-GB" b="1" dirty="0"/>
              <a:t>But can give up some pension for (more) cash</a:t>
            </a:r>
          </a:p>
        </p:txBody>
      </p:sp>
      <p:sp>
        <p:nvSpPr>
          <p:cNvPr id="24" name="Rectangle 3">
            <a:extLst>
              <a:ext uri="{FF2B5EF4-FFF2-40B4-BE49-F238E27FC236}">
                <a16:creationId xmlns:a16="http://schemas.microsoft.com/office/drawing/2014/main" id="{84541B3F-C34E-DCFD-D8BC-FC57B54E5F57}"/>
              </a:ext>
            </a:extLst>
          </p:cNvPr>
          <p:cNvSpPr>
            <a:spLocks noChangeArrowheads="1"/>
          </p:cNvSpPr>
          <p:nvPr/>
        </p:nvSpPr>
        <p:spPr bwMode="auto">
          <a:xfrm>
            <a:off x="6565607" y="1383625"/>
            <a:ext cx="1871967" cy="674993"/>
          </a:xfrm>
          <a:prstGeom prst="roundRect">
            <a:avLst/>
          </a:prstGeom>
          <a:noFill/>
          <a:ln w="9525">
            <a:noFill/>
            <a:miter lim="800000"/>
            <a:headEnd/>
            <a:tailEnd/>
          </a:ln>
        </p:spPr>
        <p:txBody>
          <a:bodyPr anchor="ctr"/>
          <a:lstStyle/>
          <a:p>
            <a:pPr algn="ctr"/>
            <a:r>
              <a:rPr kumimoji="1" lang="en-GB" sz="2000" b="1" u="sng" dirty="0"/>
              <a:t>Benefits built up in 1 year</a:t>
            </a:r>
          </a:p>
        </p:txBody>
      </p:sp>
      <p:sp>
        <p:nvSpPr>
          <p:cNvPr id="25" name="Rectangle 3">
            <a:extLst>
              <a:ext uri="{FF2B5EF4-FFF2-40B4-BE49-F238E27FC236}">
                <a16:creationId xmlns:a16="http://schemas.microsoft.com/office/drawing/2014/main" id="{7825915F-142B-02EF-3543-3390AF492FE5}"/>
              </a:ext>
            </a:extLst>
          </p:cNvPr>
          <p:cNvSpPr>
            <a:spLocks noChangeArrowheads="1"/>
          </p:cNvSpPr>
          <p:nvPr/>
        </p:nvSpPr>
        <p:spPr bwMode="auto">
          <a:xfrm>
            <a:off x="3530399" y="1408073"/>
            <a:ext cx="1871967" cy="674993"/>
          </a:xfrm>
          <a:prstGeom prst="roundRect">
            <a:avLst/>
          </a:prstGeom>
          <a:noFill/>
          <a:ln w="9525">
            <a:noFill/>
            <a:miter lim="800000"/>
            <a:headEnd/>
            <a:tailEnd/>
          </a:ln>
        </p:spPr>
        <p:txBody>
          <a:bodyPr anchor="ctr"/>
          <a:lstStyle/>
          <a:p>
            <a:pPr algn="ctr"/>
            <a:r>
              <a:rPr kumimoji="1" lang="en-GB" sz="2000" b="1" u="sng" dirty="0">
                <a:solidFill>
                  <a:srgbClr val="FF9351"/>
                </a:solidFill>
              </a:rPr>
              <a:t>1995 Section </a:t>
            </a:r>
          </a:p>
        </p:txBody>
      </p:sp>
      <p:sp>
        <p:nvSpPr>
          <p:cNvPr id="11" name="Rectangle 3">
            <a:extLst>
              <a:ext uri="{FF2B5EF4-FFF2-40B4-BE49-F238E27FC236}">
                <a16:creationId xmlns:a16="http://schemas.microsoft.com/office/drawing/2014/main" id="{42698222-2D68-8AF3-1141-2925DF74C2AF}"/>
              </a:ext>
            </a:extLst>
          </p:cNvPr>
          <p:cNvSpPr>
            <a:spLocks noChangeArrowheads="1"/>
          </p:cNvSpPr>
          <p:nvPr/>
        </p:nvSpPr>
        <p:spPr bwMode="auto">
          <a:xfrm>
            <a:off x="3485917" y="5622341"/>
            <a:ext cx="7426557" cy="430621"/>
          </a:xfrm>
          <a:prstGeom prst="roundRect">
            <a:avLst/>
          </a:prstGeom>
          <a:solidFill>
            <a:schemeClr val="accent4"/>
          </a:solidFill>
          <a:ln w="9525">
            <a:noFill/>
            <a:miter lim="800000"/>
            <a:headEnd/>
            <a:tailEnd/>
          </a:ln>
        </p:spPr>
        <p:txBody>
          <a:bodyPr anchor="ctr"/>
          <a:lstStyle/>
          <a:p>
            <a:pPr algn="ctr"/>
            <a:r>
              <a:rPr kumimoji="1" lang="en-GB" b="1" dirty="0">
                <a:solidFill>
                  <a:schemeClr val="bg1"/>
                </a:solidFill>
              </a:rPr>
              <a:t>Pension amount does not depend on any investment performance</a:t>
            </a:r>
          </a:p>
        </p:txBody>
      </p:sp>
    </p:spTree>
    <p:custDataLst>
      <p:tags r:id="rId1"/>
    </p:custDataLst>
    <p:extLst>
      <p:ext uri="{BB962C8B-B14F-4D97-AF65-F5344CB8AC3E}">
        <p14:creationId xmlns:p14="http://schemas.microsoft.com/office/powerpoint/2010/main" val="3041795923"/>
      </p:ext>
    </p:extLst>
  </p:cSld>
  <p:clrMapOvr>
    <a:masterClrMapping/>
  </p:clrMapOvr>
  <mc:AlternateContent xmlns:mc="http://schemas.openxmlformats.org/markup-compatibility/2006" xmlns:p14="http://schemas.microsoft.com/office/powerpoint/2010/main">
    <mc:Choice Requires="p14">
      <p:transition spd="slow" p14:dur="2000" advTm="171100"/>
    </mc:Choice>
    <mc:Fallback xmlns="">
      <p:transition spd="slow" advTm="171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2" grpId="0"/>
      <p:bldP spid="14" grpId="0" animBg="1"/>
      <p:bldP spid="15" grpId="0" animBg="1"/>
      <p:bldP spid="18" grpId="0"/>
      <p:bldP spid="19" grpId="0" animBg="1"/>
      <p:bldP spid="20" grpId="0" animBg="1"/>
      <p:bldP spid="21" grpId="0" animBg="1"/>
      <p:bldP spid="22" grpId="0" animBg="1"/>
      <p:bldP spid="23" grpId="0" animBg="1"/>
      <p:bldP spid="24" grpId="0"/>
      <p:bldP spid="25"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97F2-4C9A-6C1D-CD10-3CCBAF35E683}"/>
              </a:ext>
            </a:extLst>
          </p:cNvPr>
          <p:cNvSpPr>
            <a:spLocks noGrp="1"/>
          </p:cNvSpPr>
          <p:nvPr>
            <p:ph type="title"/>
          </p:nvPr>
        </p:nvSpPr>
        <p:spPr/>
        <p:txBody>
          <a:bodyPr/>
          <a:lstStyle/>
          <a:p>
            <a:r>
              <a:rPr lang="en-GB" dirty="0"/>
              <a:t>How much pension builds up?</a:t>
            </a:r>
            <a:br>
              <a:rPr lang="en-GB" dirty="0"/>
            </a:br>
            <a:r>
              <a:rPr lang="en-GB" dirty="0"/>
              <a:t>2008 Section (example using pay of £20,000pa)</a:t>
            </a:r>
          </a:p>
        </p:txBody>
      </p:sp>
      <p:sp>
        <p:nvSpPr>
          <p:cNvPr id="4" name="Slide Number Placeholder 3">
            <a:extLst>
              <a:ext uri="{FF2B5EF4-FFF2-40B4-BE49-F238E27FC236}">
                <a16:creationId xmlns:a16="http://schemas.microsoft.com/office/drawing/2014/main" id="{D6A70F73-7C29-B346-38FA-E1D864B1F597}"/>
              </a:ext>
            </a:extLst>
          </p:cNvPr>
          <p:cNvSpPr>
            <a:spLocks noGrp="1"/>
          </p:cNvSpPr>
          <p:nvPr>
            <p:ph type="sldNum" sz="quarter" idx="12"/>
          </p:nvPr>
        </p:nvSpPr>
        <p:spPr/>
        <p:txBody>
          <a:bodyPr/>
          <a:lstStyle/>
          <a:p>
            <a:fld id="{FD15E2C3-2FDC-5443-A5D7-CEF7C1191BA7}" type="slidenum">
              <a:rPr lang="en-GB" smtClean="0"/>
              <a:t>22</a:t>
            </a:fld>
            <a:endParaRPr lang="en-GB"/>
          </a:p>
        </p:txBody>
      </p:sp>
      <p:sp>
        <p:nvSpPr>
          <p:cNvPr id="5" name="Rectangle 3">
            <a:extLst>
              <a:ext uri="{FF2B5EF4-FFF2-40B4-BE49-F238E27FC236}">
                <a16:creationId xmlns:a16="http://schemas.microsoft.com/office/drawing/2014/main" id="{50B726B2-5227-1FCC-C1D2-802776327AC1}"/>
              </a:ext>
            </a:extLst>
          </p:cNvPr>
          <p:cNvSpPr>
            <a:spLocks noChangeArrowheads="1"/>
          </p:cNvSpPr>
          <p:nvPr/>
        </p:nvSpPr>
        <p:spPr bwMode="auto">
          <a:xfrm>
            <a:off x="3627743" y="2805474"/>
            <a:ext cx="1778182" cy="567488"/>
          </a:xfrm>
          <a:prstGeom prst="roundRect">
            <a:avLst/>
          </a:prstGeom>
          <a:solidFill>
            <a:schemeClr val="accent3">
              <a:lumMod val="75000"/>
            </a:schemeClr>
          </a:solidFill>
          <a:ln w="9525">
            <a:noFill/>
            <a:miter lim="800000"/>
            <a:headEnd/>
            <a:tailEnd/>
          </a:ln>
        </p:spPr>
        <p:txBody>
          <a:bodyPr anchor="ctr"/>
          <a:lstStyle/>
          <a:p>
            <a:pPr algn="ctr"/>
            <a:r>
              <a:rPr kumimoji="1" lang="en-GB" sz="1600" dirty="0">
                <a:solidFill>
                  <a:schemeClr val="bg1"/>
                </a:solidFill>
              </a:rPr>
              <a:t>1/60</a:t>
            </a:r>
            <a:r>
              <a:rPr kumimoji="1" lang="en-GB" sz="1600" baseline="30000" dirty="0">
                <a:solidFill>
                  <a:schemeClr val="bg1"/>
                </a:solidFill>
              </a:rPr>
              <a:t>th</a:t>
            </a:r>
            <a:r>
              <a:rPr kumimoji="1" lang="en-GB" sz="1600" dirty="0">
                <a:solidFill>
                  <a:schemeClr val="bg1"/>
                </a:solidFill>
              </a:rPr>
              <a:t> or 1.67%</a:t>
            </a:r>
          </a:p>
        </p:txBody>
      </p:sp>
      <p:sp>
        <p:nvSpPr>
          <p:cNvPr id="6" name="Rectangle 3">
            <a:extLst>
              <a:ext uri="{FF2B5EF4-FFF2-40B4-BE49-F238E27FC236}">
                <a16:creationId xmlns:a16="http://schemas.microsoft.com/office/drawing/2014/main" id="{365CB45E-FD87-726B-A628-44473CC49162}"/>
              </a:ext>
            </a:extLst>
          </p:cNvPr>
          <p:cNvSpPr>
            <a:spLocks noChangeArrowheads="1"/>
          </p:cNvSpPr>
          <p:nvPr/>
        </p:nvSpPr>
        <p:spPr bwMode="auto">
          <a:xfrm>
            <a:off x="765117" y="2751722"/>
            <a:ext cx="2013143" cy="674993"/>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Pension</a:t>
            </a:r>
          </a:p>
          <a:p>
            <a:pPr algn="ctr"/>
            <a:r>
              <a:rPr kumimoji="1" lang="en-GB" sz="1200" b="1" dirty="0">
                <a:solidFill>
                  <a:schemeClr val="bg1"/>
                </a:solidFill>
              </a:rPr>
              <a:t>as proportion of pay</a:t>
            </a:r>
          </a:p>
        </p:txBody>
      </p:sp>
      <p:sp>
        <p:nvSpPr>
          <p:cNvPr id="7" name="Rectangle 3">
            <a:extLst>
              <a:ext uri="{FF2B5EF4-FFF2-40B4-BE49-F238E27FC236}">
                <a16:creationId xmlns:a16="http://schemas.microsoft.com/office/drawing/2014/main" id="{59B8439B-9C0F-FC1D-3BE5-506368CDAE6A}"/>
              </a:ext>
            </a:extLst>
          </p:cNvPr>
          <p:cNvSpPr>
            <a:spLocks noChangeArrowheads="1"/>
          </p:cNvSpPr>
          <p:nvPr/>
        </p:nvSpPr>
        <p:spPr bwMode="auto">
          <a:xfrm>
            <a:off x="3281536" y="2044070"/>
            <a:ext cx="2425724" cy="674993"/>
          </a:xfrm>
          <a:prstGeom prst="roundRect">
            <a:avLst/>
          </a:prstGeom>
          <a:noFill/>
          <a:ln w="9525">
            <a:noFill/>
            <a:miter lim="800000"/>
            <a:headEnd/>
            <a:tailEnd/>
          </a:ln>
        </p:spPr>
        <p:txBody>
          <a:bodyPr anchor="ctr"/>
          <a:lstStyle/>
          <a:p>
            <a:pPr algn="ctr"/>
            <a:r>
              <a:rPr kumimoji="1" lang="en-GB" b="1" dirty="0">
                <a:solidFill>
                  <a:schemeClr val="accent3">
                    <a:lumMod val="75000"/>
                  </a:schemeClr>
                </a:solidFill>
              </a:rPr>
              <a:t>Best 3 year average from last 10</a:t>
            </a:r>
          </a:p>
        </p:txBody>
      </p:sp>
      <p:sp>
        <p:nvSpPr>
          <p:cNvPr id="8" name="Rectangle 3">
            <a:extLst>
              <a:ext uri="{FF2B5EF4-FFF2-40B4-BE49-F238E27FC236}">
                <a16:creationId xmlns:a16="http://schemas.microsoft.com/office/drawing/2014/main" id="{EA0C9DB2-4308-1C7E-9B51-B27CA19D2EFF}"/>
              </a:ext>
            </a:extLst>
          </p:cNvPr>
          <p:cNvSpPr>
            <a:spLocks noChangeArrowheads="1"/>
          </p:cNvSpPr>
          <p:nvPr/>
        </p:nvSpPr>
        <p:spPr bwMode="auto">
          <a:xfrm>
            <a:off x="961688" y="2044299"/>
            <a:ext cx="1620000" cy="674993"/>
          </a:xfrm>
          <a:prstGeom prst="roundRect">
            <a:avLst/>
          </a:prstGeom>
          <a:noFill/>
          <a:ln w="9525">
            <a:noFill/>
            <a:miter lim="800000"/>
            <a:headEnd/>
            <a:tailEnd/>
          </a:ln>
        </p:spPr>
        <p:txBody>
          <a:bodyPr anchor="ctr"/>
          <a:lstStyle/>
          <a:p>
            <a:pPr algn="ctr"/>
            <a:r>
              <a:rPr kumimoji="1" lang="en-GB" b="1" dirty="0">
                <a:solidFill>
                  <a:schemeClr val="accent6">
                    <a:lumMod val="50000"/>
                  </a:schemeClr>
                </a:solidFill>
              </a:rPr>
              <a:t>Pay used</a:t>
            </a:r>
          </a:p>
        </p:txBody>
      </p:sp>
      <p:sp>
        <p:nvSpPr>
          <p:cNvPr id="9" name="Rectangle 3">
            <a:extLst>
              <a:ext uri="{FF2B5EF4-FFF2-40B4-BE49-F238E27FC236}">
                <a16:creationId xmlns:a16="http://schemas.microsoft.com/office/drawing/2014/main" id="{0DE97719-6278-FAA5-5F2E-0E60ADFC503D}"/>
              </a:ext>
            </a:extLst>
          </p:cNvPr>
          <p:cNvSpPr>
            <a:spLocks noChangeArrowheads="1"/>
          </p:cNvSpPr>
          <p:nvPr/>
        </p:nvSpPr>
        <p:spPr bwMode="auto">
          <a:xfrm>
            <a:off x="765117" y="3614565"/>
            <a:ext cx="2013143" cy="754352"/>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One off lump sum at retirement</a:t>
            </a:r>
          </a:p>
        </p:txBody>
      </p:sp>
      <p:sp>
        <p:nvSpPr>
          <p:cNvPr id="10" name="Rectangle 3">
            <a:extLst>
              <a:ext uri="{FF2B5EF4-FFF2-40B4-BE49-F238E27FC236}">
                <a16:creationId xmlns:a16="http://schemas.microsoft.com/office/drawing/2014/main" id="{6092C45F-FB92-A0B2-DBD6-5F7D976F7945}"/>
              </a:ext>
            </a:extLst>
          </p:cNvPr>
          <p:cNvSpPr>
            <a:spLocks noChangeArrowheads="1"/>
          </p:cNvSpPr>
          <p:nvPr/>
        </p:nvSpPr>
        <p:spPr bwMode="auto">
          <a:xfrm>
            <a:off x="3627743" y="3721741"/>
            <a:ext cx="1772957" cy="540001"/>
          </a:xfrm>
          <a:prstGeom prst="roundRect">
            <a:avLst/>
          </a:prstGeom>
          <a:noFill/>
          <a:ln w="38100">
            <a:solidFill>
              <a:schemeClr val="accent3">
                <a:lumMod val="75000"/>
              </a:schemeClr>
            </a:solidFill>
            <a:miter lim="800000"/>
            <a:headEnd/>
            <a:tailEnd/>
          </a:ln>
        </p:spPr>
        <p:txBody>
          <a:bodyPr anchor="ctr"/>
          <a:lstStyle/>
          <a:p>
            <a:pPr algn="ctr"/>
            <a:r>
              <a:rPr kumimoji="1" lang="en-GB" sz="1600" dirty="0">
                <a:solidFill>
                  <a:schemeClr val="accent3">
                    <a:lumMod val="75000"/>
                  </a:schemeClr>
                </a:solidFill>
              </a:rPr>
              <a:t>Nil</a:t>
            </a:r>
          </a:p>
        </p:txBody>
      </p:sp>
      <p:sp>
        <p:nvSpPr>
          <p:cNvPr id="12" name="Rectangle 3">
            <a:extLst>
              <a:ext uri="{FF2B5EF4-FFF2-40B4-BE49-F238E27FC236}">
                <a16:creationId xmlns:a16="http://schemas.microsoft.com/office/drawing/2014/main" id="{CDC658D5-7431-F199-2BFF-BD6A8B71B5AB}"/>
              </a:ext>
            </a:extLst>
          </p:cNvPr>
          <p:cNvSpPr>
            <a:spLocks noChangeArrowheads="1"/>
          </p:cNvSpPr>
          <p:nvPr/>
        </p:nvSpPr>
        <p:spPr bwMode="auto">
          <a:xfrm>
            <a:off x="821374" y="1408073"/>
            <a:ext cx="1871967" cy="674993"/>
          </a:xfrm>
          <a:prstGeom prst="roundRect">
            <a:avLst/>
          </a:prstGeom>
          <a:noFill/>
          <a:ln w="9525">
            <a:noFill/>
            <a:miter lim="800000"/>
            <a:headEnd/>
            <a:tailEnd/>
          </a:ln>
        </p:spPr>
        <p:txBody>
          <a:bodyPr anchor="ctr"/>
          <a:lstStyle/>
          <a:p>
            <a:pPr algn="ctr"/>
            <a:r>
              <a:rPr kumimoji="1" lang="en-GB" sz="2000" b="1" u="sng" dirty="0"/>
              <a:t>Benefit structure</a:t>
            </a:r>
          </a:p>
        </p:txBody>
      </p:sp>
      <p:cxnSp>
        <p:nvCxnSpPr>
          <p:cNvPr id="13" name="Straight Connector 12">
            <a:extLst>
              <a:ext uri="{FF2B5EF4-FFF2-40B4-BE49-F238E27FC236}">
                <a16:creationId xmlns:a16="http://schemas.microsoft.com/office/drawing/2014/main" id="{A3B87881-889D-BF7F-A27D-A7C2F0B8FE1F}"/>
              </a:ext>
            </a:extLst>
          </p:cNvPr>
          <p:cNvCxnSpPr>
            <a:cxnSpLocks/>
          </p:cNvCxnSpPr>
          <p:nvPr/>
        </p:nvCxnSpPr>
        <p:spPr>
          <a:xfrm>
            <a:off x="2927768" y="1587100"/>
            <a:ext cx="0" cy="4499375"/>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D47376-FDB3-9F24-988D-A5FBB6B2D440}"/>
              </a:ext>
            </a:extLst>
          </p:cNvPr>
          <p:cNvSpPr>
            <a:spLocks noChangeArrowheads="1"/>
          </p:cNvSpPr>
          <p:nvPr/>
        </p:nvSpPr>
        <p:spPr bwMode="auto">
          <a:xfrm>
            <a:off x="765458" y="4782333"/>
            <a:ext cx="2013143" cy="621417"/>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Normal</a:t>
            </a:r>
          </a:p>
          <a:p>
            <a:pPr algn="ctr"/>
            <a:r>
              <a:rPr kumimoji="1" lang="en-GB" sz="1600" b="1" dirty="0">
                <a:solidFill>
                  <a:schemeClr val="bg1"/>
                </a:solidFill>
              </a:rPr>
              <a:t>Pension Age</a:t>
            </a:r>
          </a:p>
        </p:txBody>
      </p:sp>
      <p:sp>
        <p:nvSpPr>
          <p:cNvPr id="15" name="Rectangle 3">
            <a:extLst>
              <a:ext uri="{FF2B5EF4-FFF2-40B4-BE49-F238E27FC236}">
                <a16:creationId xmlns:a16="http://schemas.microsoft.com/office/drawing/2014/main" id="{37078B6B-E3B2-8B38-2886-004347405123}"/>
              </a:ext>
            </a:extLst>
          </p:cNvPr>
          <p:cNvSpPr>
            <a:spLocks noChangeArrowheads="1"/>
          </p:cNvSpPr>
          <p:nvPr/>
        </p:nvSpPr>
        <p:spPr bwMode="auto">
          <a:xfrm>
            <a:off x="3617626" y="4786924"/>
            <a:ext cx="1751120" cy="612235"/>
          </a:xfrm>
          <a:prstGeom prst="roundRect">
            <a:avLst/>
          </a:prstGeom>
          <a:noFill/>
          <a:ln w="38100">
            <a:solidFill>
              <a:schemeClr val="accent3">
                <a:lumMod val="75000"/>
              </a:schemeClr>
            </a:solidFill>
            <a:miter lim="800000"/>
            <a:headEnd/>
            <a:tailEnd/>
          </a:ln>
        </p:spPr>
        <p:txBody>
          <a:bodyPr anchor="ctr"/>
          <a:lstStyle/>
          <a:p>
            <a:pPr algn="ctr"/>
            <a:r>
              <a:rPr kumimoji="1" lang="en-GB" sz="1600" dirty="0">
                <a:solidFill>
                  <a:schemeClr val="accent3">
                    <a:lumMod val="75000"/>
                  </a:schemeClr>
                </a:solidFill>
              </a:rPr>
              <a:t>65</a:t>
            </a:r>
          </a:p>
        </p:txBody>
      </p:sp>
      <p:cxnSp>
        <p:nvCxnSpPr>
          <p:cNvPr id="16" name="Straight Connector 15">
            <a:extLst>
              <a:ext uri="{FF2B5EF4-FFF2-40B4-BE49-F238E27FC236}">
                <a16:creationId xmlns:a16="http://schemas.microsoft.com/office/drawing/2014/main" id="{2CBCD66D-5461-4129-5B8B-6E6CD21949AD}"/>
              </a:ext>
            </a:extLst>
          </p:cNvPr>
          <p:cNvCxnSpPr>
            <a:cxnSpLocks/>
          </p:cNvCxnSpPr>
          <p:nvPr/>
        </p:nvCxnSpPr>
        <p:spPr>
          <a:xfrm>
            <a:off x="6011848" y="1584636"/>
            <a:ext cx="0" cy="4501839"/>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9C3DC8-0597-0BB7-992D-F021F10DF1C7}"/>
              </a:ext>
            </a:extLst>
          </p:cNvPr>
          <p:cNvCxnSpPr>
            <a:cxnSpLocks/>
          </p:cNvCxnSpPr>
          <p:nvPr/>
        </p:nvCxnSpPr>
        <p:spPr>
          <a:xfrm>
            <a:off x="9095928" y="1584636"/>
            <a:ext cx="0" cy="4543059"/>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8" name="Rectangle 3">
            <a:extLst>
              <a:ext uri="{FF2B5EF4-FFF2-40B4-BE49-F238E27FC236}">
                <a16:creationId xmlns:a16="http://schemas.microsoft.com/office/drawing/2014/main" id="{86560481-7162-CDC5-BF76-FD1C761B90A9}"/>
              </a:ext>
            </a:extLst>
          </p:cNvPr>
          <p:cNvSpPr>
            <a:spLocks noChangeArrowheads="1"/>
          </p:cNvSpPr>
          <p:nvPr/>
        </p:nvSpPr>
        <p:spPr bwMode="auto">
          <a:xfrm>
            <a:off x="9600815" y="1363208"/>
            <a:ext cx="2023684" cy="674993"/>
          </a:xfrm>
          <a:prstGeom prst="roundRect">
            <a:avLst/>
          </a:prstGeom>
          <a:noFill/>
          <a:ln w="9525">
            <a:noFill/>
            <a:miter lim="800000"/>
            <a:headEnd/>
            <a:tailEnd/>
          </a:ln>
        </p:spPr>
        <p:txBody>
          <a:bodyPr anchor="ctr"/>
          <a:lstStyle/>
          <a:p>
            <a:pPr algn="ctr"/>
            <a:r>
              <a:rPr kumimoji="1" lang="en-GB" sz="2000" b="1" u="sng" dirty="0">
                <a:solidFill>
                  <a:schemeClr val="accent1"/>
                </a:solidFill>
              </a:rPr>
              <a:t>Benefits built up in 20 years</a:t>
            </a:r>
          </a:p>
        </p:txBody>
      </p:sp>
      <p:sp>
        <p:nvSpPr>
          <p:cNvPr id="19" name="Rectangle 3">
            <a:extLst>
              <a:ext uri="{FF2B5EF4-FFF2-40B4-BE49-F238E27FC236}">
                <a16:creationId xmlns:a16="http://schemas.microsoft.com/office/drawing/2014/main" id="{05701CF2-FED3-B3BE-E059-5F7FD4FD8B30}"/>
              </a:ext>
            </a:extLst>
          </p:cNvPr>
          <p:cNvSpPr>
            <a:spLocks noChangeArrowheads="1"/>
          </p:cNvSpPr>
          <p:nvPr/>
        </p:nvSpPr>
        <p:spPr bwMode="auto">
          <a:xfrm>
            <a:off x="6717922" y="2819218"/>
            <a:ext cx="1778182" cy="540000"/>
          </a:xfrm>
          <a:prstGeom prst="roundRect">
            <a:avLst/>
          </a:prstGeom>
          <a:solidFill>
            <a:schemeClr val="accent3">
              <a:lumMod val="75000"/>
            </a:schemeClr>
          </a:solidFill>
          <a:ln w="9525">
            <a:noFill/>
            <a:miter lim="800000"/>
            <a:headEnd/>
            <a:tailEnd/>
          </a:ln>
        </p:spPr>
        <p:txBody>
          <a:bodyPr anchor="ctr"/>
          <a:lstStyle/>
          <a:p>
            <a:pPr algn="ctr"/>
            <a:r>
              <a:rPr kumimoji="1" lang="en-GB" sz="1400" dirty="0">
                <a:solidFill>
                  <a:schemeClr val="bg1"/>
                </a:solidFill>
              </a:rPr>
              <a:t>1.67% of pay = £333 per year</a:t>
            </a:r>
          </a:p>
        </p:txBody>
      </p:sp>
      <p:sp>
        <p:nvSpPr>
          <p:cNvPr id="20" name="Rectangle 3">
            <a:extLst>
              <a:ext uri="{FF2B5EF4-FFF2-40B4-BE49-F238E27FC236}">
                <a16:creationId xmlns:a16="http://schemas.microsoft.com/office/drawing/2014/main" id="{4F9CD381-1B0B-A3F7-93D0-F79F174ED38C}"/>
              </a:ext>
            </a:extLst>
          </p:cNvPr>
          <p:cNvSpPr>
            <a:spLocks noChangeArrowheads="1"/>
          </p:cNvSpPr>
          <p:nvPr/>
        </p:nvSpPr>
        <p:spPr bwMode="auto">
          <a:xfrm>
            <a:off x="6693577" y="3721741"/>
            <a:ext cx="1778182" cy="540000"/>
          </a:xfrm>
          <a:prstGeom prst="roundRect">
            <a:avLst/>
          </a:prstGeom>
          <a:noFill/>
          <a:ln w="38100">
            <a:solidFill>
              <a:schemeClr val="accent3">
                <a:lumMod val="75000"/>
              </a:schemeClr>
            </a:solidFill>
            <a:miter lim="800000"/>
            <a:headEnd/>
            <a:tailEnd/>
          </a:ln>
        </p:spPr>
        <p:txBody>
          <a:bodyPr anchor="ctr"/>
          <a:lstStyle/>
          <a:p>
            <a:pPr algn="ctr"/>
            <a:r>
              <a:rPr kumimoji="1" lang="en-GB" sz="1400" dirty="0">
                <a:solidFill>
                  <a:schemeClr val="accent3">
                    <a:lumMod val="75000"/>
                  </a:schemeClr>
                </a:solidFill>
              </a:rPr>
              <a:t>Nil</a:t>
            </a:r>
          </a:p>
        </p:txBody>
      </p:sp>
      <p:sp>
        <p:nvSpPr>
          <p:cNvPr id="21" name="Rectangle 3">
            <a:extLst>
              <a:ext uri="{FF2B5EF4-FFF2-40B4-BE49-F238E27FC236}">
                <a16:creationId xmlns:a16="http://schemas.microsoft.com/office/drawing/2014/main" id="{0C5C6DC7-5425-41A5-9143-8E55CF4EF0A5}"/>
              </a:ext>
            </a:extLst>
          </p:cNvPr>
          <p:cNvSpPr>
            <a:spLocks noChangeArrowheads="1"/>
          </p:cNvSpPr>
          <p:nvPr/>
        </p:nvSpPr>
        <p:spPr bwMode="auto">
          <a:xfrm>
            <a:off x="9745060" y="2819218"/>
            <a:ext cx="1778182" cy="540000"/>
          </a:xfrm>
          <a:prstGeom prst="roundRect">
            <a:avLst/>
          </a:prstGeom>
          <a:solidFill>
            <a:schemeClr val="accent3">
              <a:lumMod val="75000"/>
            </a:schemeClr>
          </a:solidFill>
          <a:ln w="9525">
            <a:noFill/>
            <a:miter lim="800000"/>
            <a:headEnd/>
            <a:tailEnd/>
          </a:ln>
        </p:spPr>
        <p:txBody>
          <a:bodyPr anchor="ctr"/>
          <a:lstStyle/>
          <a:p>
            <a:pPr algn="ctr"/>
            <a:r>
              <a:rPr kumimoji="1" lang="en-GB" sz="1400" dirty="0">
                <a:solidFill>
                  <a:schemeClr val="bg1"/>
                </a:solidFill>
              </a:rPr>
              <a:t>1.67% x 20 x pay = £6,670 per year</a:t>
            </a:r>
          </a:p>
        </p:txBody>
      </p:sp>
      <p:sp>
        <p:nvSpPr>
          <p:cNvPr id="22" name="Rectangle 3">
            <a:extLst>
              <a:ext uri="{FF2B5EF4-FFF2-40B4-BE49-F238E27FC236}">
                <a16:creationId xmlns:a16="http://schemas.microsoft.com/office/drawing/2014/main" id="{95777F1C-C735-BF30-78DA-1D941A5779F1}"/>
              </a:ext>
            </a:extLst>
          </p:cNvPr>
          <p:cNvSpPr>
            <a:spLocks noChangeArrowheads="1"/>
          </p:cNvSpPr>
          <p:nvPr/>
        </p:nvSpPr>
        <p:spPr bwMode="auto">
          <a:xfrm>
            <a:off x="9647706" y="3721741"/>
            <a:ext cx="1778182" cy="540000"/>
          </a:xfrm>
          <a:prstGeom prst="roundRect">
            <a:avLst/>
          </a:prstGeom>
          <a:noFill/>
          <a:ln w="38100">
            <a:solidFill>
              <a:schemeClr val="accent3">
                <a:lumMod val="75000"/>
              </a:schemeClr>
            </a:solidFill>
            <a:miter lim="800000"/>
            <a:headEnd/>
            <a:tailEnd/>
          </a:ln>
        </p:spPr>
        <p:txBody>
          <a:bodyPr anchor="ctr"/>
          <a:lstStyle/>
          <a:p>
            <a:pPr algn="ctr"/>
            <a:r>
              <a:rPr kumimoji="1" lang="en-GB" sz="1400" dirty="0">
                <a:solidFill>
                  <a:schemeClr val="accent3">
                    <a:lumMod val="75000"/>
                  </a:schemeClr>
                </a:solidFill>
              </a:rPr>
              <a:t>Nil</a:t>
            </a:r>
          </a:p>
        </p:txBody>
      </p:sp>
      <p:sp>
        <p:nvSpPr>
          <p:cNvPr id="23" name="Rectangle 3">
            <a:extLst>
              <a:ext uri="{FF2B5EF4-FFF2-40B4-BE49-F238E27FC236}">
                <a16:creationId xmlns:a16="http://schemas.microsoft.com/office/drawing/2014/main" id="{2D972E8B-2D1B-6679-9A8F-0D63E2BE71A7}"/>
              </a:ext>
            </a:extLst>
          </p:cNvPr>
          <p:cNvSpPr>
            <a:spLocks noChangeArrowheads="1"/>
          </p:cNvSpPr>
          <p:nvPr/>
        </p:nvSpPr>
        <p:spPr bwMode="auto">
          <a:xfrm>
            <a:off x="4336933" y="4345514"/>
            <a:ext cx="5724523" cy="412927"/>
          </a:xfrm>
          <a:prstGeom prst="roundRect">
            <a:avLst/>
          </a:prstGeom>
          <a:solidFill>
            <a:schemeClr val="bg1">
              <a:alpha val="81000"/>
            </a:schemeClr>
          </a:solidFill>
          <a:ln w="9525">
            <a:noFill/>
            <a:miter lim="800000"/>
            <a:headEnd/>
            <a:tailEnd/>
          </a:ln>
        </p:spPr>
        <p:txBody>
          <a:bodyPr anchor="ctr"/>
          <a:lstStyle/>
          <a:p>
            <a:pPr algn="ctr"/>
            <a:r>
              <a:rPr kumimoji="1" lang="en-GB" b="1" dirty="0"/>
              <a:t>But can give up some pension for cash</a:t>
            </a:r>
          </a:p>
        </p:txBody>
      </p:sp>
      <p:sp>
        <p:nvSpPr>
          <p:cNvPr id="24" name="Rectangle 3">
            <a:extLst>
              <a:ext uri="{FF2B5EF4-FFF2-40B4-BE49-F238E27FC236}">
                <a16:creationId xmlns:a16="http://schemas.microsoft.com/office/drawing/2014/main" id="{84541B3F-C34E-DCFD-D8BC-FC57B54E5F57}"/>
              </a:ext>
            </a:extLst>
          </p:cNvPr>
          <p:cNvSpPr>
            <a:spLocks noChangeArrowheads="1"/>
          </p:cNvSpPr>
          <p:nvPr/>
        </p:nvSpPr>
        <p:spPr bwMode="auto">
          <a:xfrm>
            <a:off x="6565607" y="1383625"/>
            <a:ext cx="1871967" cy="674993"/>
          </a:xfrm>
          <a:prstGeom prst="roundRect">
            <a:avLst/>
          </a:prstGeom>
          <a:noFill/>
          <a:ln w="9525">
            <a:noFill/>
            <a:miter lim="800000"/>
            <a:headEnd/>
            <a:tailEnd/>
          </a:ln>
        </p:spPr>
        <p:txBody>
          <a:bodyPr anchor="ctr"/>
          <a:lstStyle/>
          <a:p>
            <a:pPr algn="ctr"/>
            <a:r>
              <a:rPr kumimoji="1" lang="en-GB" sz="2000" b="1" u="sng" dirty="0"/>
              <a:t>Benefits built up in 1 year</a:t>
            </a:r>
          </a:p>
        </p:txBody>
      </p:sp>
      <p:sp>
        <p:nvSpPr>
          <p:cNvPr id="25" name="Rectangle 3">
            <a:extLst>
              <a:ext uri="{FF2B5EF4-FFF2-40B4-BE49-F238E27FC236}">
                <a16:creationId xmlns:a16="http://schemas.microsoft.com/office/drawing/2014/main" id="{7825915F-142B-02EF-3543-3390AF492FE5}"/>
              </a:ext>
            </a:extLst>
          </p:cNvPr>
          <p:cNvSpPr>
            <a:spLocks noChangeArrowheads="1"/>
          </p:cNvSpPr>
          <p:nvPr/>
        </p:nvSpPr>
        <p:spPr bwMode="auto">
          <a:xfrm>
            <a:off x="3530399" y="1408073"/>
            <a:ext cx="1871967" cy="674993"/>
          </a:xfrm>
          <a:prstGeom prst="roundRect">
            <a:avLst/>
          </a:prstGeom>
          <a:noFill/>
          <a:ln w="9525">
            <a:noFill/>
            <a:miter lim="800000"/>
            <a:headEnd/>
            <a:tailEnd/>
          </a:ln>
        </p:spPr>
        <p:txBody>
          <a:bodyPr anchor="ctr"/>
          <a:lstStyle/>
          <a:p>
            <a:pPr algn="ctr"/>
            <a:r>
              <a:rPr kumimoji="1" lang="en-GB" sz="2000" b="1" u="sng" dirty="0">
                <a:solidFill>
                  <a:schemeClr val="accent3">
                    <a:lumMod val="75000"/>
                  </a:schemeClr>
                </a:solidFill>
              </a:rPr>
              <a:t>2008 Section </a:t>
            </a:r>
          </a:p>
        </p:txBody>
      </p:sp>
      <p:sp>
        <p:nvSpPr>
          <p:cNvPr id="11" name="Rectangle 3">
            <a:extLst>
              <a:ext uri="{FF2B5EF4-FFF2-40B4-BE49-F238E27FC236}">
                <a16:creationId xmlns:a16="http://schemas.microsoft.com/office/drawing/2014/main" id="{42698222-2D68-8AF3-1141-2925DF74C2AF}"/>
              </a:ext>
            </a:extLst>
          </p:cNvPr>
          <p:cNvSpPr>
            <a:spLocks noChangeArrowheads="1"/>
          </p:cNvSpPr>
          <p:nvPr/>
        </p:nvSpPr>
        <p:spPr bwMode="auto">
          <a:xfrm>
            <a:off x="3485917" y="5622341"/>
            <a:ext cx="7426557" cy="430621"/>
          </a:xfrm>
          <a:prstGeom prst="roundRect">
            <a:avLst/>
          </a:prstGeom>
          <a:solidFill>
            <a:schemeClr val="accent4"/>
          </a:solidFill>
          <a:ln w="9525">
            <a:noFill/>
            <a:miter lim="800000"/>
            <a:headEnd/>
            <a:tailEnd/>
          </a:ln>
        </p:spPr>
        <p:txBody>
          <a:bodyPr anchor="ctr"/>
          <a:lstStyle/>
          <a:p>
            <a:pPr algn="ctr"/>
            <a:r>
              <a:rPr kumimoji="1" lang="en-GB" b="1" dirty="0">
                <a:solidFill>
                  <a:schemeClr val="bg1"/>
                </a:solidFill>
              </a:rPr>
              <a:t>Pension amount does not depend on any investment performance</a:t>
            </a:r>
          </a:p>
        </p:txBody>
      </p:sp>
    </p:spTree>
    <p:custDataLst>
      <p:tags r:id="rId1"/>
    </p:custDataLst>
    <p:extLst>
      <p:ext uri="{BB962C8B-B14F-4D97-AF65-F5344CB8AC3E}">
        <p14:creationId xmlns:p14="http://schemas.microsoft.com/office/powerpoint/2010/main" val="4088602479"/>
      </p:ext>
    </p:extLst>
  </p:cSld>
  <p:clrMapOvr>
    <a:masterClrMapping/>
  </p:clrMapOvr>
  <mc:AlternateContent xmlns:mc="http://schemas.openxmlformats.org/markup-compatibility/2006" xmlns:p14="http://schemas.microsoft.com/office/powerpoint/2010/main">
    <mc:Choice Requires="p14">
      <p:transition spd="slow" p14:dur="2000" advTm="129457"/>
    </mc:Choice>
    <mc:Fallback xmlns="">
      <p:transition spd="slow" advTm="1294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2" grpId="0"/>
      <p:bldP spid="14" grpId="0" animBg="1"/>
      <p:bldP spid="15" grpId="0" animBg="1"/>
      <p:bldP spid="18" grpId="0"/>
      <p:bldP spid="19" grpId="0" animBg="1"/>
      <p:bldP spid="20" grpId="0" animBg="1"/>
      <p:bldP spid="21" grpId="0" animBg="1"/>
      <p:bldP spid="22" grpId="0" animBg="1"/>
      <p:bldP spid="23" grpId="0" animBg="1"/>
      <p:bldP spid="24" grpId="0"/>
      <p:bldP spid="25"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97F2-4C9A-6C1D-CD10-3CCBAF35E683}"/>
              </a:ext>
            </a:extLst>
          </p:cNvPr>
          <p:cNvSpPr>
            <a:spLocks noGrp="1"/>
          </p:cNvSpPr>
          <p:nvPr>
            <p:ph type="title"/>
          </p:nvPr>
        </p:nvSpPr>
        <p:spPr/>
        <p:txBody>
          <a:bodyPr/>
          <a:lstStyle/>
          <a:p>
            <a:r>
              <a:rPr lang="en-GB" dirty="0"/>
              <a:t>How much pension builds up?</a:t>
            </a:r>
            <a:br>
              <a:rPr lang="en-GB" dirty="0"/>
            </a:br>
            <a:r>
              <a:rPr lang="en-GB" dirty="0"/>
              <a:t>2015 Scheme (example using pay of £20,000pa)</a:t>
            </a:r>
          </a:p>
        </p:txBody>
      </p:sp>
      <p:sp>
        <p:nvSpPr>
          <p:cNvPr id="4" name="Slide Number Placeholder 3">
            <a:extLst>
              <a:ext uri="{FF2B5EF4-FFF2-40B4-BE49-F238E27FC236}">
                <a16:creationId xmlns:a16="http://schemas.microsoft.com/office/drawing/2014/main" id="{D6A70F73-7C29-B346-38FA-E1D864B1F597}"/>
              </a:ext>
            </a:extLst>
          </p:cNvPr>
          <p:cNvSpPr>
            <a:spLocks noGrp="1"/>
          </p:cNvSpPr>
          <p:nvPr>
            <p:ph type="sldNum" sz="quarter" idx="12"/>
          </p:nvPr>
        </p:nvSpPr>
        <p:spPr/>
        <p:txBody>
          <a:bodyPr/>
          <a:lstStyle/>
          <a:p>
            <a:fld id="{FD15E2C3-2FDC-5443-A5D7-CEF7C1191BA7}" type="slidenum">
              <a:rPr lang="en-GB" smtClean="0"/>
              <a:t>23</a:t>
            </a:fld>
            <a:endParaRPr lang="en-GB"/>
          </a:p>
        </p:txBody>
      </p:sp>
      <p:sp>
        <p:nvSpPr>
          <p:cNvPr id="5" name="Rectangle 3">
            <a:extLst>
              <a:ext uri="{FF2B5EF4-FFF2-40B4-BE49-F238E27FC236}">
                <a16:creationId xmlns:a16="http://schemas.microsoft.com/office/drawing/2014/main" id="{50B726B2-5227-1FCC-C1D2-802776327AC1}"/>
              </a:ext>
            </a:extLst>
          </p:cNvPr>
          <p:cNvSpPr>
            <a:spLocks noChangeArrowheads="1"/>
          </p:cNvSpPr>
          <p:nvPr/>
        </p:nvSpPr>
        <p:spPr bwMode="auto">
          <a:xfrm>
            <a:off x="3627743" y="2805474"/>
            <a:ext cx="1778182" cy="567488"/>
          </a:xfrm>
          <a:prstGeom prst="roundRect">
            <a:avLst/>
          </a:prstGeom>
          <a:solidFill>
            <a:srgbClr val="9881FF"/>
          </a:solidFill>
          <a:ln w="9525">
            <a:noFill/>
            <a:miter lim="800000"/>
            <a:headEnd/>
            <a:tailEnd/>
          </a:ln>
        </p:spPr>
        <p:txBody>
          <a:bodyPr anchor="ctr"/>
          <a:lstStyle/>
          <a:p>
            <a:pPr algn="ctr"/>
            <a:r>
              <a:rPr kumimoji="1" lang="en-GB" sz="1600" dirty="0">
                <a:solidFill>
                  <a:schemeClr val="bg1"/>
                </a:solidFill>
              </a:rPr>
              <a:t>1/54</a:t>
            </a:r>
            <a:r>
              <a:rPr kumimoji="1" lang="en-GB" sz="1600" baseline="30000" dirty="0">
                <a:solidFill>
                  <a:schemeClr val="bg1"/>
                </a:solidFill>
              </a:rPr>
              <a:t>th</a:t>
            </a:r>
            <a:r>
              <a:rPr kumimoji="1" lang="en-GB" sz="1600" dirty="0">
                <a:solidFill>
                  <a:schemeClr val="bg1"/>
                </a:solidFill>
              </a:rPr>
              <a:t> or 1.85%</a:t>
            </a:r>
          </a:p>
        </p:txBody>
      </p:sp>
      <p:sp>
        <p:nvSpPr>
          <p:cNvPr id="6" name="Rectangle 3">
            <a:extLst>
              <a:ext uri="{FF2B5EF4-FFF2-40B4-BE49-F238E27FC236}">
                <a16:creationId xmlns:a16="http://schemas.microsoft.com/office/drawing/2014/main" id="{365CB45E-FD87-726B-A628-44473CC49162}"/>
              </a:ext>
            </a:extLst>
          </p:cNvPr>
          <p:cNvSpPr>
            <a:spLocks noChangeArrowheads="1"/>
          </p:cNvSpPr>
          <p:nvPr/>
        </p:nvSpPr>
        <p:spPr bwMode="auto">
          <a:xfrm>
            <a:off x="765117" y="2751722"/>
            <a:ext cx="2013143" cy="674993"/>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Pension</a:t>
            </a:r>
          </a:p>
          <a:p>
            <a:pPr algn="ctr"/>
            <a:r>
              <a:rPr kumimoji="1" lang="en-GB" sz="1200" b="1" dirty="0">
                <a:solidFill>
                  <a:schemeClr val="bg1"/>
                </a:solidFill>
              </a:rPr>
              <a:t>as proportion of pay</a:t>
            </a:r>
          </a:p>
        </p:txBody>
      </p:sp>
      <p:sp>
        <p:nvSpPr>
          <p:cNvPr id="7" name="Rectangle 3">
            <a:extLst>
              <a:ext uri="{FF2B5EF4-FFF2-40B4-BE49-F238E27FC236}">
                <a16:creationId xmlns:a16="http://schemas.microsoft.com/office/drawing/2014/main" id="{59B8439B-9C0F-FC1D-3BE5-506368CDAE6A}"/>
              </a:ext>
            </a:extLst>
          </p:cNvPr>
          <p:cNvSpPr>
            <a:spLocks noChangeArrowheads="1"/>
          </p:cNvSpPr>
          <p:nvPr/>
        </p:nvSpPr>
        <p:spPr bwMode="auto">
          <a:xfrm>
            <a:off x="3281536" y="2044070"/>
            <a:ext cx="2425724" cy="674993"/>
          </a:xfrm>
          <a:prstGeom prst="roundRect">
            <a:avLst/>
          </a:prstGeom>
          <a:noFill/>
          <a:ln w="9525">
            <a:noFill/>
            <a:miter lim="800000"/>
            <a:headEnd/>
            <a:tailEnd/>
          </a:ln>
        </p:spPr>
        <p:txBody>
          <a:bodyPr anchor="ctr"/>
          <a:lstStyle/>
          <a:p>
            <a:pPr algn="ctr"/>
            <a:r>
              <a:rPr kumimoji="1" lang="en-GB" b="1" dirty="0">
                <a:solidFill>
                  <a:srgbClr val="9881FF"/>
                </a:solidFill>
              </a:rPr>
              <a:t>Pensionable pay over career</a:t>
            </a:r>
          </a:p>
        </p:txBody>
      </p:sp>
      <p:sp>
        <p:nvSpPr>
          <p:cNvPr id="8" name="Rectangle 3">
            <a:extLst>
              <a:ext uri="{FF2B5EF4-FFF2-40B4-BE49-F238E27FC236}">
                <a16:creationId xmlns:a16="http://schemas.microsoft.com/office/drawing/2014/main" id="{EA0C9DB2-4308-1C7E-9B51-B27CA19D2EFF}"/>
              </a:ext>
            </a:extLst>
          </p:cNvPr>
          <p:cNvSpPr>
            <a:spLocks noChangeArrowheads="1"/>
          </p:cNvSpPr>
          <p:nvPr/>
        </p:nvSpPr>
        <p:spPr bwMode="auto">
          <a:xfrm>
            <a:off x="961688" y="2044299"/>
            <a:ext cx="1620000" cy="674993"/>
          </a:xfrm>
          <a:prstGeom prst="roundRect">
            <a:avLst/>
          </a:prstGeom>
          <a:noFill/>
          <a:ln w="9525">
            <a:noFill/>
            <a:miter lim="800000"/>
            <a:headEnd/>
            <a:tailEnd/>
          </a:ln>
        </p:spPr>
        <p:txBody>
          <a:bodyPr anchor="ctr"/>
          <a:lstStyle/>
          <a:p>
            <a:pPr algn="ctr"/>
            <a:r>
              <a:rPr kumimoji="1" lang="en-GB" b="1" dirty="0">
                <a:solidFill>
                  <a:schemeClr val="accent6">
                    <a:lumMod val="50000"/>
                  </a:schemeClr>
                </a:solidFill>
              </a:rPr>
              <a:t>Pay used</a:t>
            </a:r>
          </a:p>
        </p:txBody>
      </p:sp>
      <p:sp>
        <p:nvSpPr>
          <p:cNvPr id="9" name="Rectangle 3">
            <a:extLst>
              <a:ext uri="{FF2B5EF4-FFF2-40B4-BE49-F238E27FC236}">
                <a16:creationId xmlns:a16="http://schemas.microsoft.com/office/drawing/2014/main" id="{0DE97719-6278-FAA5-5F2E-0E60ADFC503D}"/>
              </a:ext>
            </a:extLst>
          </p:cNvPr>
          <p:cNvSpPr>
            <a:spLocks noChangeArrowheads="1"/>
          </p:cNvSpPr>
          <p:nvPr/>
        </p:nvSpPr>
        <p:spPr bwMode="auto">
          <a:xfrm>
            <a:off x="765117" y="3614565"/>
            <a:ext cx="2013143" cy="754352"/>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One off lump sum at retirement</a:t>
            </a:r>
          </a:p>
        </p:txBody>
      </p:sp>
      <p:sp>
        <p:nvSpPr>
          <p:cNvPr id="10" name="Rectangle 3">
            <a:extLst>
              <a:ext uri="{FF2B5EF4-FFF2-40B4-BE49-F238E27FC236}">
                <a16:creationId xmlns:a16="http://schemas.microsoft.com/office/drawing/2014/main" id="{6092C45F-FB92-A0B2-DBD6-5F7D976F7945}"/>
              </a:ext>
            </a:extLst>
          </p:cNvPr>
          <p:cNvSpPr>
            <a:spLocks noChangeArrowheads="1"/>
          </p:cNvSpPr>
          <p:nvPr/>
        </p:nvSpPr>
        <p:spPr bwMode="auto">
          <a:xfrm>
            <a:off x="3627743" y="3721741"/>
            <a:ext cx="1772957" cy="540001"/>
          </a:xfrm>
          <a:prstGeom prst="roundRect">
            <a:avLst/>
          </a:prstGeom>
          <a:noFill/>
          <a:ln w="38100">
            <a:solidFill>
              <a:srgbClr val="9881FF"/>
            </a:solidFill>
            <a:miter lim="800000"/>
            <a:headEnd/>
            <a:tailEnd/>
          </a:ln>
        </p:spPr>
        <p:txBody>
          <a:bodyPr anchor="ctr"/>
          <a:lstStyle/>
          <a:p>
            <a:pPr algn="ctr"/>
            <a:r>
              <a:rPr kumimoji="1" lang="en-GB" sz="1600" dirty="0">
                <a:solidFill>
                  <a:srgbClr val="9881FF"/>
                </a:solidFill>
              </a:rPr>
              <a:t>Nil</a:t>
            </a:r>
          </a:p>
        </p:txBody>
      </p:sp>
      <p:sp>
        <p:nvSpPr>
          <p:cNvPr id="12" name="Rectangle 3">
            <a:extLst>
              <a:ext uri="{FF2B5EF4-FFF2-40B4-BE49-F238E27FC236}">
                <a16:creationId xmlns:a16="http://schemas.microsoft.com/office/drawing/2014/main" id="{CDC658D5-7431-F199-2BFF-BD6A8B71B5AB}"/>
              </a:ext>
            </a:extLst>
          </p:cNvPr>
          <p:cNvSpPr>
            <a:spLocks noChangeArrowheads="1"/>
          </p:cNvSpPr>
          <p:nvPr/>
        </p:nvSpPr>
        <p:spPr bwMode="auto">
          <a:xfrm>
            <a:off x="821374" y="1408073"/>
            <a:ext cx="1871967" cy="674993"/>
          </a:xfrm>
          <a:prstGeom prst="roundRect">
            <a:avLst/>
          </a:prstGeom>
          <a:noFill/>
          <a:ln w="9525">
            <a:noFill/>
            <a:miter lim="800000"/>
            <a:headEnd/>
            <a:tailEnd/>
          </a:ln>
        </p:spPr>
        <p:txBody>
          <a:bodyPr anchor="ctr"/>
          <a:lstStyle/>
          <a:p>
            <a:pPr algn="ctr"/>
            <a:r>
              <a:rPr kumimoji="1" lang="en-GB" sz="2000" b="1" u="sng" dirty="0"/>
              <a:t>Benefit structure</a:t>
            </a:r>
          </a:p>
        </p:txBody>
      </p:sp>
      <p:cxnSp>
        <p:nvCxnSpPr>
          <p:cNvPr id="13" name="Straight Connector 12">
            <a:extLst>
              <a:ext uri="{FF2B5EF4-FFF2-40B4-BE49-F238E27FC236}">
                <a16:creationId xmlns:a16="http://schemas.microsoft.com/office/drawing/2014/main" id="{A3B87881-889D-BF7F-A27D-A7C2F0B8FE1F}"/>
              </a:ext>
            </a:extLst>
          </p:cNvPr>
          <p:cNvCxnSpPr>
            <a:cxnSpLocks/>
          </p:cNvCxnSpPr>
          <p:nvPr/>
        </p:nvCxnSpPr>
        <p:spPr>
          <a:xfrm>
            <a:off x="2927768" y="1587100"/>
            <a:ext cx="0" cy="4499375"/>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45D47376-FDB3-9F24-988D-A5FBB6B2D440}"/>
              </a:ext>
            </a:extLst>
          </p:cNvPr>
          <p:cNvSpPr>
            <a:spLocks noChangeArrowheads="1"/>
          </p:cNvSpPr>
          <p:nvPr/>
        </p:nvSpPr>
        <p:spPr bwMode="auto">
          <a:xfrm>
            <a:off x="765458" y="4782333"/>
            <a:ext cx="2013143" cy="621417"/>
          </a:xfrm>
          <a:prstGeom prst="roundRect">
            <a:avLst/>
          </a:prstGeom>
          <a:solidFill>
            <a:schemeClr val="accent4"/>
          </a:solidFill>
          <a:ln w="9525">
            <a:noFill/>
            <a:miter lim="800000"/>
            <a:headEnd/>
            <a:tailEnd/>
          </a:ln>
        </p:spPr>
        <p:txBody>
          <a:bodyPr anchor="ctr"/>
          <a:lstStyle/>
          <a:p>
            <a:pPr algn="ctr"/>
            <a:r>
              <a:rPr kumimoji="1" lang="en-GB" sz="1600" b="1" dirty="0">
                <a:solidFill>
                  <a:schemeClr val="bg1"/>
                </a:solidFill>
              </a:rPr>
              <a:t>Normal</a:t>
            </a:r>
          </a:p>
          <a:p>
            <a:pPr algn="ctr"/>
            <a:r>
              <a:rPr kumimoji="1" lang="en-GB" sz="1600" b="1" dirty="0">
                <a:solidFill>
                  <a:schemeClr val="bg1"/>
                </a:solidFill>
              </a:rPr>
              <a:t>Pension Age</a:t>
            </a:r>
          </a:p>
        </p:txBody>
      </p:sp>
      <p:sp>
        <p:nvSpPr>
          <p:cNvPr id="15" name="Rectangle 3">
            <a:extLst>
              <a:ext uri="{FF2B5EF4-FFF2-40B4-BE49-F238E27FC236}">
                <a16:creationId xmlns:a16="http://schemas.microsoft.com/office/drawing/2014/main" id="{37078B6B-E3B2-8B38-2886-004347405123}"/>
              </a:ext>
            </a:extLst>
          </p:cNvPr>
          <p:cNvSpPr>
            <a:spLocks noChangeArrowheads="1"/>
          </p:cNvSpPr>
          <p:nvPr/>
        </p:nvSpPr>
        <p:spPr bwMode="auto">
          <a:xfrm>
            <a:off x="3617626" y="4786924"/>
            <a:ext cx="1751120" cy="612235"/>
          </a:xfrm>
          <a:prstGeom prst="roundRect">
            <a:avLst/>
          </a:prstGeom>
          <a:noFill/>
          <a:ln w="38100">
            <a:solidFill>
              <a:srgbClr val="9881FF"/>
            </a:solidFill>
            <a:miter lim="800000"/>
            <a:headEnd/>
            <a:tailEnd/>
          </a:ln>
        </p:spPr>
        <p:txBody>
          <a:bodyPr anchor="ctr"/>
          <a:lstStyle/>
          <a:p>
            <a:pPr algn="ctr"/>
            <a:r>
              <a:rPr kumimoji="1" lang="en-GB" sz="1600" dirty="0">
                <a:solidFill>
                  <a:srgbClr val="9881FF"/>
                </a:solidFill>
              </a:rPr>
              <a:t>State Pension Age (65+)</a:t>
            </a:r>
          </a:p>
        </p:txBody>
      </p:sp>
      <p:cxnSp>
        <p:nvCxnSpPr>
          <p:cNvPr id="16" name="Straight Connector 15">
            <a:extLst>
              <a:ext uri="{FF2B5EF4-FFF2-40B4-BE49-F238E27FC236}">
                <a16:creationId xmlns:a16="http://schemas.microsoft.com/office/drawing/2014/main" id="{2CBCD66D-5461-4129-5B8B-6E6CD21949AD}"/>
              </a:ext>
            </a:extLst>
          </p:cNvPr>
          <p:cNvCxnSpPr>
            <a:cxnSpLocks/>
          </p:cNvCxnSpPr>
          <p:nvPr/>
        </p:nvCxnSpPr>
        <p:spPr>
          <a:xfrm>
            <a:off x="6011848" y="1584636"/>
            <a:ext cx="0" cy="4501839"/>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9C3DC8-0597-0BB7-992D-F021F10DF1C7}"/>
              </a:ext>
            </a:extLst>
          </p:cNvPr>
          <p:cNvCxnSpPr>
            <a:cxnSpLocks/>
          </p:cNvCxnSpPr>
          <p:nvPr/>
        </p:nvCxnSpPr>
        <p:spPr>
          <a:xfrm>
            <a:off x="9095928" y="1584636"/>
            <a:ext cx="0" cy="4543059"/>
          </a:xfrm>
          <a:prstGeom prst="line">
            <a:avLst/>
          </a:prstGeom>
          <a:ln w="381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8" name="Rectangle 3">
            <a:extLst>
              <a:ext uri="{FF2B5EF4-FFF2-40B4-BE49-F238E27FC236}">
                <a16:creationId xmlns:a16="http://schemas.microsoft.com/office/drawing/2014/main" id="{86560481-7162-CDC5-BF76-FD1C761B90A9}"/>
              </a:ext>
            </a:extLst>
          </p:cNvPr>
          <p:cNvSpPr>
            <a:spLocks noChangeArrowheads="1"/>
          </p:cNvSpPr>
          <p:nvPr/>
        </p:nvSpPr>
        <p:spPr bwMode="auto">
          <a:xfrm>
            <a:off x="9600815" y="1363208"/>
            <a:ext cx="2023684" cy="674993"/>
          </a:xfrm>
          <a:prstGeom prst="roundRect">
            <a:avLst/>
          </a:prstGeom>
          <a:noFill/>
          <a:ln w="9525">
            <a:noFill/>
            <a:miter lim="800000"/>
            <a:headEnd/>
            <a:tailEnd/>
          </a:ln>
        </p:spPr>
        <p:txBody>
          <a:bodyPr anchor="ctr"/>
          <a:lstStyle/>
          <a:p>
            <a:pPr algn="ctr"/>
            <a:r>
              <a:rPr kumimoji="1" lang="en-GB" sz="2000" b="1" u="sng" dirty="0">
                <a:solidFill>
                  <a:schemeClr val="accent1"/>
                </a:solidFill>
              </a:rPr>
              <a:t>Benefits built up in 20 years</a:t>
            </a:r>
          </a:p>
        </p:txBody>
      </p:sp>
      <p:sp>
        <p:nvSpPr>
          <p:cNvPr id="19" name="Rectangle 3">
            <a:extLst>
              <a:ext uri="{FF2B5EF4-FFF2-40B4-BE49-F238E27FC236}">
                <a16:creationId xmlns:a16="http://schemas.microsoft.com/office/drawing/2014/main" id="{05701CF2-FED3-B3BE-E059-5F7FD4FD8B30}"/>
              </a:ext>
            </a:extLst>
          </p:cNvPr>
          <p:cNvSpPr>
            <a:spLocks noChangeArrowheads="1"/>
          </p:cNvSpPr>
          <p:nvPr/>
        </p:nvSpPr>
        <p:spPr bwMode="auto">
          <a:xfrm>
            <a:off x="6717922" y="2819218"/>
            <a:ext cx="1778182" cy="540000"/>
          </a:xfrm>
          <a:prstGeom prst="roundRect">
            <a:avLst/>
          </a:prstGeom>
          <a:solidFill>
            <a:srgbClr val="9881FF"/>
          </a:solidFill>
          <a:ln w="9525">
            <a:noFill/>
            <a:miter lim="800000"/>
            <a:headEnd/>
            <a:tailEnd/>
          </a:ln>
        </p:spPr>
        <p:txBody>
          <a:bodyPr anchor="ctr"/>
          <a:lstStyle/>
          <a:p>
            <a:pPr algn="ctr"/>
            <a:r>
              <a:rPr kumimoji="1" lang="en-GB" sz="1400" dirty="0">
                <a:solidFill>
                  <a:schemeClr val="bg1"/>
                </a:solidFill>
              </a:rPr>
              <a:t>1.85% of pay = £370 per year</a:t>
            </a:r>
          </a:p>
        </p:txBody>
      </p:sp>
      <p:sp>
        <p:nvSpPr>
          <p:cNvPr id="20" name="Rectangle 3">
            <a:extLst>
              <a:ext uri="{FF2B5EF4-FFF2-40B4-BE49-F238E27FC236}">
                <a16:creationId xmlns:a16="http://schemas.microsoft.com/office/drawing/2014/main" id="{4F9CD381-1B0B-A3F7-93D0-F79F174ED38C}"/>
              </a:ext>
            </a:extLst>
          </p:cNvPr>
          <p:cNvSpPr>
            <a:spLocks noChangeArrowheads="1"/>
          </p:cNvSpPr>
          <p:nvPr/>
        </p:nvSpPr>
        <p:spPr bwMode="auto">
          <a:xfrm>
            <a:off x="6693577" y="3721741"/>
            <a:ext cx="1778182" cy="540000"/>
          </a:xfrm>
          <a:prstGeom prst="roundRect">
            <a:avLst/>
          </a:prstGeom>
          <a:noFill/>
          <a:ln w="38100">
            <a:solidFill>
              <a:srgbClr val="9881FF"/>
            </a:solidFill>
            <a:miter lim="800000"/>
            <a:headEnd/>
            <a:tailEnd/>
          </a:ln>
        </p:spPr>
        <p:txBody>
          <a:bodyPr anchor="ctr"/>
          <a:lstStyle/>
          <a:p>
            <a:pPr algn="ctr"/>
            <a:r>
              <a:rPr kumimoji="1" lang="en-GB" sz="1400" dirty="0">
                <a:solidFill>
                  <a:srgbClr val="9881FF"/>
                </a:solidFill>
              </a:rPr>
              <a:t>Nil</a:t>
            </a:r>
          </a:p>
        </p:txBody>
      </p:sp>
      <p:sp>
        <p:nvSpPr>
          <p:cNvPr id="21" name="Rectangle 3">
            <a:extLst>
              <a:ext uri="{FF2B5EF4-FFF2-40B4-BE49-F238E27FC236}">
                <a16:creationId xmlns:a16="http://schemas.microsoft.com/office/drawing/2014/main" id="{0C5C6DC7-5425-41A5-9143-8E55CF4EF0A5}"/>
              </a:ext>
            </a:extLst>
          </p:cNvPr>
          <p:cNvSpPr>
            <a:spLocks noChangeArrowheads="1"/>
          </p:cNvSpPr>
          <p:nvPr/>
        </p:nvSpPr>
        <p:spPr bwMode="auto">
          <a:xfrm>
            <a:off x="9745060" y="2819218"/>
            <a:ext cx="1778182" cy="540000"/>
          </a:xfrm>
          <a:prstGeom prst="roundRect">
            <a:avLst/>
          </a:prstGeom>
          <a:solidFill>
            <a:srgbClr val="9881FF"/>
          </a:solidFill>
          <a:ln w="9525">
            <a:noFill/>
            <a:miter lim="800000"/>
            <a:headEnd/>
            <a:tailEnd/>
          </a:ln>
        </p:spPr>
        <p:txBody>
          <a:bodyPr anchor="ctr"/>
          <a:lstStyle/>
          <a:p>
            <a:pPr algn="ctr"/>
            <a:r>
              <a:rPr kumimoji="1" lang="en-GB" sz="1400" dirty="0">
                <a:solidFill>
                  <a:schemeClr val="bg1"/>
                </a:solidFill>
              </a:rPr>
              <a:t>1.85% x 20 x pay = £7,400 per year</a:t>
            </a:r>
          </a:p>
        </p:txBody>
      </p:sp>
      <p:sp>
        <p:nvSpPr>
          <p:cNvPr id="22" name="Rectangle 3">
            <a:extLst>
              <a:ext uri="{FF2B5EF4-FFF2-40B4-BE49-F238E27FC236}">
                <a16:creationId xmlns:a16="http://schemas.microsoft.com/office/drawing/2014/main" id="{95777F1C-C735-BF30-78DA-1D941A5779F1}"/>
              </a:ext>
            </a:extLst>
          </p:cNvPr>
          <p:cNvSpPr>
            <a:spLocks noChangeArrowheads="1"/>
          </p:cNvSpPr>
          <p:nvPr/>
        </p:nvSpPr>
        <p:spPr bwMode="auto">
          <a:xfrm>
            <a:off x="9647706" y="3721741"/>
            <a:ext cx="1778182" cy="540000"/>
          </a:xfrm>
          <a:prstGeom prst="roundRect">
            <a:avLst/>
          </a:prstGeom>
          <a:noFill/>
          <a:ln w="38100">
            <a:solidFill>
              <a:srgbClr val="9881FF"/>
            </a:solidFill>
            <a:miter lim="800000"/>
            <a:headEnd/>
            <a:tailEnd/>
          </a:ln>
        </p:spPr>
        <p:txBody>
          <a:bodyPr anchor="ctr"/>
          <a:lstStyle/>
          <a:p>
            <a:pPr algn="ctr"/>
            <a:r>
              <a:rPr kumimoji="1" lang="en-GB" sz="1400" dirty="0">
                <a:solidFill>
                  <a:srgbClr val="9881FF"/>
                </a:solidFill>
              </a:rPr>
              <a:t>Nil</a:t>
            </a:r>
          </a:p>
        </p:txBody>
      </p:sp>
      <p:sp>
        <p:nvSpPr>
          <p:cNvPr id="24" name="Rectangle 3">
            <a:extLst>
              <a:ext uri="{FF2B5EF4-FFF2-40B4-BE49-F238E27FC236}">
                <a16:creationId xmlns:a16="http://schemas.microsoft.com/office/drawing/2014/main" id="{84541B3F-C34E-DCFD-D8BC-FC57B54E5F57}"/>
              </a:ext>
            </a:extLst>
          </p:cNvPr>
          <p:cNvSpPr>
            <a:spLocks noChangeArrowheads="1"/>
          </p:cNvSpPr>
          <p:nvPr/>
        </p:nvSpPr>
        <p:spPr bwMode="auto">
          <a:xfrm>
            <a:off x="6565607" y="1383625"/>
            <a:ext cx="1871967" cy="674993"/>
          </a:xfrm>
          <a:prstGeom prst="roundRect">
            <a:avLst/>
          </a:prstGeom>
          <a:noFill/>
          <a:ln w="9525">
            <a:noFill/>
            <a:miter lim="800000"/>
            <a:headEnd/>
            <a:tailEnd/>
          </a:ln>
        </p:spPr>
        <p:txBody>
          <a:bodyPr anchor="ctr"/>
          <a:lstStyle/>
          <a:p>
            <a:pPr algn="ctr"/>
            <a:r>
              <a:rPr kumimoji="1" lang="en-GB" sz="2000" b="1" u="sng" dirty="0"/>
              <a:t>Benefits built up in 1 year</a:t>
            </a:r>
          </a:p>
        </p:txBody>
      </p:sp>
      <p:sp>
        <p:nvSpPr>
          <p:cNvPr id="25" name="Rectangle 3">
            <a:extLst>
              <a:ext uri="{FF2B5EF4-FFF2-40B4-BE49-F238E27FC236}">
                <a16:creationId xmlns:a16="http://schemas.microsoft.com/office/drawing/2014/main" id="{7825915F-142B-02EF-3543-3390AF492FE5}"/>
              </a:ext>
            </a:extLst>
          </p:cNvPr>
          <p:cNvSpPr>
            <a:spLocks noChangeArrowheads="1"/>
          </p:cNvSpPr>
          <p:nvPr/>
        </p:nvSpPr>
        <p:spPr bwMode="auto">
          <a:xfrm>
            <a:off x="3530399" y="1408073"/>
            <a:ext cx="1871967" cy="674993"/>
          </a:xfrm>
          <a:prstGeom prst="roundRect">
            <a:avLst/>
          </a:prstGeom>
          <a:noFill/>
          <a:ln w="9525">
            <a:noFill/>
            <a:miter lim="800000"/>
            <a:headEnd/>
            <a:tailEnd/>
          </a:ln>
        </p:spPr>
        <p:txBody>
          <a:bodyPr anchor="ctr"/>
          <a:lstStyle/>
          <a:p>
            <a:pPr algn="ctr"/>
            <a:r>
              <a:rPr kumimoji="1" lang="en-GB" sz="2000" b="1" u="sng" dirty="0">
                <a:solidFill>
                  <a:srgbClr val="9881FF"/>
                </a:solidFill>
              </a:rPr>
              <a:t>2015 Scheme </a:t>
            </a:r>
          </a:p>
        </p:txBody>
      </p:sp>
      <p:sp>
        <p:nvSpPr>
          <p:cNvPr id="11" name="Rectangle 3">
            <a:extLst>
              <a:ext uri="{FF2B5EF4-FFF2-40B4-BE49-F238E27FC236}">
                <a16:creationId xmlns:a16="http://schemas.microsoft.com/office/drawing/2014/main" id="{42698222-2D68-8AF3-1141-2925DF74C2AF}"/>
              </a:ext>
            </a:extLst>
          </p:cNvPr>
          <p:cNvSpPr>
            <a:spLocks noChangeArrowheads="1"/>
          </p:cNvSpPr>
          <p:nvPr/>
        </p:nvSpPr>
        <p:spPr bwMode="auto">
          <a:xfrm>
            <a:off x="3485917" y="5622341"/>
            <a:ext cx="7426557" cy="430621"/>
          </a:xfrm>
          <a:prstGeom prst="roundRect">
            <a:avLst/>
          </a:prstGeom>
          <a:solidFill>
            <a:schemeClr val="accent4"/>
          </a:solidFill>
          <a:ln w="9525">
            <a:noFill/>
            <a:miter lim="800000"/>
            <a:headEnd/>
            <a:tailEnd/>
          </a:ln>
        </p:spPr>
        <p:txBody>
          <a:bodyPr anchor="ctr"/>
          <a:lstStyle/>
          <a:p>
            <a:pPr algn="ctr"/>
            <a:r>
              <a:rPr kumimoji="1" lang="en-GB" b="1" dirty="0">
                <a:solidFill>
                  <a:schemeClr val="bg1"/>
                </a:solidFill>
              </a:rPr>
              <a:t>Pension amount does not depend on any investment performance</a:t>
            </a:r>
          </a:p>
        </p:txBody>
      </p:sp>
      <p:sp>
        <p:nvSpPr>
          <p:cNvPr id="3" name="Rectangle 3">
            <a:extLst>
              <a:ext uri="{FF2B5EF4-FFF2-40B4-BE49-F238E27FC236}">
                <a16:creationId xmlns:a16="http://schemas.microsoft.com/office/drawing/2014/main" id="{6BB17C48-307B-D21C-99DB-2ABA77731C27}"/>
              </a:ext>
            </a:extLst>
          </p:cNvPr>
          <p:cNvSpPr>
            <a:spLocks noChangeArrowheads="1"/>
          </p:cNvSpPr>
          <p:nvPr/>
        </p:nvSpPr>
        <p:spPr bwMode="auto">
          <a:xfrm>
            <a:off x="4336933" y="4345514"/>
            <a:ext cx="5724523" cy="412927"/>
          </a:xfrm>
          <a:prstGeom prst="roundRect">
            <a:avLst/>
          </a:prstGeom>
          <a:solidFill>
            <a:schemeClr val="bg1">
              <a:alpha val="81000"/>
            </a:schemeClr>
          </a:solidFill>
          <a:ln w="9525">
            <a:noFill/>
            <a:miter lim="800000"/>
            <a:headEnd/>
            <a:tailEnd/>
          </a:ln>
        </p:spPr>
        <p:txBody>
          <a:bodyPr anchor="ctr"/>
          <a:lstStyle/>
          <a:p>
            <a:pPr algn="ctr"/>
            <a:r>
              <a:rPr kumimoji="1" lang="en-GB" b="1" dirty="0"/>
              <a:t>But can give up some pension for cash</a:t>
            </a:r>
          </a:p>
        </p:txBody>
      </p:sp>
    </p:spTree>
    <p:custDataLst>
      <p:tags r:id="rId1"/>
    </p:custDataLst>
    <p:extLst>
      <p:ext uri="{BB962C8B-B14F-4D97-AF65-F5344CB8AC3E}">
        <p14:creationId xmlns:p14="http://schemas.microsoft.com/office/powerpoint/2010/main" val="3581785869"/>
      </p:ext>
    </p:extLst>
  </p:cSld>
  <p:clrMapOvr>
    <a:masterClrMapping/>
  </p:clrMapOvr>
  <mc:AlternateContent xmlns:mc="http://schemas.openxmlformats.org/markup-compatibility/2006" xmlns:p14="http://schemas.microsoft.com/office/powerpoint/2010/main">
    <mc:Choice Requires="p14">
      <p:transition spd="slow" p14:dur="2000" advTm="130230"/>
    </mc:Choice>
    <mc:Fallback xmlns="">
      <p:transition spd="slow" advTm="1302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2" grpId="0"/>
      <p:bldP spid="14" grpId="0" animBg="1"/>
      <p:bldP spid="15" grpId="0" animBg="1"/>
      <p:bldP spid="18" grpId="0"/>
      <p:bldP spid="19" grpId="0" animBg="1"/>
      <p:bldP spid="20" grpId="0" animBg="1"/>
      <p:bldP spid="21" grpId="0" animBg="1"/>
      <p:bldP spid="22" grpId="0" animBg="1"/>
      <p:bldP spid="24" grpId="0"/>
      <p:bldP spid="25" grpId="0"/>
      <p:bldP spid="11"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7096-BDCD-1117-3E58-43A1FD2D790C}"/>
              </a:ext>
            </a:extLst>
          </p:cNvPr>
          <p:cNvSpPr>
            <a:spLocks noGrp="1"/>
          </p:cNvSpPr>
          <p:nvPr>
            <p:ph type="title"/>
          </p:nvPr>
        </p:nvSpPr>
        <p:spPr/>
        <p:txBody>
          <a:bodyPr/>
          <a:lstStyle/>
          <a:p>
            <a:r>
              <a:rPr lang="en-GB" dirty="0"/>
              <a:t>3. How your pension builds up</a:t>
            </a:r>
            <a:br>
              <a:rPr lang="en-GB" dirty="0"/>
            </a:br>
            <a:r>
              <a:rPr lang="en-GB" dirty="0"/>
              <a:t>Further information</a:t>
            </a:r>
          </a:p>
        </p:txBody>
      </p:sp>
      <p:sp>
        <p:nvSpPr>
          <p:cNvPr id="4" name="Slide Number Placeholder 3">
            <a:extLst>
              <a:ext uri="{FF2B5EF4-FFF2-40B4-BE49-F238E27FC236}">
                <a16:creationId xmlns:a16="http://schemas.microsoft.com/office/drawing/2014/main" id="{48A25E81-8292-6DCC-50E5-581B7FCCEC9E}"/>
              </a:ext>
            </a:extLst>
          </p:cNvPr>
          <p:cNvSpPr>
            <a:spLocks noGrp="1"/>
          </p:cNvSpPr>
          <p:nvPr>
            <p:ph type="sldNum" sz="quarter" idx="12"/>
          </p:nvPr>
        </p:nvSpPr>
        <p:spPr/>
        <p:txBody>
          <a:bodyPr/>
          <a:lstStyle/>
          <a:p>
            <a:fld id="{FD15E2C3-2FDC-5443-A5D7-CEF7C1191BA7}" type="slidenum">
              <a:rPr lang="en-GB" smtClean="0"/>
              <a:t>24</a:t>
            </a:fld>
            <a:endParaRPr lang="en-GB"/>
          </a:p>
        </p:txBody>
      </p:sp>
      <p:sp>
        <p:nvSpPr>
          <p:cNvPr id="5" name="Content Placeholder 1">
            <a:extLst>
              <a:ext uri="{FF2B5EF4-FFF2-40B4-BE49-F238E27FC236}">
                <a16:creationId xmlns:a16="http://schemas.microsoft.com/office/drawing/2014/main" id="{14A2D056-0718-FF2C-9387-20CCEC714DEC}"/>
              </a:ext>
            </a:extLst>
          </p:cNvPr>
          <p:cNvSpPr txBox="1">
            <a:spLocks/>
          </p:cNvSpPr>
          <p:nvPr/>
        </p:nvSpPr>
        <p:spPr>
          <a:xfrm>
            <a:off x="606386" y="1284268"/>
            <a:ext cx="11106189"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5"/>
                </a:solidFill>
                <a:hlinkClick r:id="rId2">
                  <a:extLst>
                    <a:ext uri="{A12FA001-AC4F-418D-AE19-62706E023703}">
                      <ahyp:hlinkClr xmlns:ahyp="http://schemas.microsoft.com/office/drawing/2018/hyperlinkcolor" val="tx"/>
                    </a:ext>
                  </a:extLst>
                </a:hlinkClick>
              </a:rPr>
              <a:t>https://www.nhsemployers.org/articles/comparing-different-sections-nhs-pension-scheme</a:t>
            </a:r>
            <a:r>
              <a:rPr lang="en-GB" dirty="0">
                <a:solidFill>
                  <a:schemeClr val="accent5"/>
                </a:solidFill>
              </a:rPr>
              <a:t> </a:t>
            </a:r>
          </a:p>
          <a:p>
            <a:pPr algn="ctr"/>
            <a:endParaRPr lang="en-GB" dirty="0"/>
          </a:p>
          <a:p>
            <a:pPr algn="ctr"/>
            <a:endParaRPr lang="en-GB" dirty="0"/>
          </a:p>
          <a:p>
            <a:pPr algn="ctr"/>
            <a:endParaRPr lang="en-GB" sz="1000" dirty="0"/>
          </a:p>
          <a:p>
            <a:pPr algn="ctr"/>
            <a:r>
              <a:rPr lang="en-GB" dirty="0">
                <a:solidFill>
                  <a:schemeClr val="accent5"/>
                </a:solidFill>
                <a:hlinkClick r:id="rId3">
                  <a:extLst>
                    <a:ext uri="{A12FA001-AC4F-418D-AE19-62706E023703}">
                      <ahyp:hlinkClr xmlns:ahyp="http://schemas.microsoft.com/office/drawing/2018/hyperlinkcolor" val="tx"/>
                    </a:ext>
                  </a:extLst>
                </a:hlinkClick>
              </a:rPr>
              <a:t>www.nhsbsa.nhs.uk/member-hub/membership-nhs-pension-scheme</a:t>
            </a:r>
            <a:endParaRPr lang="en-GB" dirty="0">
              <a:solidFill>
                <a:schemeClr val="accent5"/>
              </a:solidFill>
            </a:endParaRPr>
          </a:p>
          <a:p>
            <a:pPr algn="ctr"/>
            <a:endParaRPr lang="en-GB" dirty="0"/>
          </a:p>
          <a:p>
            <a:endParaRPr lang="en-GB" dirty="0"/>
          </a:p>
          <a:p>
            <a:endParaRPr lang="en-GB" dirty="0"/>
          </a:p>
        </p:txBody>
      </p:sp>
      <p:pic>
        <p:nvPicPr>
          <p:cNvPr id="7" name="Picture 6">
            <a:extLst>
              <a:ext uri="{FF2B5EF4-FFF2-40B4-BE49-F238E27FC236}">
                <a16:creationId xmlns:a16="http://schemas.microsoft.com/office/drawing/2014/main" id="{562F87DB-C2A4-8527-E3CD-B39BFBA5C102}"/>
              </a:ext>
            </a:extLst>
          </p:cNvPr>
          <p:cNvPicPr>
            <a:picLocks noChangeAspect="1"/>
          </p:cNvPicPr>
          <p:nvPr/>
        </p:nvPicPr>
        <p:blipFill>
          <a:blip r:embed="rId4"/>
          <a:srcRect/>
          <a:stretch/>
        </p:blipFill>
        <p:spPr>
          <a:xfrm>
            <a:off x="3822189" y="3896741"/>
            <a:ext cx="4007832" cy="2160000"/>
          </a:xfrm>
          <a:prstGeom prst="rect">
            <a:avLst/>
          </a:prstGeom>
          <a:ln>
            <a:solidFill>
              <a:schemeClr val="accent5"/>
            </a:solidFill>
          </a:ln>
        </p:spPr>
      </p:pic>
      <p:pic>
        <p:nvPicPr>
          <p:cNvPr id="9" name="Picture 8">
            <a:extLst>
              <a:ext uri="{FF2B5EF4-FFF2-40B4-BE49-F238E27FC236}">
                <a16:creationId xmlns:a16="http://schemas.microsoft.com/office/drawing/2014/main" id="{9A123960-DD40-0829-D490-48AE4B14BB2F}"/>
              </a:ext>
            </a:extLst>
          </p:cNvPr>
          <p:cNvPicPr>
            <a:picLocks noChangeAspect="1"/>
          </p:cNvPicPr>
          <p:nvPr/>
        </p:nvPicPr>
        <p:blipFill>
          <a:blip r:embed="rId5"/>
          <a:stretch>
            <a:fillRect/>
          </a:stretch>
        </p:blipFill>
        <p:spPr>
          <a:xfrm>
            <a:off x="3371849" y="1678222"/>
            <a:ext cx="4972051" cy="1875684"/>
          </a:xfrm>
          <a:prstGeom prst="rect">
            <a:avLst/>
          </a:prstGeom>
          <a:ln>
            <a:solidFill>
              <a:schemeClr val="accent5"/>
            </a:solidFill>
          </a:ln>
        </p:spPr>
      </p:pic>
    </p:spTree>
    <p:extLst>
      <p:ext uri="{BB962C8B-B14F-4D97-AF65-F5344CB8AC3E}">
        <p14:creationId xmlns:p14="http://schemas.microsoft.com/office/powerpoint/2010/main" val="2241220591"/>
      </p:ext>
    </p:extLst>
  </p:cSld>
  <p:clrMapOvr>
    <a:masterClrMapping/>
  </p:clrMapOvr>
  <mc:AlternateContent xmlns:mc="http://schemas.openxmlformats.org/markup-compatibility/2006" xmlns:p14="http://schemas.microsoft.com/office/powerpoint/2010/main">
    <mc:Choice Requires="p14">
      <p:transition spd="slow" p14:dur="2000" advTm="35053"/>
    </mc:Choice>
    <mc:Fallback xmlns="">
      <p:transition spd="slow" advTm="3505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4. Keeping track of your pension</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2308764051"/>
      </p:ext>
    </p:extLst>
  </p:cSld>
  <p:clrMapOvr>
    <a:masterClrMapping/>
  </p:clrMapOvr>
  <mc:AlternateContent xmlns:mc="http://schemas.openxmlformats.org/markup-compatibility/2006" xmlns:p14="http://schemas.microsoft.com/office/powerpoint/2010/main">
    <mc:Choice Requires="p14">
      <p:transition spd="slow" p14:dur="2000" advTm="24521"/>
    </mc:Choice>
    <mc:Fallback xmlns="">
      <p:transition spd="slow" advTm="2452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B9F8-4B90-F282-2F8A-3B61F044331A}"/>
              </a:ext>
            </a:extLst>
          </p:cNvPr>
          <p:cNvSpPr>
            <a:spLocks noGrp="1"/>
          </p:cNvSpPr>
          <p:nvPr>
            <p:ph type="title"/>
          </p:nvPr>
        </p:nvSpPr>
        <p:spPr/>
        <p:txBody>
          <a:bodyPr/>
          <a:lstStyle/>
          <a:p>
            <a:r>
              <a:rPr lang="en-GB" dirty="0"/>
              <a:t>How do you know what you’ve got?</a:t>
            </a:r>
            <a:br>
              <a:rPr lang="en-GB" dirty="0"/>
            </a:br>
            <a:r>
              <a:rPr lang="en-GB" dirty="0"/>
              <a:t>www.totalrewardstatements.nhs.uk</a:t>
            </a:r>
          </a:p>
        </p:txBody>
      </p:sp>
      <p:sp>
        <p:nvSpPr>
          <p:cNvPr id="4" name="Slide Number Placeholder 3">
            <a:extLst>
              <a:ext uri="{FF2B5EF4-FFF2-40B4-BE49-F238E27FC236}">
                <a16:creationId xmlns:a16="http://schemas.microsoft.com/office/drawing/2014/main" id="{48907E89-CCFB-6081-21B8-480520F21C6A}"/>
              </a:ext>
            </a:extLst>
          </p:cNvPr>
          <p:cNvSpPr>
            <a:spLocks noGrp="1"/>
          </p:cNvSpPr>
          <p:nvPr>
            <p:ph type="sldNum" sz="quarter" idx="12"/>
          </p:nvPr>
        </p:nvSpPr>
        <p:spPr/>
        <p:txBody>
          <a:bodyPr/>
          <a:lstStyle/>
          <a:p>
            <a:fld id="{FD15E2C3-2FDC-5443-A5D7-CEF7C1191BA7}" type="slidenum">
              <a:rPr lang="en-GB" smtClean="0"/>
              <a:t>26</a:t>
            </a:fld>
            <a:endParaRPr lang="en-GB"/>
          </a:p>
        </p:txBody>
      </p:sp>
      <p:pic>
        <p:nvPicPr>
          <p:cNvPr id="5" name="Picture 4">
            <a:extLst>
              <a:ext uri="{FF2B5EF4-FFF2-40B4-BE49-F238E27FC236}">
                <a16:creationId xmlns:a16="http://schemas.microsoft.com/office/drawing/2014/main" id="{8874D156-3A7B-D814-586E-CD97AFE5C03F}"/>
              </a:ext>
            </a:extLst>
          </p:cNvPr>
          <p:cNvPicPr>
            <a:picLocks noChangeAspect="1"/>
          </p:cNvPicPr>
          <p:nvPr/>
        </p:nvPicPr>
        <p:blipFill>
          <a:blip r:embed="rId4"/>
          <a:stretch>
            <a:fillRect/>
          </a:stretch>
        </p:blipFill>
        <p:spPr>
          <a:xfrm>
            <a:off x="1775521" y="1433047"/>
            <a:ext cx="3139379" cy="4110810"/>
          </a:xfrm>
          <a:prstGeom prst="rect">
            <a:avLst/>
          </a:prstGeom>
        </p:spPr>
      </p:pic>
      <p:sp>
        <p:nvSpPr>
          <p:cNvPr id="6" name="TextBox 5">
            <a:extLst>
              <a:ext uri="{FF2B5EF4-FFF2-40B4-BE49-F238E27FC236}">
                <a16:creationId xmlns:a16="http://schemas.microsoft.com/office/drawing/2014/main" id="{61C2C34A-2B0E-2591-A503-75286F4851AC}"/>
              </a:ext>
            </a:extLst>
          </p:cNvPr>
          <p:cNvSpPr txBox="1"/>
          <p:nvPr/>
        </p:nvSpPr>
        <p:spPr>
          <a:xfrm>
            <a:off x="1790169" y="4617910"/>
            <a:ext cx="3312000" cy="252000"/>
          </a:xfrm>
          <a:prstGeom prst="roundRect">
            <a:avLst/>
          </a:prstGeom>
          <a:noFill/>
          <a:ln w="38100">
            <a:solidFill>
              <a:srgbClr val="F4514C"/>
            </a:solidFill>
          </a:ln>
        </p:spPr>
        <p:txBody>
          <a:bodyPr wrap="square" rtlCol="0" anchor="ctr">
            <a:spAutoFit/>
          </a:bodyPr>
          <a:lstStyle/>
          <a:p>
            <a:pPr algn="ctr"/>
            <a:endParaRPr lang="en-GB" sz="1200" b="1" dirty="0">
              <a:solidFill>
                <a:srgbClr val="C60C30"/>
              </a:solidFill>
              <a:latin typeface="DINOT-Bold"/>
            </a:endParaRPr>
          </a:p>
        </p:txBody>
      </p:sp>
      <p:sp>
        <p:nvSpPr>
          <p:cNvPr id="7" name="TextBox 6">
            <a:extLst>
              <a:ext uri="{FF2B5EF4-FFF2-40B4-BE49-F238E27FC236}">
                <a16:creationId xmlns:a16="http://schemas.microsoft.com/office/drawing/2014/main" id="{3872BEB1-563D-270E-4E17-484275A86D49}"/>
              </a:ext>
            </a:extLst>
          </p:cNvPr>
          <p:cNvSpPr txBox="1"/>
          <p:nvPr/>
        </p:nvSpPr>
        <p:spPr>
          <a:xfrm>
            <a:off x="3639183" y="3062802"/>
            <a:ext cx="2017293" cy="817245"/>
          </a:xfrm>
          <a:prstGeom prst="roundRect">
            <a:avLst/>
          </a:prstGeom>
          <a:solidFill>
            <a:srgbClr val="F4514C"/>
          </a:solidFill>
          <a:ln w="38100">
            <a:noFill/>
          </a:ln>
        </p:spPr>
        <p:txBody>
          <a:bodyPr wrap="square" rtlCol="0" anchor="ctr">
            <a:spAutoFit/>
          </a:bodyPr>
          <a:lstStyle/>
          <a:p>
            <a:pPr algn="ctr"/>
            <a:r>
              <a:rPr lang="en-GB" sz="1400" b="1" dirty="0">
                <a:solidFill>
                  <a:schemeClr val="bg1"/>
                </a:solidFill>
              </a:rPr>
              <a:t>Your pension payable from Normal Pension Age</a:t>
            </a:r>
          </a:p>
        </p:txBody>
      </p:sp>
      <p:sp>
        <p:nvSpPr>
          <p:cNvPr id="8" name="TextBox 7">
            <a:extLst>
              <a:ext uri="{FF2B5EF4-FFF2-40B4-BE49-F238E27FC236}">
                <a16:creationId xmlns:a16="http://schemas.microsoft.com/office/drawing/2014/main" id="{A2DDFD88-0A79-EF44-C967-842B3391E351}"/>
              </a:ext>
            </a:extLst>
          </p:cNvPr>
          <p:cNvSpPr txBox="1"/>
          <p:nvPr/>
        </p:nvSpPr>
        <p:spPr>
          <a:xfrm>
            <a:off x="1389527" y="5616119"/>
            <a:ext cx="4113283" cy="476726"/>
          </a:xfrm>
          <a:prstGeom prst="roundRect">
            <a:avLst/>
          </a:prstGeom>
          <a:solidFill>
            <a:srgbClr val="F4514C"/>
          </a:solidFill>
          <a:ln w="38100">
            <a:noFill/>
          </a:ln>
        </p:spPr>
        <p:txBody>
          <a:bodyPr wrap="square" tIns="0" bIns="0" rtlCol="0" anchor="ctr">
            <a:spAutoFit/>
          </a:bodyPr>
          <a:lstStyle/>
          <a:p>
            <a:pPr algn="ctr"/>
            <a:r>
              <a:rPr lang="en-GB" sz="1400" b="1" dirty="0">
                <a:solidFill>
                  <a:schemeClr val="bg1"/>
                </a:solidFill>
              </a:rPr>
              <a:t>A guide to how much your pension would cost to buy from an insurance company</a:t>
            </a:r>
          </a:p>
        </p:txBody>
      </p:sp>
      <p:pic>
        <p:nvPicPr>
          <p:cNvPr id="9" name="Picture 8">
            <a:extLst>
              <a:ext uri="{FF2B5EF4-FFF2-40B4-BE49-F238E27FC236}">
                <a16:creationId xmlns:a16="http://schemas.microsoft.com/office/drawing/2014/main" id="{BA16F851-7821-5DE1-F588-4C8AB9E442EC}"/>
              </a:ext>
            </a:extLst>
          </p:cNvPr>
          <p:cNvPicPr>
            <a:picLocks noChangeAspect="1"/>
          </p:cNvPicPr>
          <p:nvPr/>
        </p:nvPicPr>
        <p:blipFill>
          <a:blip r:embed="rId5"/>
          <a:stretch>
            <a:fillRect/>
          </a:stretch>
        </p:blipFill>
        <p:spPr>
          <a:xfrm>
            <a:off x="5911778" y="1408430"/>
            <a:ext cx="4026976" cy="4688121"/>
          </a:xfrm>
          <a:prstGeom prst="rect">
            <a:avLst/>
          </a:prstGeom>
        </p:spPr>
      </p:pic>
      <p:sp>
        <p:nvSpPr>
          <p:cNvPr id="10" name="TextBox 9">
            <a:extLst>
              <a:ext uri="{FF2B5EF4-FFF2-40B4-BE49-F238E27FC236}">
                <a16:creationId xmlns:a16="http://schemas.microsoft.com/office/drawing/2014/main" id="{24A7A186-E6AF-1D43-4F22-60E69F808043}"/>
              </a:ext>
            </a:extLst>
          </p:cNvPr>
          <p:cNvSpPr txBox="1"/>
          <p:nvPr/>
        </p:nvSpPr>
        <p:spPr>
          <a:xfrm>
            <a:off x="1790169" y="5283063"/>
            <a:ext cx="3312000" cy="252000"/>
          </a:xfrm>
          <a:prstGeom prst="roundRect">
            <a:avLst/>
          </a:prstGeom>
          <a:noFill/>
          <a:ln w="38100">
            <a:solidFill>
              <a:srgbClr val="F4514C"/>
            </a:solidFill>
          </a:ln>
        </p:spPr>
        <p:txBody>
          <a:bodyPr wrap="square" rtlCol="0" anchor="ctr">
            <a:spAutoFit/>
          </a:bodyPr>
          <a:lstStyle/>
          <a:p>
            <a:pPr algn="ctr"/>
            <a:endParaRPr lang="en-GB" sz="1200" b="1" dirty="0">
              <a:solidFill>
                <a:srgbClr val="C60C30"/>
              </a:solidFill>
              <a:latin typeface="DINOT-Bold"/>
            </a:endParaRPr>
          </a:p>
        </p:txBody>
      </p:sp>
      <p:sp>
        <p:nvSpPr>
          <p:cNvPr id="11" name="TextBox 10">
            <a:extLst>
              <a:ext uri="{FF2B5EF4-FFF2-40B4-BE49-F238E27FC236}">
                <a16:creationId xmlns:a16="http://schemas.microsoft.com/office/drawing/2014/main" id="{B23F0A06-D75F-6F77-FA45-7F90A6331962}"/>
              </a:ext>
            </a:extLst>
          </p:cNvPr>
          <p:cNvSpPr txBox="1"/>
          <p:nvPr/>
        </p:nvSpPr>
        <p:spPr>
          <a:xfrm>
            <a:off x="5911778" y="4340295"/>
            <a:ext cx="2508651" cy="713468"/>
          </a:xfrm>
          <a:prstGeom prst="roundRect">
            <a:avLst/>
          </a:prstGeom>
          <a:noFill/>
          <a:ln w="38100">
            <a:solidFill>
              <a:srgbClr val="F4514C"/>
            </a:solidFill>
          </a:ln>
        </p:spPr>
        <p:txBody>
          <a:bodyPr wrap="square" rtlCol="0" anchor="ctr">
            <a:noAutofit/>
          </a:bodyPr>
          <a:lstStyle/>
          <a:p>
            <a:pPr algn="ctr"/>
            <a:endParaRPr lang="en-GB" sz="1200" b="1" dirty="0">
              <a:solidFill>
                <a:srgbClr val="C60C30"/>
              </a:solidFill>
              <a:latin typeface="DINOT-Bold"/>
            </a:endParaRPr>
          </a:p>
        </p:txBody>
      </p:sp>
      <p:sp>
        <p:nvSpPr>
          <p:cNvPr id="12" name="TextBox 11">
            <a:extLst>
              <a:ext uri="{FF2B5EF4-FFF2-40B4-BE49-F238E27FC236}">
                <a16:creationId xmlns:a16="http://schemas.microsoft.com/office/drawing/2014/main" id="{D739C79E-5A11-7F5C-ABF7-A352A96B8280}"/>
              </a:ext>
            </a:extLst>
          </p:cNvPr>
          <p:cNvSpPr txBox="1"/>
          <p:nvPr/>
        </p:nvSpPr>
        <p:spPr>
          <a:xfrm>
            <a:off x="6282012" y="5255518"/>
            <a:ext cx="2138417" cy="715089"/>
          </a:xfrm>
          <a:prstGeom prst="roundRect">
            <a:avLst/>
          </a:prstGeom>
          <a:solidFill>
            <a:srgbClr val="F4514C"/>
          </a:solidFill>
          <a:ln w="38100">
            <a:noFill/>
          </a:ln>
        </p:spPr>
        <p:txBody>
          <a:bodyPr wrap="square" lIns="36000" tIns="0" rIns="36000" bIns="0" rtlCol="0" anchor="ctr">
            <a:spAutoFit/>
          </a:bodyPr>
          <a:lstStyle/>
          <a:p>
            <a:pPr algn="ctr"/>
            <a:r>
              <a:rPr lang="en-GB" sz="1400" b="1" dirty="0">
                <a:solidFill>
                  <a:schemeClr val="bg1"/>
                </a:solidFill>
              </a:rPr>
              <a:t>Total reward, including employer pension contributions</a:t>
            </a:r>
          </a:p>
        </p:txBody>
      </p:sp>
      <p:sp>
        <p:nvSpPr>
          <p:cNvPr id="13" name="TextBox 12">
            <a:extLst>
              <a:ext uri="{FF2B5EF4-FFF2-40B4-BE49-F238E27FC236}">
                <a16:creationId xmlns:a16="http://schemas.microsoft.com/office/drawing/2014/main" id="{021CDE85-7BE5-E2C7-6C98-3FB8F0F72FEC}"/>
              </a:ext>
            </a:extLst>
          </p:cNvPr>
          <p:cNvSpPr txBox="1"/>
          <p:nvPr/>
        </p:nvSpPr>
        <p:spPr>
          <a:xfrm>
            <a:off x="1720992" y="1371315"/>
            <a:ext cx="2070753" cy="328296"/>
          </a:xfrm>
          <a:prstGeom prst="roundRect">
            <a:avLst/>
          </a:prstGeom>
          <a:noFill/>
          <a:ln w="38100">
            <a:solidFill>
              <a:srgbClr val="F4514C"/>
            </a:solidFill>
          </a:ln>
        </p:spPr>
        <p:txBody>
          <a:bodyPr wrap="square" rtlCol="0" anchor="ctr">
            <a:noAutofit/>
          </a:bodyPr>
          <a:lstStyle/>
          <a:p>
            <a:pPr algn="ctr"/>
            <a:endParaRPr lang="en-GB" sz="1200" b="1" dirty="0">
              <a:solidFill>
                <a:srgbClr val="C60C30"/>
              </a:solidFill>
              <a:latin typeface="DINOT-Bold"/>
            </a:endParaRPr>
          </a:p>
        </p:txBody>
      </p:sp>
      <p:sp>
        <p:nvSpPr>
          <p:cNvPr id="14" name="TextBox 13">
            <a:extLst>
              <a:ext uri="{FF2B5EF4-FFF2-40B4-BE49-F238E27FC236}">
                <a16:creationId xmlns:a16="http://schemas.microsoft.com/office/drawing/2014/main" id="{5D50D8A3-9B00-C6F9-898C-59C6DB10FBCC}"/>
              </a:ext>
            </a:extLst>
          </p:cNvPr>
          <p:cNvSpPr txBox="1"/>
          <p:nvPr/>
        </p:nvSpPr>
        <p:spPr>
          <a:xfrm>
            <a:off x="5857249" y="1371315"/>
            <a:ext cx="2016000" cy="328296"/>
          </a:xfrm>
          <a:prstGeom prst="roundRect">
            <a:avLst/>
          </a:prstGeom>
          <a:noFill/>
          <a:ln w="38100">
            <a:solidFill>
              <a:srgbClr val="F4514C"/>
            </a:solidFill>
          </a:ln>
        </p:spPr>
        <p:txBody>
          <a:bodyPr wrap="square" rtlCol="0" anchor="ctr">
            <a:noAutofit/>
          </a:bodyPr>
          <a:lstStyle/>
          <a:p>
            <a:pPr algn="ctr"/>
            <a:endParaRPr lang="en-GB" sz="1200" b="1" dirty="0">
              <a:solidFill>
                <a:srgbClr val="C60C30"/>
              </a:solidFill>
              <a:latin typeface="DINOT-Bold"/>
            </a:endParaRPr>
          </a:p>
        </p:txBody>
      </p:sp>
      <p:sp>
        <p:nvSpPr>
          <p:cNvPr id="15" name="TextBox 14">
            <a:extLst>
              <a:ext uri="{FF2B5EF4-FFF2-40B4-BE49-F238E27FC236}">
                <a16:creationId xmlns:a16="http://schemas.microsoft.com/office/drawing/2014/main" id="{8D0CFD61-C071-D04A-E5D9-1CB984344EB6}"/>
              </a:ext>
            </a:extLst>
          </p:cNvPr>
          <p:cNvSpPr txBox="1"/>
          <p:nvPr/>
        </p:nvSpPr>
        <p:spPr>
          <a:xfrm>
            <a:off x="8711306" y="2269318"/>
            <a:ext cx="985144" cy="100028"/>
          </a:xfrm>
          <a:prstGeom prst="rect">
            <a:avLst/>
          </a:prstGeom>
          <a:solidFill>
            <a:schemeClr val="bg1"/>
          </a:solidFill>
        </p:spPr>
        <p:txBody>
          <a:bodyPr wrap="square" rtlCol="0">
            <a:spAutoFit/>
          </a:bodyPr>
          <a:lstStyle/>
          <a:p>
            <a:endParaRPr lang="en-GB" sz="700" b="1" u="sng" dirty="0">
              <a:solidFill>
                <a:srgbClr val="C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E681C87-59EC-BF44-2542-3551606AB702}"/>
              </a:ext>
            </a:extLst>
          </p:cNvPr>
          <p:cNvSpPr txBox="1"/>
          <p:nvPr/>
        </p:nvSpPr>
        <p:spPr>
          <a:xfrm>
            <a:off x="8625131" y="2211610"/>
            <a:ext cx="1368152" cy="215444"/>
          </a:xfrm>
          <a:prstGeom prst="rect">
            <a:avLst/>
          </a:prstGeom>
          <a:noFill/>
        </p:spPr>
        <p:txBody>
          <a:bodyPr wrap="square" rtlCol="0">
            <a:spAutoFit/>
          </a:bodyPr>
          <a:lstStyle/>
          <a:p>
            <a:r>
              <a:rPr lang="en-GB" sz="800" b="1" u="sng" dirty="0">
                <a:solidFill>
                  <a:srgbClr val="F4514C"/>
                </a:solidFill>
                <a:latin typeface="Arial" panose="020B0604020202020204" pitchFamily="34" charset="0"/>
                <a:cs typeface="Arial" panose="020B0604020202020204" pitchFamily="34" charset="0"/>
              </a:rPr>
              <a:t>financial year 2022/23</a:t>
            </a:r>
          </a:p>
        </p:txBody>
      </p:sp>
      <p:sp>
        <p:nvSpPr>
          <p:cNvPr id="17" name="TextBox 16">
            <a:extLst>
              <a:ext uri="{FF2B5EF4-FFF2-40B4-BE49-F238E27FC236}">
                <a16:creationId xmlns:a16="http://schemas.microsoft.com/office/drawing/2014/main" id="{D5D91177-C846-0FAC-A728-ABBC5D1EFADB}"/>
              </a:ext>
            </a:extLst>
          </p:cNvPr>
          <p:cNvSpPr txBox="1"/>
          <p:nvPr/>
        </p:nvSpPr>
        <p:spPr>
          <a:xfrm>
            <a:off x="6667144" y="3763119"/>
            <a:ext cx="1249719" cy="89567"/>
          </a:xfrm>
          <a:prstGeom prst="rect">
            <a:avLst/>
          </a:prstGeom>
          <a:solidFill>
            <a:schemeClr val="bg1"/>
          </a:solidFill>
        </p:spPr>
        <p:txBody>
          <a:bodyPr wrap="square" rtlCol="0">
            <a:spAutoFit/>
          </a:bodyPr>
          <a:lstStyle/>
          <a:p>
            <a:endParaRPr lang="en-GB" sz="700" b="1" u="sng" dirty="0">
              <a:solidFill>
                <a:srgbClr val="C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F50D668-DE71-BAA6-3028-DDE30384B496}"/>
              </a:ext>
            </a:extLst>
          </p:cNvPr>
          <p:cNvSpPr txBox="1"/>
          <p:nvPr/>
        </p:nvSpPr>
        <p:spPr>
          <a:xfrm>
            <a:off x="6579352" y="3707550"/>
            <a:ext cx="1368152" cy="200055"/>
          </a:xfrm>
          <a:prstGeom prst="rect">
            <a:avLst/>
          </a:prstGeom>
          <a:noFill/>
        </p:spPr>
        <p:txBody>
          <a:bodyPr wrap="square" rtlCol="0">
            <a:spAutoFit/>
          </a:bodyPr>
          <a:lstStyle/>
          <a:p>
            <a:r>
              <a:rPr lang="en-GB" sz="700" b="1" dirty="0">
                <a:solidFill>
                  <a:srgbClr val="F4514C"/>
                </a:solidFill>
                <a:latin typeface="Arial" panose="020B0604020202020204" pitchFamily="34" charset="0"/>
                <a:cs typeface="Arial" panose="020B0604020202020204" pitchFamily="34" charset="0"/>
              </a:rPr>
              <a:t>2022/23.</a:t>
            </a:r>
          </a:p>
        </p:txBody>
      </p:sp>
    </p:spTree>
    <p:custDataLst>
      <p:tags r:id="rId1"/>
    </p:custDataLst>
    <p:extLst>
      <p:ext uri="{BB962C8B-B14F-4D97-AF65-F5344CB8AC3E}">
        <p14:creationId xmlns:p14="http://schemas.microsoft.com/office/powerpoint/2010/main" val="3192106020"/>
      </p:ext>
    </p:extLst>
  </p:cSld>
  <p:clrMapOvr>
    <a:masterClrMapping/>
  </p:clrMapOvr>
  <mc:AlternateContent xmlns:mc="http://schemas.openxmlformats.org/markup-compatibility/2006" xmlns:p14="http://schemas.microsoft.com/office/powerpoint/2010/main">
    <mc:Choice Requires="p14">
      <p:transition spd="slow" p14:dur="2000" advTm="203249"/>
    </mc:Choice>
    <mc:Fallback xmlns="">
      <p:transition spd="slow" advTm="2032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1000"/>
                                        <p:tgtEl>
                                          <p:spTgt spid="6"/>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1000"/>
                                        <p:tgtEl>
                                          <p:spTgt spid="10"/>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1000"/>
                                        <p:tgtEl>
                                          <p:spTgt spid="11"/>
                                        </p:tgtEl>
                                      </p:cBhvr>
                                    </p:animEffec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p:bldP spid="17"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498C-F63B-2F07-3849-DA615A02E134}"/>
              </a:ext>
            </a:extLst>
          </p:cNvPr>
          <p:cNvSpPr>
            <a:spLocks noGrp="1"/>
          </p:cNvSpPr>
          <p:nvPr>
            <p:ph type="title"/>
          </p:nvPr>
        </p:nvSpPr>
        <p:spPr/>
        <p:txBody>
          <a:bodyPr/>
          <a:lstStyle/>
          <a:p>
            <a:r>
              <a:rPr lang="en-GB" dirty="0"/>
              <a:t>4. Keeping track of your pension</a:t>
            </a:r>
            <a:br>
              <a:rPr lang="en-GB" dirty="0"/>
            </a:br>
            <a:r>
              <a:rPr lang="en-GB" dirty="0"/>
              <a:t>Further information</a:t>
            </a:r>
          </a:p>
        </p:txBody>
      </p:sp>
      <p:sp>
        <p:nvSpPr>
          <p:cNvPr id="4" name="Slide Number Placeholder 3">
            <a:extLst>
              <a:ext uri="{FF2B5EF4-FFF2-40B4-BE49-F238E27FC236}">
                <a16:creationId xmlns:a16="http://schemas.microsoft.com/office/drawing/2014/main" id="{7FE78C95-7F68-31C2-EC92-7E811CDDC96C}"/>
              </a:ext>
            </a:extLst>
          </p:cNvPr>
          <p:cNvSpPr>
            <a:spLocks noGrp="1"/>
          </p:cNvSpPr>
          <p:nvPr>
            <p:ph type="sldNum" sz="quarter" idx="12"/>
          </p:nvPr>
        </p:nvSpPr>
        <p:spPr/>
        <p:txBody>
          <a:bodyPr/>
          <a:lstStyle/>
          <a:p>
            <a:fld id="{FD15E2C3-2FDC-5443-A5D7-CEF7C1191BA7}" type="slidenum">
              <a:rPr lang="en-GB" smtClean="0"/>
              <a:t>27</a:t>
            </a:fld>
            <a:endParaRPr lang="en-GB"/>
          </a:p>
        </p:txBody>
      </p:sp>
      <p:pic>
        <p:nvPicPr>
          <p:cNvPr id="6" name="Picture 5">
            <a:extLst>
              <a:ext uri="{FF2B5EF4-FFF2-40B4-BE49-F238E27FC236}">
                <a16:creationId xmlns:a16="http://schemas.microsoft.com/office/drawing/2014/main" id="{3DAC29F0-37FD-6778-32FF-B2CE88E9FD93}"/>
              </a:ext>
            </a:extLst>
          </p:cNvPr>
          <p:cNvPicPr>
            <a:picLocks noChangeAspect="1"/>
          </p:cNvPicPr>
          <p:nvPr/>
        </p:nvPicPr>
        <p:blipFill>
          <a:blip r:embed="rId2"/>
          <a:stretch>
            <a:fillRect/>
          </a:stretch>
        </p:blipFill>
        <p:spPr>
          <a:xfrm>
            <a:off x="3751301" y="1293779"/>
            <a:ext cx="3362075" cy="4776280"/>
          </a:xfrm>
          <a:prstGeom prst="rect">
            <a:avLst/>
          </a:prstGeom>
          <a:ln>
            <a:solidFill>
              <a:schemeClr val="accent5"/>
            </a:solidFill>
          </a:ln>
        </p:spPr>
      </p:pic>
      <p:pic>
        <p:nvPicPr>
          <p:cNvPr id="8" name="Picture 7">
            <a:extLst>
              <a:ext uri="{FF2B5EF4-FFF2-40B4-BE49-F238E27FC236}">
                <a16:creationId xmlns:a16="http://schemas.microsoft.com/office/drawing/2014/main" id="{7A85F8B0-379B-D1E7-1A31-2815635F3F67}"/>
              </a:ext>
            </a:extLst>
          </p:cNvPr>
          <p:cNvPicPr>
            <a:picLocks noChangeAspect="1"/>
          </p:cNvPicPr>
          <p:nvPr/>
        </p:nvPicPr>
        <p:blipFill>
          <a:blip r:embed="rId3"/>
          <a:stretch>
            <a:fillRect/>
          </a:stretch>
        </p:blipFill>
        <p:spPr>
          <a:xfrm>
            <a:off x="7537875" y="1293778"/>
            <a:ext cx="3270916" cy="4776281"/>
          </a:xfrm>
          <a:prstGeom prst="rect">
            <a:avLst/>
          </a:prstGeom>
          <a:ln>
            <a:solidFill>
              <a:schemeClr val="accent5"/>
            </a:solidFill>
          </a:ln>
        </p:spPr>
      </p:pic>
      <p:sp>
        <p:nvSpPr>
          <p:cNvPr id="10" name="TextBox 9">
            <a:extLst>
              <a:ext uri="{FF2B5EF4-FFF2-40B4-BE49-F238E27FC236}">
                <a16:creationId xmlns:a16="http://schemas.microsoft.com/office/drawing/2014/main" id="{C6D363F3-56CB-4198-72F2-0B49E75FD861}"/>
              </a:ext>
            </a:extLst>
          </p:cNvPr>
          <p:cNvSpPr txBox="1"/>
          <p:nvPr/>
        </p:nvSpPr>
        <p:spPr>
          <a:xfrm>
            <a:off x="152399" y="3052286"/>
            <a:ext cx="3472269" cy="1200329"/>
          </a:xfrm>
          <a:prstGeom prst="rect">
            <a:avLst/>
          </a:prstGeom>
          <a:noFill/>
        </p:spPr>
        <p:txBody>
          <a:bodyPr wrap="square">
            <a:spAutoFit/>
          </a:bodyPr>
          <a:lstStyle/>
          <a:p>
            <a:pPr lvl="0"/>
            <a:r>
              <a:rPr lang="en-US" sz="1800" u="sng" dirty="0">
                <a:solidFill>
                  <a:srgbClr val="0000FF"/>
                </a:solidFill>
                <a:effectLst/>
                <a:latin typeface="Calibri" panose="020F0502020204030204" pitchFamily="34" charset="0"/>
                <a:ea typeface="Times New Roman" panose="02020603050405020304" pitchFamily="18" charset="0"/>
                <a:hlinkClick r:id="rId4" tooltip="https://www.nhsemployers.org/articles/total-reward-statements"/>
              </a:rPr>
              <a:t>www.nhsemployers.org/articles/total-reward-statements</a:t>
            </a:r>
            <a:r>
              <a:rPr lang="en-US" sz="1800" dirty="0">
                <a:effectLst/>
                <a:latin typeface="Calibri" panose="020F0502020204030204" pitchFamily="34" charset="0"/>
                <a:ea typeface="Times New Roman" panose="02020603050405020304" pitchFamily="18" charset="0"/>
              </a:rPr>
              <a:t>?</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ctr"/>
            <a:endParaRPr lang="en-GB" dirty="0">
              <a:solidFill>
                <a:schemeClr val="accent5"/>
              </a:solidFill>
            </a:endParaRPr>
          </a:p>
        </p:txBody>
      </p:sp>
    </p:spTree>
    <p:extLst>
      <p:ext uri="{BB962C8B-B14F-4D97-AF65-F5344CB8AC3E}">
        <p14:creationId xmlns:p14="http://schemas.microsoft.com/office/powerpoint/2010/main" val="2835250844"/>
      </p:ext>
    </p:extLst>
  </p:cSld>
  <p:clrMapOvr>
    <a:masterClrMapping/>
  </p:clrMapOvr>
  <mc:AlternateContent xmlns:mc="http://schemas.openxmlformats.org/markup-compatibility/2006" xmlns:p14="http://schemas.microsoft.com/office/powerpoint/2010/main">
    <mc:Choice Requires="p14">
      <p:transition spd="slow" p14:dur="2000" advTm="34233"/>
    </mc:Choice>
    <mc:Fallback xmlns="">
      <p:transition spd="slow" advTm="3423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498C-F63B-2F07-3849-DA615A02E134}"/>
              </a:ext>
            </a:extLst>
          </p:cNvPr>
          <p:cNvSpPr>
            <a:spLocks noGrp="1"/>
          </p:cNvSpPr>
          <p:nvPr>
            <p:ph type="title"/>
          </p:nvPr>
        </p:nvSpPr>
        <p:spPr/>
        <p:txBody>
          <a:bodyPr/>
          <a:lstStyle/>
          <a:p>
            <a:r>
              <a:rPr lang="en-GB" dirty="0"/>
              <a:t>4. Keeping track of your pension</a:t>
            </a:r>
            <a:br>
              <a:rPr lang="en-GB" dirty="0"/>
            </a:br>
            <a:r>
              <a:rPr lang="en-GB" dirty="0"/>
              <a:t>Further information</a:t>
            </a:r>
          </a:p>
        </p:txBody>
      </p:sp>
      <p:sp>
        <p:nvSpPr>
          <p:cNvPr id="4" name="Slide Number Placeholder 3">
            <a:extLst>
              <a:ext uri="{FF2B5EF4-FFF2-40B4-BE49-F238E27FC236}">
                <a16:creationId xmlns:a16="http://schemas.microsoft.com/office/drawing/2014/main" id="{7FE78C95-7F68-31C2-EC92-7E811CDDC96C}"/>
              </a:ext>
            </a:extLst>
          </p:cNvPr>
          <p:cNvSpPr>
            <a:spLocks noGrp="1"/>
          </p:cNvSpPr>
          <p:nvPr>
            <p:ph type="sldNum" sz="quarter" idx="12"/>
          </p:nvPr>
        </p:nvSpPr>
        <p:spPr/>
        <p:txBody>
          <a:bodyPr/>
          <a:lstStyle/>
          <a:p>
            <a:fld id="{FD15E2C3-2FDC-5443-A5D7-CEF7C1191BA7}" type="slidenum">
              <a:rPr lang="en-GB" smtClean="0"/>
              <a:t>28</a:t>
            </a:fld>
            <a:endParaRPr lang="en-GB"/>
          </a:p>
        </p:txBody>
      </p:sp>
      <p:sp>
        <p:nvSpPr>
          <p:cNvPr id="3" name="Content Placeholder 1">
            <a:extLst>
              <a:ext uri="{FF2B5EF4-FFF2-40B4-BE49-F238E27FC236}">
                <a16:creationId xmlns:a16="http://schemas.microsoft.com/office/drawing/2014/main" id="{113DE25B-D601-14BC-6BC0-F2A8D34F58E1}"/>
              </a:ext>
            </a:extLst>
          </p:cNvPr>
          <p:cNvSpPr txBox="1">
            <a:spLocks/>
          </p:cNvSpPr>
          <p:nvPr/>
        </p:nvSpPr>
        <p:spPr>
          <a:xfrm>
            <a:off x="1931179" y="1218487"/>
            <a:ext cx="8329642"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5"/>
                </a:solidFill>
                <a:hlinkClick r:id="rId2">
                  <a:extLst>
                    <a:ext uri="{A12FA001-AC4F-418D-AE19-62706E023703}">
                      <ahyp:hlinkClr xmlns:ahyp="http://schemas.microsoft.com/office/drawing/2018/hyperlinkcolor" val="tx"/>
                    </a:ext>
                  </a:extLst>
                </a:hlinkClick>
              </a:rPr>
              <a:t>www.nhsbsa.nhs.uk/total-reward-statements</a:t>
            </a:r>
            <a:endParaRPr lang="en-GB" dirty="0">
              <a:solidFill>
                <a:schemeClr val="accent5"/>
              </a:solidFill>
            </a:endParaRPr>
          </a:p>
          <a:p>
            <a:pPr algn="ctr"/>
            <a:endParaRPr lang="en-GB" dirty="0"/>
          </a:p>
          <a:p>
            <a:pPr algn="ctr"/>
            <a:endParaRPr lang="en-GB" dirty="0"/>
          </a:p>
          <a:p>
            <a:pPr algn="ctr"/>
            <a:endParaRPr lang="en-GB" sz="1800" dirty="0"/>
          </a:p>
          <a:p>
            <a:pPr algn="ctr"/>
            <a:r>
              <a:rPr lang="en-GB" dirty="0">
                <a:solidFill>
                  <a:schemeClr val="accent5"/>
                </a:solidFill>
                <a:hlinkClick r:id="rId3">
                  <a:extLst>
                    <a:ext uri="{A12FA001-AC4F-418D-AE19-62706E023703}">
                      <ahyp:hlinkClr xmlns:ahyp="http://schemas.microsoft.com/office/drawing/2018/hyperlinkcolor" val="tx"/>
                    </a:ext>
                  </a:extLst>
                </a:hlinkClick>
              </a:rPr>
              <a:t>https://www.nhsbsa.nhs.uk/employee-section/understanding-my-statement</a:t>
            </a:r>
            <a:endParaRPr lang="en-GB" dirty="0">
              <a:solidFill>
                <a:schemeClr val="accent5"/>
              </a:solidFill>
            </a:endParaRPr>
          </a:p>
          <a:p>
            <a:pPr algn="ctr"/>
            <a:endParaRPr lang="en-GB" dirty="0"/>
          </a:p>
          <a:p>
            <a:pPr algn="ctr"/>
            <a:endParaRPr lang="en-GB" dirty="0"/>
          </a:p>
          <a:p>
            <a:pPr algn="ctr"/>
            <a:endParaRPr lang="en-GB" dirty="0"/>
          </a:p>
          <a:p>
            <a:pPr algn="ctr"/>
            <a:endParaRPr lang="en-GB" dirty="0"/>
          </a:p>
          <a:p>
            <a:endParaRPr lang="en-GB" dirty="0"/>
          </a:p>
        </p:txBody>
      </p:sp>
      <p:pic>
        <p:nvPicPr>
          <p:cNvPr id="5" name="Picture 4">
            <a:extLst>
              <a:ext uri="{FF2B5EF4-FFF2-40B4-BE49-F238E27FC236}">
                <a16:creationId xmlns:a16="http://schemas.microsoft.com/office/drawing/2014/main" id="{BF05E2C2-574B-424E-FB62-994FF7FDEF67}"/>
              </a:ext>
            </a:extLst>
          </p:cNvPr>
          <p:cNvPicPr>
            <a:picLocks noChangeAspect="1"/>
          </p:cNvPicPr>
          <p:nvPr/>
        </p:nvPicPr>
        <p:blipFill>
          <a:blip r:embed="rId4"/>
          <a:srcRect/>
          <a:stretch/>
        </p:blipFill>
        <p:spPr>
          <a:xfrm>
            <a:off x="4248332" y="1629436"/>
            <a:ext cx="3595294" cy="1925398"/>
          </a:xfrm>
          <a:prstGeom prst="rect">
            <a:avLst/>
          </a:prstGeom>
          <a:ln>
            <a:solidFill>
              <a:schemeClr val="tx1"/>
            </a:solidFill>
          </a:ln>
        </p:spPr>
      </p:pic>
      <p:pic>
        <p:nvPicPr>
          <p:cNvPr id="7" name="Picture 6">
            <a:extLst>
              <a:ext uri="{FF2B5EF4-FFF2-40B4-BE49-F238E27FC236}">
                <a16:creationId xmlns:a16="http://schemas.microsoft.com/office/drawing/2014/main" id="{939ECDC8-D3A6-5C75-576B-16A50142D898}"/>
              </a:ext>
            </a:extLst>
          </p:cNvPr>
          <p:cNvPicPr>
            <a:picLocks noChangeAspect="1"/>
          </p:cNvPicPr>
          <p:nvPr/>
        </p:nvPicPr>
        <p:blipFill>
          <a:blip r:embed="rId5"/>
          <a:srcRect/>
          <a:stretch/>
        </p:blipFill>
        <p:spPr>
          <a:xfrm>
            <a:off x="4016307" y="3975561"/>
            <a:ext cx="4159385" cy="2092871"/>
          </a:xfrm>
          <a:prstGeom prst="rect">
            <a:avLst/>
          </a:prstGeom>
          <a:ln>
            <a:solidFill>
              <a:schemeClr val="tx1"/>
            </a:solidFill>
          </a:ln>
        </p:spPr>
      </p:pic>
    </p:spTree>
    <p:extLst>
      <p:ext uri="{BB962C8B-B14F-4D97-AF65-F5344CB8AC3E}">
        <p14:creationId xmlns:p14="http://schemas.microsoft.com/office/powerpoint/2010/main" val="1750486006"/>
      </p:ext>
    </p:extLst>
  </p:cSld>
  <p:clrMapOvr>
    <a:masterClrMapping/>
  </p:clrMapOvr>
  <mc:AlternateContent xmlns:mc="http://schemas.openxmlformats.org/markup-compatibility/2006" xmlns:p14="http://schemas.microsoft.com/office/powerpoint/2010/main">
    <mc:Choice Requires="p14">
      <p:transition spd="slow" p14:dur="2000" advTm="23705"/>
    </mc:Choice>
    <mc:Fallback xmlns="">
      <p:transition spd="slow" advTm="2370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5. Protection benefits</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720650641"/>
      </p:ext>
    </p:extLst>
  </p:cSld>
  <p:clrMapOvr>
    <a:masterClrMapping/>
  </p:clrMapOvr>
  <mc:AlternateContent xmlns:mc="http://schemas.openxmlformats.org/markup-compatibility/2006" xmlns:p14="http://schemas.microsoft.com/office/powerpoint/2010/main">
    <mc:Choice Requires="p14">
      <p:transition spd="slow" p14:dur="2000" advTm="26618"/>
    </mc:Choice>
    <mc:Fallback xmlns="">
      <p:transition spd="slow" advTm="266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1DAE-39E1-235B-4320-14A12D6B4955}"/>
              </a:ext>
            </a:extLst>
          </p:cNvPr>
          <p:cNvSpPr>
            <a:spLocks noGrp="1"/>
          </p:cNvSpPr>
          <p:nvPr>
            <p:ph type="title"/>
          </p:nvPr>
        </p:nvSpPr>
        <p:spPr/>
        <p:txBody>
          <a:bodyPr/>
          <a:lstStyle/>
          <a:p>
            <a:r>
              <a:rPr lang="en-GB" dirty="0"/>
              <a:t>The full </a:t>
            </a:r>
            <a:r>
              <a:rPr lang="en-GB" dirty="0">
                <a:solidFill>
                  <a:schemeClr val="bg2"/>
                </a:solidFill>
              </a:rPr>
              <a:t>ten-</a:t>
            </a:r>
            <a:r>
              <a:rPr lang="en-GB" dirty="0"/>
              <a:t>point agenda</a:t>
            </a:r>
          </a:p>
        </p:txBody>
      </p:sp>
      <p:sp>
        <p:nvSpPr>
          <p:cNvPr id="4" name="Slide Number Placeholder 3">
            <a:extLst>
              <a:ext uri="{FF2B5EF4-FFF2-40B4-BE49-F238E27FC236}">
                <a16:creationId xmlns:a16="http://schemas.microsoft.com/office/drawing/2014/main" id="{BEE0D456-8CC2-9A1B-1FC4-029B39BE9E50}"/>
              </a:ext>
            </a:extLst>
          </p:cNvPr>
          <p:cNvSpPr>
            <a:spLocks noGrp="1"/>
          </p:cNvSpPr>
          <p:nvPr>
            <p:ph type="sldNum" sz="quarter" idx="12"/>
          </p:nvPr>
        </p:nvSpPr>
        <p:spPr/>
        <p:txBody>
          <a:bodyPr/>
          <a:lstStyle/>
          <a:p>
            <a:fld id="{FD15E2C3-2FDC-5443-A5D7-CEF7C1191BA7}" type="slidenum">
              <a:rPr lang="en-GB" smtClean="0"/>
              <a:t>3</a:t>
            </a:fld>
            <a:endParaRPr lang="en-GB"/>
          </a:p>
        </p:txBody>
      </p:sp>
      <p:graphicFrame>
        <p:nvGraphicFramePr>
          <p:cNvPr id="5" name="Diagram 4">
            <a:extLst>
              <a:ext uri="{FF2B5EF4-FFF2-40B4-BE49-F238E27FC236}">
                <a16:creationId xmlns:a16="http://schemas.microsoft.com/office/drawing/2014/main" id="{F9101AB3-B060-8A20-828A-DE083E4C357B}"/>
              </a:ext>
            </a:extLst>
          </p:cNvPr>
          <p:cNvGraphicFramePr/>
          <p:nvPr>
            <p:extLst>
              <p:ext uri="{D42A27DB-BD31-4B8C-83A1-F6EECF244321}">
                <p14:modId xmlns:p14="http://schemas.microsoft.com/office/powerpoint/2010/main" val="224381652"/>
              </p:ext>
            </p:extLst>
          </p:nvPr>
        </p:nvGraphicFramePr>
        <p:xfrm>
          <a:off x="3068320" y="1105989"/>
          <a:ext cx="6101806" cy="4929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77494829"/>
      </p:ext>
    </p:extLst>
  </p:cSld>
  <p:clrMapOvr>
    <a:masterClrMapping/>
  </p:clrMapOvr>
  <mc:AlternateContent xmlns:mc="http://schemas.openxmlformats.org/markup-compatibility/2006" xmlns:p14="http://schemas.microsoft.com/office/powerpoint/2010/main">
    <mc:Choice Requires="p14">
      <p:transition spd="slow" p14:dur="2000" advTm="88289"/>
    </mc:Choice>
    <mc:Fallback xmlns="">
      <p:transition spd="slow" advTm="882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E955915-B895-4EBB-8EDF-2AE3F40B24C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10780C6-5495-40B9-BE1D-BC34AA2753F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D14C60A-B24F-4AA8-B3B8-6D9800F03A6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410EA022-0621-4D60-8D19-BB3651D7ADD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C780ACF1-2A6F-4138-9BF9-03BBD5A2EB4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E02BBCB8-321E-4080-A443-B1D675AFDFF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3F431EC-299C-4D67-B5BB-B59EB0BAB1A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2EA21E44-102F-441E-A728-8179F6BFE74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449F898E-50DD-4424-80A5-E7A4F83DE6D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37B9A191-065B-4198-B9FD-B1D61C7BF11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F0B05E2F-16F4-4D2E-A5B2-EB2E8B73083C}"/>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DB3B6F11-4101-4AB6-8449-588A6A246F4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CD4F4360-E44D-4897-A0AB-03CB9A669790}"/>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C4D107A6-3724-4705-956A-520601A45D42}"/>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graphicEl>
                                              <a:dgm id="{58F2DEEE-7F60-4F9E-A77D-586921CADF69}"/>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dgm id="{AB65BE45-61F9-455F-A9FA-86DC87CBB116}"/>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99287E57-6EC8-42E7-8339-C930C0596DD9}"/>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07B94F3E-45EE-41F6-9B66-E33369509AF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graphicEl>
                                              <a:dgm id="{1FF26AF8-08AB-4F49-871C-D783255BDCC1}"/>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graphicEl>
                                              <a:dgm id="{2707101D-B677-4C57-BBA1-1A15C211374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1F4-6045-00E5-5E3A-C6649C45442F}"/>
              </a:ext>
            </a:extLst>
          </p:cNvPr>
          <p:cNvSpPr>
            <a:spLocks noGrp="1"/>
          </p:cNvSpPr>
          <p:nvPr>
            <p:ph type="title"/>
          </p:nvPr>
        </p:nvSpPr>
        <p:spPr/>
        <p:txBody>
          <a:bodyPr/>
          <a:lstStyle/>
          <a:p>
            <a:r>
              <a:rPr lang="en-GB" dirty="0"/>
              <a:t>Benefits for dependants</a:t>
            </a:r>
          </a:p>
        </p:txBody>
      </p:sp>
      <p:sp>
        <p:nvSpPr>
          <p:cNvPr id="4" name="Slide Number Placeholder 3">
            <a:extLst>
              <a:ext uri="{FF2B5EF4-FFF2-40B4-BE49-F238E27FC236}">
                <a16:creationId xmlns:a16="http://schemas.microsoft.com/office/drawing/2014/main" id="{1FF5EE9F-37B6-845C-8932-C2F804150190}"/>
              </a:ext>
            </a:extLst>
          </p:cNvPr>
          <p:cNvSpPr>
            <a:spLocks noGrp="1"/>
          </p:cNvSpPr>
          <p:nvPr>
            <p:ph type="sldNum" sz="quarter" idx="12"/>
          </p:nvPr>
        </p:nvSpPr>
        <p:spPr/>
        <p:txBody>
          <a:bodyPr/>
          <a:lstStyle/>
          <a:p>
            <a:fld id="{FD15E2C3-2FDC-5443-A5D7-CEF7C1191BA7}" type="slidenum">
              <a:rPr lang="en-GB" smtClean="0"/>
              <a:t>30</a:t>
            </a:fld>
            <a:endParaRPr lang="en-GB"/>
          </a:p>
        </p:txBody>
      </p:sp>
      <p:sp>
        <p:nvSpPr>
          <p:cNvPr id="5" name="TextBox 4">
            <a:extLst>
              <a:ext uri="{FF2B5EF4-FFF2-40B4-BE49-F238E27FC236}">
                <a16:creationId xmlns:a16="http://schemas.microsoft.com/office/drawing/2014/main" id="{396D419C-191D-0956-155C-A875C48DBA7F}"/>
              </a:ext>
            </a:extLst>
          </p:cNvPr>
          <p:cNvSpPr txBox="1"/>
          <p:nvPr/>
        </p:nvSpPr>
        <p:spPr>
          <a:xfrm>
            <a:off x="1245347" y="2612793"/>
            <a:ext cx="2844000" cy="510778"/>
          </a:xfrm>
          <a:prstGeom prst="roundRect">
            <a:avLst/>
          </a:prstGeom>
          <a:solidFill>
            <a:schemeClr val="tx1">
              <a:lumMod val="75000"/>
              <a:lumOff val="25000"/>
            </a:schemeClr>
          </a:solidFill>
          <a:ln w="38100">
            <a:noFill/>
          </a:ln>
        </p:spPr>
        <p:txBody>
          <a:bodyPr wrap="square" rtlCol="0" anchor="ctr">
            <a:spAutoFit/>
          </a:bodyPr>
          <a:lstStyle/>
          <a:p>
            <a:pPr algn="ctr"/>
            <a:r>
              <a:rPr lang="en-GB" sz="2400" b="1" dirty="0">
                <a:solidFill>
                  <a:schemeClr val="bg1"/>
                </a:solidFill>
              </a:rPr>
              <a:t>In active service</a:t>
            </a:r>
          </a:p>
        </p:txBody>
      </p:sp>
      <p:sp>
        <p:nvSpPr>
          <p:cNvPr id="6" name="TextBox 5">
            <a:extLst>
              <a:ext uri="{FF2B5EF4-FFF2-40B4-BE49-F238E27FC236}">
                <a16:creationId xmlns:a16="http://schemas.microsoft.com/office/drawing/2014/main" id="{D5DECF95-934C-33F1-B176-22095FA9C033}"/>
              </a:ext>
            </a:extLst>
          </p:cNvPr>
          <p:cNvSpPr txBox="1"/>
          <p:nvPr/>
        </p:nvSpPr>
        <p:spPr>
          <a:xfrm>
            <a:off x="4287843" y="2612793"/>
            <a:ext cx="2844000" cy="510778"/>
          </a:xfrm>
          <a:prstGeom prst="roundRect">
            <a:avLst/>
          </a:prstGeom>
          <a:noFill/>
          <a:ln w="28575">
            <a:solidFill>
              <a:schemeClr val="tx1">
                <a:lumMod val="75000"/>
                <a:lumOff val="25000"/>
              </a:schemeClr>
            </a:solidFill>
            <a:prstDash val="sysDash"/>
          </a:ln>
        </p:spPr>
        <p:txBody>
          <a:bodyPr wrap="square" rtlCol="0" anchor="ctr">
            <a:spAutoFit/>
          </a:bodyPr>
          <a:lstStyle/>
          <a:p>
            <a:pPr algn="ctr"/>
            <a:r>
              <a:rPr lang="en-GB" sz="2400" b="1" dirty="0">
                <a:solidFill>
                  <a:schemeClr val="tx1">
                    <a:lumMod val="75000"/>
                    <a:lumOff val="25000"/>
                  </a:schemeClr>
                </a:solidFill>
              </a:rPr>
              <a:t>In deferment</a:t>
            </a:r>
          </a:p>
        </p:txBody>
      </p:sp>
      <p:sp>
        <p:nvSpPr>
          <p:cNvPr id="7" name="TextBox 6">
            <a:extLst>
              <a:ext uri="{FF2B5EF4-FFF2-40B4-BE49-F238E27FC236}">
                <a16:creationId xmlns:a16="http://schemas.microsoft.com/office/drawing/2014/main" id="{538119F6-85F8-D60D-AB01-E2E85D0A6D66}"/>
              </a:ext>
            </a:extLst>
          </p:cNvPr>
          <p:cNvSpPr txBox="1"/>
          <p:nvPr/>
        </p:nvSpPr>
        <p:spPr>
          <a:xfrm>
            <a:off x="7347141" y="2612793"/>
            <a:ext cx="2844000" cy="510778"/>
          </a:xfrm>
          <a:prstGeom prst="roundRect">
            <a:avLst/>
          </a:prstGeom>
          <a:solidFill>
            <a:schemeClr val="tx1">
              <a:lumMod val="75000"/>
              <a:lumOff val="25000"/>
            </a:schemeClr>
          </a:solidFill>
          <a:ln w="38100">
            <a:noFill/>
          </a:ln>
        </p:spPr>
        <p:txBody>
          <a:bodyPr wrap="square" rtlCol="0" anchor="ctr">
            <a:spAutoFit/>
          </a:bodyPr>
          <a:lstStyle/>
          <a:p>
            <a:pPr algn="ctr"/>
            <a:r>
              <a:rPr lang="en-GB" sz="2400" b="1" dirty="0">
                <a:solidFill>
                  <a:schemeClr val="bg1"/>
                </a:solidFill>
              </a:rPr>
              <a:t>In retirement</a:t>
            </a:r>
          </a:p>
        </p:txBody>
      </p:sp>
      <p:sp>
        <p:nvSpPr>
          <p:cNvPr id="8" name="TextBox 7">
            <a:extLst>
              <a:ext uri="{FF2B5EF4-FFF2-40B4-BE49-F238E27FC236}">
                <a16:creationId xmlns:a16="http://schemas.microsoft.com/office/drawing/2014/main" id="{E3DE990C-E94F-D8DF-6386-9C89F01DD9F5}"/>
              </a:ext>
            </a:extLst>
          </p:cNvPr>
          <p:cNvSpPr txBox="1"/>
          <p:nvPr/>
        </p:nvSpPr>
        <p:spPr>
          <a:xfrm>
            <a:off x="3425152" y="1905563"/>
            <a:ext cx="1530246" cy="707231"/>
          </a:xfrm>
          <a:prstGeom prst="downArrowCallout">
            <a:avLst/>
          </a:prstGeom>
          <a:noFill/>
          <a:ln w="28575">
            <a:solidFill>
              <a:srgbClr val="F4514C"/>
            </a:solidFill>
            <a:prstDash val="sysDash"/>
          </a:ln>
        </p:spPr>
        <p:txBody>
          <a:bodyPr wrap="square" rtlCol="0" anchor="ctr">
            <a:spAutoFit/>
          </a:bodyPr>
          <a:lstStyle/>
          <a:p>
            <a:pPr algn="ctr"/>
            <a:r>
              <a:rPr lang="en-GB" sz="2400" b="1" dirty="0">
                <a:solidFill>
                  <a:srgbClr val="F4514C"/>
                </a:solidFill>
              </a:rPr>
              <a:t>Leave</a:t>
            </a:r>
          </a:p>
        </p:txBody>
      </p:sp>
      <p:sp>
        <p:nvSpPr>
          <p:cNvPr id="9" name="TextBox 8">
            <a:extLst>
              <a:ext uri="{FF2B5EF4-FFF2-40B4-BE49-F238E27FC236}">
                <a16:creationId xmlns:a16="http://schemas.microsoft.com/office/drawing/2014/main" id="{67CD3855-27E2-35CD-549E-77CE5AB9180E}"/>
              </a:ext>
            </a:extLst>
          </p:cNvPr>
          <p:cNvSpPr txBox="1"/>
          <p:nvPr/>
        </p:nvSpPr>
        <p:spPr>
          <a:xfrm>
            <a:off x="6483853" y="1905563"/>
            <a:ext cx="1530246" cy="707231"/>
          </a:xfrm>
          <a:prstGeom prst="downArrowCallout">
            <a:avLst/>
          </a:prstGeom>
          <a:solidFill>
            <a:srgbClr val="F4514C"/>
          </a:solidFill>
          <a:ln w="38100">
            <a:noFill/>
          </a:ln>
        </p:spPr>
        <p:txBody>
          <a:bodyPr wrap="square" rtlCol="0" anchor="ctr">
            <a:spAutoFit/>
          </a:bodyPr>
          <a:lstStyle/>
          <a:p>
            <a:pPr algn="ctr"/>
            <a:r>
              <a:rPr lang="en-GB" sz="2400" b="1" dirty="0">
                <a:solidFill>
                  <a:schemeClr val="bg1"/>
                </a:solidFill>
              </a:rPr>
              <a:t>Retire</a:t>
            </a:r>
          </a:p>
        </p:txBody>
      </p:sp>
      <p:sp>
        <p:nvSpPr>
          <p:cNvPr id="10" name="TextBox 9">
            <a:extLst>
              <a:ext uri="{FF2B5EF4-FFF2-40B4-BE49-F238E27FC236}">
                <a16:creationId xmlns:a16="http://schemas.microsoft.com/office/drawing/2014/main" id="{3C73909E-4F7F-66A6-C85E-3082229F43DD}"/>
              </a:ext>
            </a:extLst>
          </p:cNvPr>
          <p:cNvSpPr txBox="1"/>
          <p:nvPr/>
        </p:nvSpPr>
        <p:spPr>
          <a:xfrm>
            <a:off x="3117554" y="3321942"/>
            <a:ext cx="6285123" cy="442674"/>
          </a:xfrm>
          <a:prstGeom prst="roundRect">
            <a:avLst/>
          </a:prstGeom>
          <a:solidFill>
            <a:schemeClr val="bg1"/>
          </a:solidFill>
          <a:ln w="38100">
            <a:noFill/>
          </a:ln>
        </p:spPr>
        <p:txBody>
          <a:bodyPr wrap="square" rtlCol="0" anchor="ctr">
            <a:spAutoFit/>
          </a:bodyPr>
          <a:lstStyle/>
          <a:p>
            <a:r>
              <a:rPr lang="en-GB" sz="2000" b="1" dirty="0">
                <a:solidFill>
                  <a:srgbClr val="24CC87"/>
                </a:solidFill>
              </a:rPr>
              <a:t>Payable to spouse/partner for the rest of their life</a:t>
            </a:r>
          </a:p>
        </p:txBody>
      </p:sp>
      <p:sp>
        <p:nvSpPr>
          <p:cNvPr id="11" name="TextBox 10">
            <a:extLst>
              <a:ext uri="{FF2B5EF4-FFF2-40B4-BE49-F238E27FC236}">
                <a16:creationId xmlns:a16="http://schemas.microsoft.com/office/drawing/2014/main" id="{51E3F1F3-41CA-B680-DFDD-F5260A7B570A}"/>
              </a:ext>
            </a:extLst>
          </p:cNvPr>
          <p:cNvSpPr txBox="1"/>
          <p:nvPr/>
        </p:nvSpPr>
        <p:spPr>
          <a:xfrm>
            <a:off x="3117555" y="4188291"/>
            <a:ext cx="6470582" cy="442674"/>
          </a:xfrm>
          <a:prstGeom prst="roundRect">
            <a:avLst/>
          </a:prstGeom>
          <a:solidFill>
            <a:schemeClr val="bg1"/>
          </a:solidFill>
          <a:ln w="38100">
            <a:noFill/>
          </a:ln>
        </p:spPr>
        <p:txBody>
          <a:bodyPr wrap="square" rtlCol="0" anchor="ctr">
            <a:spAutoFit/>
          </a:bodyPr>
          <a:lstStyle/>
          <a:p>
            <a:r>
              <a:rPr lang="en-GB" sz="2000" b="1" i="1" dirty="0">
                <a:solidFill>
                  <a:srgbClr val="24CC87"/>
                </a:solidFill>
              </a:rPr>
              <a:t>Increased pension if member dies in active service</a:t>
            </a:r>
          </a:p>
        </p:txBody>
      </p:sp>
      <p:sp>
        <p:nvSpPr>
          <p:cNvPr id="12" name="TextBox 11">
            <a:extLst>
              <a:ext uri="{FF2B5EF4-FFF2-40B4-BE49-F238E27FC236}">
                <a16:creationId xmlns:a16="http://schemas.microsoft.com/office/drawing/2014/main" id="{2B0780FB-CE3A-4793-442B-EC62CB6C1FD0}"/>
              </a:ext>
            </a:extLst>
          </p:cNvPr>
          <p:cNvSpPr txBox="1"/>
          <p:nvPr/>
        </p:nvSpPr>
        <p:spPr>
          <a:xfrm>
            <a:off x="3117554" y="5050673"/>
            <a:ext cx="8290675" cy="442674"/>
          </a:xfrm>
          <a:prstGeom prst="roundRect">
            <a:avLst/>
          </a:prstGeom>
          <a:solidFill>
            <a:schemeClr val="bg1"/>
          </a:solidFill>
          <a:ln w="38100">
            <a:noFill/>
          </a:ln>
        </p:spPr>
        <p:txBody>
          <a:bodyPr wrap="square" rtlCol="0" anchor="ctr">
            <a:spAutoFit/>
          </a:bodyPr>
          <a:lstStyle/>
          <a:p>
            <a:r>
              <a:rPr lang="en-GB" sz="2000" b="1" dirty="0">
                <a:solidFill>
                  <a:schemeClr val="accent3">
                    <a:lumMod val="75000"/>
                  </a:schemeClr>
                </a:solidFill>
              </a:rPr>
              <a:t>Most significant lump sum is paid when death is in active service</a:t>
            </a:r>
          </a:p>
        </p:txBody>
      </p:sp>
      <p:sp>
        <p:nvSpPr>
          <p:cNvPr id="13" name="TextBox 12">
            <a:extLst>
              <a:ext uri="{FF2B5EF4-FFF2-40B4-BE49-F238E27FC236}">
                <a16:creationId xmlns:a16="http://schemas.microsoft.com/office/drawing/2014/main" id="{9A36A35C-9ACF-6ED8-9CED-7166F6F0EF7C}"/>
              </a:ext>
            </a:extLst>
          </p:cNvPr>
          <p:cNvSpPr txBox="1"/>
          <p:nvPr/>
        </p:nvSpPr>
        <p:spPr>
          <a:xfrm>
            <a:off x="3120234" y="5493347"/>
            <a:ext cx="6282444" cy="442674"/>
          </a:xfrm>
          <a:prstGeom prst="roundRect">
            <a:avLst/>
          </a:prstGeom>
          <a:solidFill>
            <a:schemeClr val="bg1"/>
          </a:solidFill>
          <a:ln w="38100">
            <a:noFill/>
          </a:ln>
        </p:spPr>
        <p:txBody>
          <a:bodyPr wrap="square" rtlCol="0" anchor="ctr">
            <a:spAutoFit/>
          </a:bodyPr>
          <a:lstStyle/>
          <a:p>
            <a:r>
              <a:rPr lang="en-GB" sz="2000" b="1" i="1" dirty="0">
                <a:solidFill>
                  <a:schemeClr val="accent3">
                    <a:lumMod val="75000"/>
                  </a:schemeClr>
                </a:solidFill>
              </a:rPr>
              <a:t>Broadly this is 2 times yearly pensionable pay</a:t>
            </a:r>
          </a:p>
        </p:txBody>
      </p:sp>
      <p:sp>
        <p:nvSpPr>
          <p:cNvPr id="14" name="TextBox 13">
            <a:extLst>
              <a:ext uri="{FF2B5EF4-FFF2-40B4-BE49-F238E27FC236}">
                <a16:creationId xmlns:a16="http://schemas.microsoft.com/office/drawing/2014/main" id="{DFC764D8-6992-48A9-31A6-FE1C74E565CB}"/>
              </a:ext>
            </a:extLst>
          </p:cNvPr>
          <p:cNvSpPr txBox="1"/>
          <p:nvPr/>
        </p:nvSpPr>
        <p:spPr>
          <a:xfrm>
            <a:off x="1811086" y="1206150"/>
            <a:ext cx="8388424" cy="578882"/>
          </a:xfrm>
          <a:prstGeom prst="roundRect">
            <a:avLst/>
          </a:prstGeom>
          <a:solidFill>
            <a:schemeClr val="accent6">
              <a:lumMod val="50000"/>
            </a:schemeClr>
          </a:solidFill>
          <a:ln w="38100">
            <a:noFill/>
          </a:ln>
        </p:spPr>
        <p:txBody>
          <a:bodyPr wrap="square" rtlCol="0" anchor="ctr">
            <a:spAutoFit/>
          </a:bodyPr>
          <a:lstStyle/>
          <a:p>
            <a:pPr algn="ctr"/>
            <a:r>
              <a:rPr lang="en-GB" sz="2800" b="1" dirty="0">
                <a:solidFill>
                  <a:schemeClr val="bg1"/>
                </a:solidFill>
              </a:rPr>
              <a:t>Family benefits in the NHS Pension Scheme</a:t>
            </a:r>
          </a:p>
        </p:txBody>
      </p:sp>
      <p:sp>
        <p:nvSpPr>
          <p:cNvPr id="15" name="Rectangle 3">
            <a:extLst>
              <a:ext uri="{FF2B5EF4-FFF2-40B4-BE49-F238E27FC236}">
                <a16:creationId xmlns:a16="http://schemas.microsoft.com/office/drawing/2014/main" id="{9D9400FC-FEE7-4D2E-106C-089EFDFA10DB}"/>
              </a:ext>
            </a:extLst>
          </p:cNvPr>
          <p:cNvSpPr>
            <a:spLocks noChangeArrowheads="1"/>
          </p:cNvSpPr>
          <p:nvPr/>
        </p:nvSpPr>
        <p:spPr bwMode="auto">
          <a:xfrm>
            <a:off x="1353539" y="3408966"/>
            <a:ext cx="1620000" cy="1221998"/>
          </a:xfrm>
          <a:prstGeom prst="roundRect">
            <a:avLst/>
          </a:prstGeom>
          <a:solidFill>
            <a:srgbClr val="24CC87"/>
          </a:solidFill>
          <a:ln w="9525">
            <a:noFill/>
            <a:miter lim="800000"/>
            <a:headEnd/>
            <a:tailEnd/>
          </a:ln>
        </p:spPr>
        <p:txBody>
          <a:bodyPr anchor="ctr"/>
          <a:lstStyle/>
          <a:p>
            <a:pPr algn="ctr"/>
            <a:r>
              <a:rPr kumimoji="1" lang="en-GB" sz="2000" b="1" dirty="0">
                <a:solidFill>
                  <a:schemeClr val="bg1"/>
                </a:solidFill>
              </a:rPr>
              <a:t>Pension</a:t>
            </a:r>
          </a:p>
        </p:txBody>
      </p:sp>
      <p:sp>
        <p:nvSpPr>
          <p:cNvPr id="16" name="Rectangle 3">
            <a:extLst>
              <a:ext uri="{FF2B5EF4-FFF2-40B4-BE49-F238E27FC236}">
                <a16:creationId xmlns:a16="http://schemas.microsoft.com/office/drawing/2014/main" id="{93E429F4-619C-24C3-826D-7822B9BD24FB}"/>
              </a:ext>
            </a:extLst>
          </p:cNvPr>
          <p:cNvSpPr>
            <a:spLocks noChangeArrowheads="1"/>
          </p:cNvSpPr>
          <p:nvPr/>
        </p:nvSpPr>
        <p:spPr bwMode="auto">
          <a:xfrm>
            <a:off x="1353539" y="4847413"/>
            <a:ext cx="1620000" cy="1221998"/>
          </a:xfrm>
          <a:prstGeom prst="roundRect">
            <a:avLst/>
          </a:prstGeom>
          <a:solidFill>
            <a:schemeClr val="accent3">
              <a:lumMod val="75000"/>
            </a:schemeClr>
          </a:solidFill>
          <a:ln w="9525">
            <a:noFill/>
            <a:miter lim="800000"/>
            <a:headEnd/>
            <a:tailEnd/>
          </a:ln>
        </p:spPr>
        <p:txBody>
          <a:bodyPr anchor="ctr"/>
          <a:lstStyle/>
          <a:p>
            <a:pPr algn="ctr"/>
            <a:r>
              <a:rPr kumimoji="1" lang="en-GB" sz="2000" b="1" dirty="0">
                <a:solidFill>
                  <a:schemeClr val="bg1"/>
                </a:solidFill>
              </a:rPr>
              <a:t>Life assurance lump sum</a:t>
            </a:r>
          </a:p>
        </p:txBody>
      </p:sp>
      <p:sp>
        <p:nvSpPr>
          <p:cNvPr id="17" name="TextBox 16">
            <a:extLst>
              <a:ext uri="{FF2B5EF4-FFF2-40B4-BE49-F238E27FC236}">
                <a16:creationId xmlns:a16="http://schemas.microsoft.com/office/drawing/2014/main" id="{E8A2F67A-0F96-4A28-ECE0-FCBB9180C1DB}"/>
              </a:ext>
            </a:extLst>
          </p:cNvPr>
          <p:cNvSpPr txBox="1"/>
          <p:nvPr/>
        </p:nvSpPr>
        <p:spPr>
          <a:xfrm>
            <a:off x="3117555" y="3764616"/>
            <a:ext cx="6037052" cy="442674"/>
          </a:xfrm>
          <a:prstGeom prst="roundRect">
            <a:avLst/>
          </a:prstGeom>
          <a:solidFill>
            <a:schemeClr val="bg1"/>
          </a:solidFill>
          <a:ln w="38100">
            <a:noFill/>
          </a:ln>
        </p:spPr>
        <p:txBody>
          <a:bodyPr wrap="square" rtlCol="0" anchor="ctr">
            <a:spAutoFit/>
          </a:bodyPr>
          <a:lstStyle/>
          <a:p>
            <a:r>
              <a:rPr lang="en-GB" sz="2000" b="1" dirty="0">
                <a:solidFill>
                  <a:srgbClr val="24CC87"/>
                </a:solidFill>
              </a:rPr>
              <a:t>And dependent children (generally until age 23)</a:t>
            </a:r>
          </a:p>
        </p:txBody>
      </p:sp>
    </p:spTree>
    <p:custDataLst>
      <p:tags r:id="rId1"/>
    </p:custDataLst>
    <p:extLst>
      <p:ext uri="{BB962C8B-B14F-4D97-AF65-F5344CB8AC3E}">
        <p14:creationId xmlns:p14="http://schemas.microsoft.com/office/powerpoint/2010/main" val="1885874377"/>
      </p:ext>
    </p:extLst>
  </p:cSld>
  <p:clrMapOvr>
    <a:masterClrMapping/>
  </p:clrMapOvr>
  <mc:AlternateContent xmlns:mc="http://schemas.openxmlformats.org/markup-compatibility/2006" xmlns:p14="http://schemas.microsoft.com/office/powerpoint/2010/main">
    <mc:Choice Requires="p14">
      <p:transition spd="slow" p14:dur="2000" advTm="331375"/>
    </mc:Choice>
    <mc:Fallback xmlns="">
      <p:transition spd="slow" advTm="3313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73BA-B156-FAAD-609C-F6B3B7CD3B75}"/>
              </a:ext>
            </a:extLst>
          </p:cNvPr>
          <p:cNvSpPr>
            <a:spLocks noGrp="1"/>
          </p:cNvSpPr>
          <p:nvPr>
            <p:ph type="title"/>
          </p:nvPr>
        </p:nvSpPr>
        <p:spPr/>
        <p:txBody>
          <a:bodyPr/>
          <a:lstStyle/>
          <a:p>
            <a:r>
              <a:rPr lang="en-GB" dirty="0"/>
              <a:t>5. Protection benefits</a:t>
            </a:r>
            <a:br>
              <a:rPr lang="en-GB" dirty="0"/>
            </a:br>
            <a:r>
              <a:rPr lang="en-GB" dirty="0"/>
              <a:t>Further information</a:t>
            </a:r>
          </a:p>
        </p:txBody>
      </p:sp>
      <p:sp>
        <p:nvSpPr>
          <p:cNvPr id="4" name="Slide Number Placeholder 3">
            <a:extLst>
              <a:ext uri="{FF2B5EF4-FFF2-40B4-BE49-F238E27FC236}">
                <a16:creationId xmlns:a16="http://schemas.microsoft.com/office/drawing/2014/main" id="{21F9D4D0-4BDA-97BF-E4DA-2C52AEBC79B6}"/>
              </a:ext>
            </a:extLst>
          </p:cNvPr>
          <p:cNvSpPr>
            <a:spLocks noGrp="1"/>
          </p:cNvSpPr>
          <p:nvPr>
            <p:ph type="sldNum" sz="quarter" idx="12"/>
          </p:nvPr>
        </p:nvSpPr>
        <p:spPr/>
        <p:txBody>
          <a:bodyPr/>
          <a:lstStyle/>
          <a:p>
            <a:fld id="{FD15E2C3-2FDC-5443-A5D7-CEF7C1191BA7}" type="slidenum">
              <a:rPr lang="en-GB" smtClean="0"/>
              <a:t>31</a:t>
            </a:fld>
            <a:endParaRPr lang="en-GB"/>
          </a:p>
        </p:txBody>
      </p:sp>
      <p:sp>
        <p:nvSpPr>
          <p:cNvPr id="5" name="Content Placeholder 1">
            <a:extLst>
              <a:ext uri="{FF2B5EF4-FFF2-40B4-BE49-F238E27FC236}">
                <a16:creationId xmlns:a16="http://schemas.microsoft.com/office/drawing/2014/main" id="{03315E80-3312-5CB8-BEEC-8D83B943F5A2}"/>
              </a:ext>
            </a:extLst>
          </p:cNvPr>
          <p:cNvSpPr txBox="1">
            <a:spLocks/>
          </p:cNvSpPr>
          <p:nvPr/>
        </p:nvSpPr>
        <p:spPr>
          <a:xfrm>
            <a:off x="6382929" y="1434200"/>
            <a:ext cx="5329646"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5"/>
                </a:solidFill>
                <a:hlinkClick r:id="rId2">
                  <a:extLst>
                    <a:ext uri="{A12FA001-AC4F-418D-AE19-62706E023703}">
                      <ahyp:hlinkClr xmlns:ahyp="http://schemas.microsoft.com/office/drawing/2018/hyperlinkcolor" val="tx"/>
                    </a:ext>
                  </a:extLst>
                </a:hlinkClick>
              </a:rPr>
              <a:t>www.nhsbsa.nhs.uk/member-hub/bereavements</a:t>
            </a:r>
            <a:endParaRPr lang="en-GB" dirty="0">
              <a:solidFill>
                <a:schemeClr val="accent5"/>
              </a:solidFill>
            </a:endParaRPr>
          </a:p>
          <a:p>
            <a:pPr algn="ctr"/>
            <a:endParaRPr lang="en-GB" dirty="0"/>
          </a:p>
          <a:p>
            <a:pPr algn="ctr"/>
            <a:endParaRPr lang="en-GB" dirty="0"/>
          </a:p>
          <a:p>
            <a:endParaRPr lang="en-GB" dirty="0"/>
          </a:p>
        </p:txBody>
      </p:sp>
      <p:pic>
        <p:nvPicPr>
          <p:cNvPr id="9" name="Picture 8">
            <a:extLst>
              <a:ext uri="{FF2B5EF4-FFF2-40B4-BE49-F238E27FC236}">
                <a16:creationId xmlns:a16="http://schemas.microsoft.com/office/drawing/2014/main" id="{648D9732-BC0D-36E5-31F3-E8D039805A3C}"/>
              </a:ext>
            </a:extLst>
          </p:cNvPr>
          <p:cNvPicPr>
            <a:picLocks noChangeAspect="1"/>
          </p:cNvPicPr>
          <p:nvPr/>
        </p:nvPicPr>
        <p:blipFill>
          <a:blip r:embed="rId3"/>
          <a:srcRect/>
          <a:stretch/>
        </p:blipFill>
        <p:spPr>
          <a:xfrm>
            <a:off x="996214" y="2492348"/>
            <a:ext cx="4861219" cy="2129791"/>
          </a:xfrm>
          <a:prstGeom prst="rect">
            <a:avLst/>
          </a:prstGeom>
          <a:ln>
            <a:solidFill>
              <a:schemeClr val="tx1"/>
            </a:solidFill>
          </a:ln>
        </p:spPr>
      </p:pic>
      <p:sp>
        <p:nvSpPr>
          <p:cNvPr id="10" name="Content Placeholder 1">
            <a:extLst>
              <a:ext uri="{FF2B5EF4-FFF2-40B4-BE49-F238E27FC236}">
                <a16:creationId xmlns:a16="http://schemas.microsoft.com/office/drawing/2014/main" id="{8B19F0CF-4CAE-1689-4ADC-3BCDCFE20ABD}"/>
              </a:ext>
            </a:extLst>
          </p:cNvPr>
          <p:cNvSpPr txBox="1">
            <a:spLocks/>
          </p:cNvSpPr>
          <p:nvPr/>
        </p:nvSpPr>
        <p:spPr>
          <a:xfrm>
            <a:off x="762001" y="1439091"/>
            <a:ext cx="5329646"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5"/>
                </a:solidFill>
                <a:hlinkClick r:id="rId4">
                  <a:extLst>
                    <a:ext uri="{A12FA001-AC4F-418D-AE19-62706E023703}">
                      <ahyp:hlinkClr xmlns:ahyp="http://schemas.microsoft.com/office/drawing/2018/hyperlinkcolor" val="tx"/>
                    </a:ext>
                  </a:extLst>
                </a:hlinkClick>
              </a:rPr>
              <a:t>https://www.nhsemployers.org/publications/death-service-benefits-nhs-pension-scheme</a:t>
            </a:r>
            <a:r>
              <a:rPr lang="en-GB" dirty="0">
                <a:solidFill>
                  <a:schemeClr val="accent5"/>
                </a:solidFill>
              </a:rPr>
              <a:t> </a:t>
            </a:r>
          </a:p>
          <a:p>
            <a:pPr algn="ctr"/>
            <a:endParaRPr lang="en-GB" dirty="0">
              <a:solidFill>
                <a:schemeClr val="accent5"/>
              </a:solidFill>
            </a:endParaRPr>
          </a:p>
          <a:p>
            <a:pPr algn="ctr"/>
            <a:endParaRPr lang="en-GB" dirty="0">
              <a:solidFill>
                <a:schemeClr val="accent5"/>
              </a:solidFill>
              <a:hlinkClick r:id="" action="ppaction://noaction">
                <a:extLst>
                  <a:ext uri="{A12FA001-AC4F-418D-AE19-62706E023703}">
                    <ahyp:hlinkClr xmlns:ahyp="http://schemas.microsoft.com/office/drawing/2018/hyperlinkcolor" val="tx"/>
                  </a:ext>
                </a:extLst>
              </a:hlinkClick>
            </a:endParaRPr>
          </a:p>
          <a:p>
            <a:pPr algn="ctr"/>
            <a:endParaRPr lang="en-GB" dirty="0">
              <a:solidFill>
                <a:schemeClr val="accent5"/>
              </a:solidFill>
              <a:hlinkClick r:id="" action="ppaction://noaction">
                <a:extLst>
                  <a:ext uri="{A12FA001-AC4F-418D-AE19-62706E023703}">
                    <ahyp:hlinkClr xmlns:ahyp="http://schemas.microsoft.com/office/drawing/2018/hyperlinkcolor" val="tx"/>
                  </a:ext>
                </a:extLst>
              </a:hlinkClick>
            </a:endParaRPr>
          </a:p>
          <a:p>
            <a:pPr algn="ctr"/>
            <a:endParaRPr lang="en-GB" sz="100" dirty="0">
              <a:solidFill>
                <a:schemeClr val="accent5"/>
              </a:solidFill>
              <a:hlinkClick r:id="rId2">
                <a:extLst>
                  <a:ext uri="{A12FA001-AC4F-418D-AE19-62706E023703}">
                    <ahyp:hlinkClr xmlns:ahyp="http://schemas.microsoft.com/office/drawing/2018/hyperlinkcolor" val="tx"/>
                  </a:ext>
                </a:extLst>
              </a:hlinkClick>
            </a:endParaRPr>
          </a:p>
          <a:p>
            <a:pPr algn="ctr"/>
            <a:endParaRPr lang="en-GB" dirty="0"/>
          </a:p>
          <a:p>
            <a:pPr algn="ctr"/>
            <a:endParaRPr lang="en-GB" dirty="0"/>
          </a:p>
          <a:p>
            <a:endParaRPr lang="en-GB" dirty="0"/>
          </a:p>
        </p:txBody>
      </p:sp>
      <p:grpSp>
        <p:nvGrpSpPr>
          <p:cNvPr id="15" name="Group 14">
            <a:extLst>
              <a:ext uri="{FF2B5EF4-FFF2-40B4-BE49-F238E27FC236}">
                <a16:creationId xmlns:a16="http://schemas.microsoft.com/office/drawing/2014/main" id="{6ABA82F0-FD0A-D29B-EB12-0C30F2AB1B4C}"/>
              </a:ext>
            </a:extLst>
          </p:cNvPr>
          <p:cNvGrpSpPr/>
          <p:nvPr/>
        </p:nvGrpSpPr>
        <p:grpSpPr>
          <a:xfrm>
            <a:off x="6685290" y="2214188"/>
            <a:ext cx="4513932" cy="2686110"/>
            <a:chOff x="6699272" y="2016134"/>
            <a:chExt cx="4513932" cy="2686110"/>
          </a:xfrm>
        </p:grpSpPr>
        <p:pic>
          <p:nvPicPr>
            <p:cNvPr id="12" name="Picture 11">
              <a:extLst>
                <a:ext uri="{FF2B5EF4-FFF2-40B4-BE49-F238E27FC236}">
                  <a16:creationId xmlns:a16="http://schemas.microsoft.com/office/drawing/2014/main" id="{3FDC678D-6EF5-21B5-C9AE-874F3858D697}"/>
                </a:ext>
              </a:extLst>
            </p:cNvPr>
            <p:cNvPicPr>
              <a:picLocks noChangeAspect="1"/>
            </p:cNvPicPr>
            <p:nvPr/>
          </p:nvPicPr>
          <p:blipFill>
            <a:blip r:embed="rId5"/>
            <a:stretch>
              <a:fillRect/>
            </a:stretch>
          </p:blipFill>
          <p:spPr>
            <a:xfrm>
              <a:off x="6699272" y="2016134"/>
              <a:ext cx="4510496" cy="1671402"/>
            </a:xfrm>
            <a:prstGeom prst="rect">
              <a:avLst/>
            </a:prstGeom>
            <a:ln>
              <a:solidFill>
                <a:schemeClr val="accent5"/>
              </a:solidFill>
            </a:ln>
          </p:spPr>
        </p:pic>
        <p:pic>
          <p:nvPicPr>
            <p:cNvPr id="14" name="Picture 13">
              <a:extLst>
                <a:ext uri="{FF2B5EF4-FFF2-40B4-BE49-F238E27FC236}">
                  <a16:creationId xmlns:a16="http://schemas.microsoft.com/office/drawing/2014/main" id="{251D4AB3-4F69-3B61-8DB0-715356A87519}"/>
                </a:ext>
              </a:extLst>
            </p:cNvPr>
            <p:cNvPicPr>
              <a:picLocks noChangeAspect="1"/>
            </p:cNvPicPr>
            <p:nvPr/>
          </p:nvPicPr>
          <p:blipFill>
            <a:blip r:embed="rId6"/>
            <a:stretch>
              <a:fillRect/>
            </a:stretch>
          </p:blipFill>
          <p:spPr>
            <a:xfrm>
              <a:off x="6702708" y="3647551"/>
              <a:ext cx="4510496" cy="1054693"/>
            </a:xfrm>
            <a:prstGeom prst="rect">
              <a:avLst/>
            </a:prstGeom>
            <a:ln>
              <a:solidFill>
                <a:schemeClr val="accent5"/>
              </a:solidFill>
            </a:ln>
          </p:spPr>
        </p:pic>
      </p:grpSp>
    </p:spTree>
    <p:extLst>
      <p:ext uri="{BB962C8B-B14F-4D97-AF65-F5344CB8AC3E}">
        <p14:creationId xmlns:p14="http://schemas.microsoft.com/office/powerpoint/2010/main" val="3400162724"/>
      </p:ext>
    </p:extLst>
  </p:cSld>
  <p:clrMapOvr>
    <a:masterClrMapping/>
  </p:clrMapOvr>
  <mc:AlternateContent xmlns:mc="http://schemas.openxmlformats.org/markup-compatibility/2006" xmlns:p14="http://schemas.microsoft.com/office/powerpoint/2010/main">
    <mc:Choice Requires="p14">
      <p:transition spd="slow" p14:dur="2000" advTm="29986"/>
    </mc:Choice>
    <mc:Fallback xmlns="">
      <p:transition spd="slow" advTm="2998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6. Leaving the scheme</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3447349203"/>
      </p:ext>
    </p:extLst>
  </p:cSld>
  <p:clrMapOvr>
    <a:masterClrMapping/>
  </p:clrMapOvr>
  <mc:AlternateContent xmlns:mc="http://schemas.openxmlformats.org/markup-compatibility/2006" xmlns:p14="http://schemas.microsoft.com/office/powerpoint/2010/main">
    <mc:Choice Requires="p14">
      <p:transition spd="slow" p14:dur="2000" advTm="24900"/>
    </mc:Choice>
    <mc:Fallback xmlns="">
      <p:transition spd="slow" advTm="249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5C5D4215-E72B-BEB9-4289-F19FD6EB3CD5}"/>
              </a:ext>
            </a:extLst>
          </p:cNvPr>
          <p:cNvCxnSpPr>
            <a:cxnSpLocks/>
          </p:cNvCxnSpPr>
          <p:nvPr/>
        </p:nvCxnSpPr>
        <p:spPr>
          <a:xfrm>
            <a:off x="5571107" y="3984171"/>
            <a:ext cx="0" cy="490361"/>
          </a:xfrm>
          <a:prstGeom prst="straightConnector1">
            <a:avLst/>
          </a:prstGeom>
          <a:ln w="76200">
            <a:solidFill>
              <a:schemeClr val="accent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BD2DB5-79EA-6DB5-B803-9C48B4F76887}"/>
              </a:ext>
            </a:extLst>
          </p:cNvPr>
          <p:cNvSpPr>
            <a:spLocks noGrp="1"/>
          </p:cNvSpPr>
          <p:nvPr>
            <p:ph type="title"/>
          </p:nvPr>
        </p:nvSpPr>
        <p:spPr/>
        <p:txBody>
          <a:bodyPr/>
          <a:lstStyle/>
          <a:p>
            <a:r>
              <a:rPr lang="en-GB" dirty="0"/>
              <a:t>Leaving the scheme</a:t>
            </a:r>
          </a:p>
        </p:txBody>
      </p:sp>
      <p:sp>
        <p:nvSpPr>
          <p:cNvPr id="4" name="Slide Number Placeholder 3">
            <a:extLst>
              <a:ext uri="{FF2B5EF4-FFF2-40B4-BE49-F238E27FC236}">
                <a16:creationId xmlns:a16="http://schemas.microsoft.com/office/drawing/2014/main" id="{7BBFC034-735B-CDBE-07A2-6204220779CA}"/>
              </a:ext>
            </a:extLst>
          </p:cNvPr>
          <p:cNvSpPr>
            <a:spLocks noGrp="1"/>
          </p:cNvSpPr>
          <p:nvPr>
            <p:ph type="sldNum" sz="quarter" idx="12"/>
          </p:nvPr>
        </p:nvSpPr>
        <p:spPr/>
        <p:txBody>
          <a:bodyPr/>
          <a:lstStyle/>
          <a:p>
            <a:fld id="{FD15E2C3-2FDC-5443-A5D7-CEF7C1191BA7}" type="slidenum">
              <a:rPr lang="en-GB" smtClean="0"/>
              <a:t>33</a:t>
            </a:fld>
            <a:endParaRPr lang="en-GB"/>
          </a:p>
        </p:txBody>
      </p:sp>
      <p:cxnSp>
        <p:nvCxnSpPr>
          <p:cNvPr id="5" name="Straight Arrow Connector 4">
            <a:extLst>
              <a:ext uri="{FF2B5EF4-FFF2-40B4-BE49-F238E27FC236}">
                <a16:creationId xmlns:a16="http://schemas.microsoft.com/office/drawing/2014/main" id="{D0C619E8-9F5A-A659-B98B-466DCD3276AC}"/>
              </a:ext>
            </a:extLst>
          </p:cNvPr>
          <p:cNvCxnSpPr>
            <a:cxnSpLocks/>
          </p:cNvCxnSpPr>
          <p:nvPr/>
        </p:nvCxnSpPr>
        <p:spPr>
          <a:xfrm>
            <a:off x="9290479" y="2660390"/>
            <a:ext cx="1403648"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8193C77-794A-0FD6-BC19-78B951E27072}"/>
              </a:ext>
            </a:extLst>
          </p:cNvPr>
          <p:cNvSpPr txBox="1"/>
          <p:nvPr/>
        </p:nvSpPr>
        <p:spPr>
          <a:xfrm>
            <a:off x="1981200" y="1516252"/>
            <a:ext cx="1553850" cy="783193"/>
          </a:xfrm>
          <a:prstGeom prst="roundRect">
            <a:avLst/>
          </a:prstGeom>
          <a:solidFill>
            <a:schemeClr val="bg1"/>
          </a:solidFill>
          <a:ln w="38100">
            <a:solidFill>
              <a:schemeClr val="accent5"/>
            </a:solidFill>
          </a:ln>
        </p:spPr>
        <p:txBody>
          <a:bodyPr wrap="square" rtlCol="0" anchor="ctr">
            <a:spAutoFit/>
          </a:bodyPr>
          <a:lstStyle/>
          <a:p>
            <a:pPr algn="ctr"/>
            <a:r>
              <a:rPr lang="en-GB" sz="2000" b="1" dirty="0">
                <a:solidFill>
                  <a:schemeClr val="accent5"/>
                </a:solidFill>
              </a:rPr>
              <a:t>Join the scheme</a:t>
            </a:r>
          </a:p>
        </p:txBody>
      </p:sp>
      <p:cxnSp>
        <p:nvCxnSpPr>
          <p:cNvPr id="7" name="Straight Connector 6">
            <a:extLst>
              <a:ext uri="{FF2B5EF4-FFF2-40B4-BE49-F238E27FC236}">
                <a16:creationId xmlns:a16="http://schemas.microsoft.com/office/drawing/2014/main" id="{085912BA-04A4-1CF0-2DEE-54618354697E}"/>
              </a:ext>
            </a:extLst>
          </p:cNvPr>
          <p:cNvCxnSpPr>
            <a:cxnSpLocks/>
          </p:cNvCxnSpPr>
          <p:nvPr/>
        </p:nvCxnSpPr>
        <p:spPr>
          <a:xfrm>
            <a:off x="2739739" y="2311773"/>
            <a:ext cx="0" cy="33014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F4FF5A-E5C4-3618-7ECE-FB67C19509DF}"/>
              </a:ext>
            </a:extLst>
          </p:cNvPr>
          <p:cNvSpPr txBox="1"/>
          <p:nvPr/>
        </p:nvSpPr>
        <p:spPr>
          <a:xfrm>
            <a:off x="1639694" y="2840731"/>
            <a:ext cx="2236861" cy="1123712"/>
          </a:xfrm>
          <a:prstGeom prst="roundRect">
            <a:avLst/>
          </a:prstGeom>
          <a:solidFill>
            <a:schemeClr val="bg1"/>
          </a:solidFill>
          <a:ln w="38100">
            <a:solidFill>
              <a:schemeClr val="accent5"/>
            </a:solidFill>
          </a:ln>
        </p:spPr>
        <p:txBody>
          <a:bodyPr wrap="square" rtlCol="0" anchor="ctr">
            <a:spAutoFit/>
          </a:bodyPr>
          <a:lstStyle/>
          <a:p>
            <a:pPr algn="ctr"/>
            <a:r>
              <a:rPr lang="en-GB" sz="2000" b="1" dirty="0">
                <a:solidFill>
                  <a:schemeClr val="accent5"/>
                </a:solidFill>
              </a:rPr>
              <a:t>Leave with</a:t>
            </a:r>
          </a:p>
          <a:p>
            <a:pPr algn="ctr"/>
            <a:r>
              <a:rPr lang="en-GB" sz="2000" b="1" dirty="0">
                <a:solidFill>
                  <a:schemeClr val="accent5"/>
                </a:solidFill>
              </a:rPr>
              <a:t>less than</a:t>
            </a:r>
          </a:p>
          <a:p>
            <a:pPr algn="ctr"/>
            <a:r>
              <a:rPr lang="en-GB" sz="2000" b="1" dirty="0">
                <a:solidFill>
                  <a:schemeClr val="accent5"/>
                </a:solidFill>
              </a:rPr>
              <a:t>2 years’ service</a:t>
            </a:r>
          </a:p>
        </p:txBody>
      </p:sp>
      <p:sp>
        <p:nvSpPr>
          <p:cNvPr id="9" name="TextBox 8">
            <a:extLst>
              <a:ext uri="{FF2B5EF4-FFF2-40B4-BE49-F238E27FC236}">
                <a16:creationId xmlns:a16="http://schemas.microsoft.com/office/drawing/2014/main" id="{60773378-16BC-2609-2860-1C9D662B5279}"/>
              </a:ext>
            </a:extLst>
          </p:cNvPr>
          <p:cNvSpPr txBox="1"/>
          <p:nvPr/>
        </p:nvSpPr>
        <p:spPr>
          <a:xfrm>
            <a:off x="4452677" y="2840731"/>
            <a:ext cx="2236860" cy="1123712"/>
          </a:xfrm>
          <a:prstGeom prst="roundRect">
            <a:avLst/>
          </a:prstGeom>
          <a:solidFill>
            <a:schemeClr val="bg1"/>
          </a:solidFill>
          <a:ln w="38100">
            <a:solidFill>
              <a:schemeClr val="accent5"/>
            </a:solidFill>
          </a:ln>
        </p:spPr>
        <p:txBody>
          <a:bodyPr wrap="square" rtlCol="0" anchor="ctr">
            <a:spAutoFit/>
          </a:bodyPr>
          <a:lstStyle/>
          <a:p>
            <a:pPr algn="ctr"/>
            <a:r>
              <a:rPr lang="en-GB" sz="2000" b="1" dirty="0">
                <a:solidFill>
                  <a:schemeClr val="accent5"/>
                </a:solidFill>
              </a:rPr>
              <a:t>Leave with</a:t>
            </a:r>
          </a:p>
          <a:p>
            <a:pPr algn="ctr"/>
            <a:r>
              <a:rPr lang="en-GB" sz="2000" b="1" dirty="0">
                <a:solidFill>
                  <a:schemeClr val="accent5"/>
                </a:solidFill>
              </a:rPr>
              <a:t>more than</a:t>
            </a:r>
          </a:p>
          <a:p>
            <a:pPr algn="ctr"/>
            <a:r>
              <a:rPr lang="en-GB" sz="2000" b="1" dirty="0">
                <a:solidFill>
                  <a:schemeClr val="accent5"/>
                </a:solidFill>
              </a:rPr>
              <a:t>2 years’ service</a:t>
            </a:r>
          </a:p>
        </p:txBody>
      </p:sp>
      <p:sp>
        <p:nvSpPr>
          <p:cNvPr id="10" name="TextBox 9">
            <a:extLst>
              <a:ext uri="{FF2B5EF4-FFF2-40B4-BE49-F238E27FC236}">
                <a16:creationId xmlns:a16="http://schemas.microsoft.com/office/drawing/2014/main" id="{0CFF8813-38C1-EBE0-FF24-DD41240E61DD}"/>
              </a:ext>
            </a:extLst>
          </p:cNvPr>
          <p:cNvSpPr txBox="1"/>
          <p:nvPr/>
        </p:nvSpPr>
        <p:spPr>
          <a:xfrm>
            <a:off x="8543296" y="1516252"/>
            <a:ext cx="1873184" cy="783193"/>
          </a:xfrm>
          <a:prstGeom prst="roundRect">
            <a:avLst/>
          </a:prstGeom>
          <a:solidFill>
            <a:schemeClr val="bg1"/>
          </a:solidFill>
          <a:ln w="38100">
            <a:solidFill>
              <a:schemeClr val="accent5"/>
            </a:solidFill>
          </a:ln>
        </p:spPr>
        <p:txBody>
          <a:bodyPr wrap="square" rtlCol="0" anchor="ctr">
            <a:spAutoFit/>
          </a:bodyPr>
          <a:lstStyle/>
          <a:p>
            <a:pPr algn="ctr"/>
            <a:r>
              <a:rPr lang="en-GB" sz="2000" b="1" dirty="0">
                <a:solidFill>
                  <a:schemeClr val="accent5"/>
                </a:solidFill>
              </a:rPr>
              <a:t>Retirement age</a:t>
            </a:r>
          </a:p>
        </p:txBody>
      </p:sp>
      <p:cxnSp>
        <p:nvCxnSpPr>
          <p:cNvPr id="11" name="Straight Arrow Connector 10">
            <a:extLst>
              <a:ext uri="{FF2B5EF4-FFF2-40B4-BE49-F238E27FC236}">
                <a16:creationId xmlns:a16="http://schemas.microsoft.com/office/drawing/2014/main" id="{AD189FCA-BF4D-9C62-BEEC-4A0E0E52C85E}"/>
              </a:ext>
            </a:extLst>
          </p:cNvPr>
          <p:cNvCxnSpPr>
            <a:cxnSpLocks/>
          </p:cNvCxnSpPr>
          <p:nvPr/>
        </p:nvCxnSpPr>
        <p:spPr>
          <a:xfrm>
            <a:off x="2739739" y="3984171"/>
            <a:ext cx="0" cy="488866"/>
          </a:xfrm>
          <a:prstGeom prst="straightConnector1">
            <a:avLst/>
          </a:prstGeom>
          <a:ln w="76200">
            <a:solidFill>
              <a:srgbClr val="24CC87"/>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F47AC8-6590-6EFF-40CA-9DFE9B29A30F}"/>
              </a:ext>
            </a:extLst>
          </p:cNvPr>
          <p:cNvSpPr txBox="1"/>
          <p:nvPr/>
        </p:nvSpPr>
        <p:spPr>
          <a:xfrm>
            <a:off x="1549233" y="4474532"/>
            <a:ext cx="2381012" cy="1464231"/>
          </a:xfrm>
          <a:prstGeom prst="roundRect">
            <a:avLst/>
          </a:prstGeom>
          <a:solidFill>
            <a:srgbClr val="24CC87"/>
          </a:solidFill>
          <a:ln w="12700">
            <a:noFill/>
          </a:ln>
        </p:spPr>
        <p:txBody>
          <a:bodyPr wrap="square" rtlCol="0" anchor="ctr">
            <a:spAutoFit/>
          </a:bodyPr>
          <a:lstStyle/>
          <a:p>
            <a:pPr algn="ctr"/>
            <a:r>
              <a:rPr lang="en-GB" sz="2000" b="1" dirty="0">
                <a:solidFill>
                  <a:schemeClr val="bg1"/>
                </a:solidFill>
              </a:rPr>
              <a:t>Receive a refund of YOUR contributions</a:t>
            </a:r>
          </a:p>
          <a:p>
            <a:pPr algn="ctr"/>
            <a:r>
              <a:rPr lang="en-GB" sz="2000" b="1" dirty="0">
                <a:solidFill>
                  <a:schemeClr val="bg1"/>
                </a:solidFill>
              </a:rPr>
              <a:t>(less tax)</a:t>
            </a:r>
          </a:p>
        </p:txBody>
      </p:sp>
      <p:cxnSp>
        <p:nvCxnSpPr>
          <p:cNvPr id="13" name="Straight Arrow Connector 12">
            <a:extLst>
              <a:ext uri="{FF2B5EF4-FFF2-40B4-BE49-F238E27FC236}">
                <a16:creationId xmlns:a16="http://schemas.microsoft.com/office/drawing/2014/main" id="{FD9E8358-DB5A-49B6-D8EA-2563CD52BAAC}"/>
              </a:ext>
            </a:extLst>
          </p:cNvPr>
          <p:cNvCxnSpPr>
            <a:cxnSpLocks/>
          </p:cNvCxnSpPr>
          <p:nvPr/>
        </p:nvCxnSpPr>
        <p:spPr>
          <a:xfrm flipV="1">
            <a:off x="6336807" y="5220161"/>
            <a:ext cx="786994" cy="2"/>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4D73945-FE7F-F8DE-A703-88DA77E3AC59}"/>
              </a:ext>
            </a:extLst>
          </p:cNvPr>
          <p:cNvSpPr txBox="1"/>
          <p:nvPr/>
        </p:nvSpPr>
        <p:spPr>
          <a:xfrm>
            <a:off x="4631957" y="4488047"/>
            <a:ext cx="1878301" cy="1464231"/>
          </a:xfrm>
          <a:prstGeom prst="roundRect">
            <a:avLst/>
          </a:prstGeom>
          <a:solidFill>
            <a:schemeClr val="tx1">
              <a:lumMod val="75000"/>
              <a:lumOff val="25000"/>
            </a:schemeClr>
          </a:solidFill>
          <a:ln w="12700">
            <a:noFill/>
          </a:ln>
        </p:spPr>
        <p:txBody>
          <a:bodyPr wrap="square" rtlCol="0" anchor="ctr">
            <a:spAutoFit/>
          </a:bodyPr>
          <a:lstStyle/>
          <a:p>
            <a:pPr algn="ctr"/>
            <a:r>
              <a:rPr lang="en-GB" sz="2000" b="1" dirty="0">
                <a:solidFill>
                  <a:schemeClr val="bg1"/>
                </a:solidFill>
              </a:rPr>
              <a:t>Your pension stays in the scheme</a:t>
            </a:r>
          </a:p>
        </p:txBody>
      </p:sp>
      <p:sp>
        <p:nvSpPr>
          <p:cNvPr id="15" name="TextBox 14">
            <a:extLst>
              <a:ext uri="{FF2B5EF4-FFF2-40B4-BE49-F238E27FC236}">
                <a16:creationId xmlns:a16="http://schemas.microsoft.com/office/drawing/2014/main" id="{333E9090-69A4-0A45-CCDE-3F22C1EDF8F0}"/>
              </a:ext>
            </a:extLst>
          </p:cNvPr>
          <p:cNvSpPr txBox="1"/>
          <p:nvPr/>
        </p:nvSpPr>
        <p:spPr>
          <a:xfrm>
            <a:off x="9258487" y="4556151"/>
            <a:ext cx="1653988" cy="1328023"/>
          </a:xfrm>
          <a:prstGeom prst="roundRect">
            <a:avLst/>
          </a:prstGeom>
          <a:solidFill>
            <a:schemeClr val="tx1">
              <a:lumMod val="75000"/>
              <a:lumOff val="25000"/>
            </a:schemeClr>
          </a:solidFill>
          <a:ln w="12700">
            <a:noFill/>
          </a:ln>
        </p:spPr>
        <p:txBody>
          <a:bodyPr wrap="square" rtlCol="0" anchor="ctr">
            <a:spAutoFit/>
          </a:bodyPr>
          <a:lstStyle/>
          <a:p>
            <a:pPr algn="ctr"/>
            <a:r>
              <a:rPr lang="en-GB" b="1" dirty="0">
                <a:solidFill>
                  <a:schemeClr val="bg1"/>
                </a:solidFill>
              </a:rPr>
              <a:t>Payable from retirement age</a:t>
            </a:r>
          </a:p>
        </p:txBody>
      </p:sp>
      <p:cxnSp>
        <p:nvCxnSpPr>
          <p:cNvPr id="16" name="Straight Arrow Connector 15">
            <a:extLst>
              <a:ext uri="{FF2B5EF4-FFF2-40B4-BE49-F238E27FC236}">
                <a16:creationId xmlns:a16="http://schemas.microsoft.com/office/drawing/2014/main" id="{D1D1B0CF-7598-51AF-B7E9-BA6DC7E683E5}"/>
              </a:ext>
            </a:extLst>
          </p:cNvPr>
          <p:cNvCxnSpPr>
            <a:cxnSpLocks/>
          </p:cNvCxnSpPr>
          <p:nvPr/>
        </p:nvCxnSpPr>
        <p:spPr>
          <a:xfrm>
            <a:off x="8645020" y="5220162"/>
            <a:ext cx="591479" cy="1"/>
          </a:xfrm>
          <a:prstGeom prst="straightConnector1">
            <a:avLst/>
          </a:prstGeom>
          <a:ln w="762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AB78EB-1013-2813-7BA9-87F523E1784D}"/>
              </a:ext>
            </a:extLst>
          </p:cNvPr>
          <p:cNvSpPr txBox="1"/>
          <p:nvPr/>
        </p:nvSpPr>
        <p:spPr>
          <a:xfrm>
            <a:off x="7123802" y="4828566"/>
            <a:ext cx="1521218" cy="783193"/>
          </a:xfrm>
          <a:prstGeom prst="roundRect">
            <a:avLst/>
          </a:prstGeom>
          <a:solidFill>
            <a:schemeClr val="bg1"/>
          </a:solidFill>
          <a:ln w="38100">
            <a:solidFill>
              <a:schemeClr val="tx1">
                <a:lumMod val="75000"/>
                <a:lumOff val="25000"/>
              </a:schemeClr>
            </a:solidFill>
          </a:ln>
        </p:spPr>
        <p:txBody>
          <a:bodyPr wrap="square" rtlCol="0" anchor="ctr">
            <a:spAutoFit/>
          </a:bodyPr>
          <a:lstStyle/>
          <a:p>
            <a:pPr algn="ctr"/>
            <a:r>
              <a:rPr lang="en-GB" sz="2000" b="1" dirty="0">
                <a:solidFill>
                  <a:schemeClr val="tx1">
                    <a:lumMod val="75000"/>
                    <a:lumOff val="25000"/>
                  </a:schemeClr>
                </a:solidFill>
              </a:rPr>
              <a:t>Inflation protection</a:t>
            </a:r>
          </a:p>
        </p:txBody>
      </p:sp>
      <p:cxnSp>
        <p:nvCxnSpPr>
          <p:cNvPr id="18" name="Straight Connector 17">
            <a:extLst>
              <a:ext uri="{FF2B5EF4-FFF2-40B4-BE49-F238E27FC236}">
                <a16:creationId xmlns:a16="http://schemas.microsoft.com/office/drawing/2014/main" id="{48E0EE82-57C6-28A1-22F5-A9C6E792475D}"/>
              </a:ext>
            </a:extLst>
          </p:cNvPr>
          <p:cNvCxnSpPr>
            <a:cxnSpLocks/>
            <a:stCxn id="10" idx="2"/>
          </p:cNvCxnSpPr>
          <p:nvPr/>
        </p:nvCxnSpPr>
        <p:spPr>
          <a:xfrm>
            <a:off x="9479888" y="2299445"/>
            <a:ext cx="0" cy="36151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65F78D9-878E-19F2-15A0-91A36B5821A0}"/>
              </a:ext>
            </a:extLst>
          </p:cNvPr>
          <p:cNvSpPr txBox="1"/>
          <p:nvPr/>
        </p:nvSpPr>
        <p:spPr>
          <a:xfrm>
            <a:off x="4786121" y="1481512"/>
            <a:ext cx="1569973" cy="783193"/>
          </a:xfrm>
          <a:prstGeom prst="roundRect">
            <a:avLst/>
          </a:prstGeom>
          <a:solidFill>
            <a:schemeClr val="bg1"/>
          </a:solidFill>
          <a:ln w="38100">
            <a:solidFill>
              <a:schemeClr val="accent5"/>
            </a:solidFill>
          </a:ln>
        </p:spPr>
        <p:txBody>
          <a:bodyPr wrap="square" rtlCol="0" anchor="ctr">
            <a:spAutoFit/>
          </a:bodyPr>
          <a:lstStyle/>
          <a:p>
            <a:pPr algn="ctr"/>
            <a:r>
              <a:rPr lang="en-GB" sz="2000" b="1" dirty="0">
                <a:solidFill>
                  <a:schemeClr val="accent5"/>
                </a:solidFill>
              </a:rPr>
              <a:t>2 years’ service</a:t>
            </a:r>
          </a:p>
        </p:txBody>
      </p:sp>
      <p:cxnSp>
        <p:nvCxnSpPr>
          <p:cNvPr id="20" name="Straight Connector 19">
            <a:extLst>
              <a:ext uri="{FF2B5EF4-FFF2-40B4-BE49-F238E27FC236}">
                <a16:creationId xmlns:a16="http://schemas.microsoft.com/office/drawing/2014/main" id="{7E2971EF-8CA0-A83F-FC54-BCCFFE8BD19E}"/>
              </a:ext>
            </a:extLst>
          </p:cNvPr>
          <p:cNvCxnSpPr>
            <a:cxnSpLocks/>
            <a:stCxn id="19" idx="2"/>
          </p:cNvCxnSpPr>
          <p:nvPr/>
        </p:nvCxnSpPr>
        <p:spPr>
          <a:xfrm flipH="1">
            <a:off x="5571107" y="2264705"/>
            <a:ext cx="1" cy="36151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12E217-C442-4BAC-C71A-A6D676362AA8}"/>
              </a:ext>
            </a:extLst>
          </p:cNvPr>
          <p:cNvCxnSpPr>
            <a:cxnSpLocks/>
          </p:cNvCxnSpPr>
          <p:nvPr/>
        </p:nvCxnSpPr>
        <p:spPr>
          <a:xfrm>
            <a:off x="1524000" y="2658009"/>
            <a:ext cx="5652120" cy="0"/>
          </a:xfrm>
          <a:prstGeom prst="line">
            <a:avLst/>
          </a:prstGeom>
          <a:ln w="76200">
            <a:solidFill>
              <a:schemeClr val="accent5"/>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A4ACA0A-76C0-823E-FAF5-2C765552A392}"/>
              </a:ext>
            </a:extLst>
          </p:cNvPr>
          <p:cNvCxnSpPr>
            <a:cxnSpLocks/>
          </p:cNvCxnSpPr>
          <p:nvPr/>
        </p:nvCxnSpPr>
        <p:spPr>
          <a:xfrm>
            <a:off x="7167411" y="2658018"/>
            <a:ext cx="2123068" cy="3114"/>
          </a:xfrm>
          <a:prstGeom prst="line">
            <a:avLst/>
          </a:prstGeom>
          <a:ln w="76200">
            <a:solidFill>
              <a:schemeClr val="accent5"/>
            </a:solidFill>
            <a:prstDash val="sysDash"/>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946055551"/>
      </p:ext>
    </p:extLst>
  </p:cSld>
  <p:clrMapOvr>
    <a:masterClrMapping/>
  </p:clrMapOvr>
  <mc:AlternateContent xmlns:mc="http://schemas.openxmlformats.org/markup-compatibility/2006" xmlns:p14="http://schemas.microsoft.com/office/powerpoint/2010/main">
    <mc:Choice Requires="p14">
      <p:transition spd="slow" p14:dur="2000" advTm="316326"/>
    </mc:Choice>
    <mc:Fallback xmlns="">
      <p:transition spd="slow" advTm="316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4" grpId="0" animBg="1"/>
      <p:bldP spid="15" grpId="0" animBg="1"/>
      <p:bldP spid="17"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13CFF5AE-6633-5B74-1AB5-8FE805C78989}"/>
              </a:ext>
            </a:extLst>
          </p:cNvPr>
          <p:cNvSpPr txBox="1">
            <a:spLocks/>
          </p:cNvSpPr>
          <p:nvPr/>
        </p:nvSpPr>
        <p:spPr>
          <a:xfrm>
            <a:off x="609600" y="1600200"/>
            <a:ext cx="11106189"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5"/>
                </a:solidFill>
                <a:hlinkClick r:id="rId2">
                  <a:extLst>
                    <a:ext uri="{A12FA001-AC4F-418D-AE19-62706E023703}">
                      <ahyp:hlinkClr xmlns:ahyp="http://schemas.microsoft.com/office/drawing/2018/hyperlinkcolor" val="tx"/>
                    </a:ext>
                  </a:extLst>
                </a:hlinkClick>
              </a:rPr>
              <a:t>www.nhsbsa.nhs.uk/member-hub/leaving-or-taking-break-scheme</a:t>
            </a:r>
            <a:endParaRPr lang="en-GB" dirty="0">
              <a:solidFill>
                <a:schemeClr val="accent5"/>
              </a:solidFill>
            </a:endParaRPr>
          </a:p>
          <a:p>
            <a:pPr algn="ctr"/>
            <a:endParaRPr lang="en-GB" dirty="0">
              <a:solidFill>
                <a:schemeClr val="accent5"/>
              </a:solidFill>
            </a:endParaRPr>
          </a:p>
          <a:p>
            <a:pPr algn="ctr"/>
            <a:endParaRPr lang="en-GB" dirty="0"/>
          </a:p>
          <a:p>
            <a:pPr algn="ctr"/>
            <a:endParaRPr lang="en-GB" dirty="0"/>
          </a:p>
          <a:p>
            <a:endParaRPr lang="en-GB" dirty="0"/>
          </a:p>
        </p:txBody>
      </p:sp>
      <p:sp>
        <p:nvSpPr>
          <p:cNvPr id="2" name="Title 1">
            <a:extLst>
              <a:ext uri="{FF2B5EF4-FFF2-40B4-BE49-F238E27FC236}">
                <a16:creationId xmlns:a16="http://schemas.microsoft.com/office/drawing/2014/main" id="{2BE460DC-AC5B-5E53-62A5-DD28F0B5C6B8}"/>
              </a:ext>
            </a:extLst>
          </p:cNvPr>
          <p:cNvSpPr>
            <a:spLocks noGrp="1"/>
          </p:cNvSpPr>
          <p:nvPr>
            <p:ph type="title"/>
          </p:nvPr>
        </p:nvSpPr>
        <p:spPr/>
        <p:txBody>
          <a:bodyPr/>
          <a:lstStyle/>
          <a:p>
            <a:r>
              <a:rPr lang="en-GB" dirty="0"/>
              <a:t>6. Leaving the scheme</a:t>
            </a:r>
            <a:br>
              <a:rPr lang="en-GB" dirty="0"/>
            </a:br>
            <a:r>
              <a:rPr lang="en-GB" dirty="0"/>
              <a:t>Further information</a:t>
            </a:r>
          </a:p>
        </p:txBody>
      </p:sp>
      <p:sp>
        <p:nvSpPr>
          <p:cNvPr id="4" name="Slide Number Placeholder 3">
            <a:extLst>
              <a:ext uri="{FF2B5EF4-FFF2-40B4-BE49-F238E27FC236}">
                <a16:creationId xmlns:a16="http://schemas.microsoft.com/office/drawing/2014/main" id="{90284562-7AEC-EB61-F9D5-6A4DFAAE4D47}"/>
              </a:ext>
            </a:extLst>
          </p:cNvPr>
          <p:cNvSpPr>
            <a:spLocks noGrp="1"/>
          </p:cNvSpPr>
          <p:nvPr>
            <p:ph type="sldNum" sz="quarter" idx="12"/>
          </p:nvPr>
        </p:nvSpPr>
        <p:spPr/>
        <p:txBody>
          <a:bodyPr/>
          <a:lstStyle/>
          <a:p>
            <a:fld id="{FD15E2C3-2FDC-5443-A5D7-CEF7C1191BA7}" type="slidenum">
              <a:rPr lang="en-GB" smtClean="0"/>
              <a:t>34</a:t>
            </a:fld>
            <a:endParaRPr lang="en-GB"/>
          </a:p>
        </p:txBody>
      </p:sp>
      <p:pic>
        <p:nvPicPr>
          <p:cNvPr id="5" name="Picture 4">
            <a:extLst>
              <a:ext uri="{FF2B5EF4-FFF2-40B4-BE49-F238E27FC236}">
                <a16:creationId xmlns:a16="http://schemas.microsoft.com/office/drawing/2014/main" id="{1997E322-1428-736B-B79D-7A130AF508CF}"/>
              </a:ext>
            </a:extLst>
          </p:cNvPr>
          <p:cNvPicPr>
            <a:picLocks noChangeAspect="1"/>
          </p:cNvPicPr>
          <p:nvPr/>
        </p:nvPicPr>
        <p:blipFill>
          <a:blip r:embed="rId3"/>
          <a:srcRect/>
          <a:stretch/>
        </p:blipFill>
        <p:spPr>
          <a:xfrm>
            <a:off x="3209223" y="2277418"/>
            <a:ext cx="5773554" cy="2980382"/>
          </a:xfrm>
          <a:prstGeom prst="rect">
            <a:avLst/>
          </a:prstGeom>
          <a:ln>
            <a:solidFill>
              <a:schemeClr val="tx1"/>
            </a:solidFill>
          </a:ln>
        </p:spPr>
      </p:pic>
    </p:spTree>
    <p:extLst>
      <p:ext uri="{BB962C8B-B14F-4D97-AF65-F5344CB8AC3E}">
        <p14:creationId xmlns:p14="http://schemas.microsoft.com/office/powerpoint/2010/main" val="1149180603"/>
      </p:ext>
    </p:extLst>
  </p:cSld>
  <p:clrMapOvr>
    <a:masterClrMapping/>
  </p:clrMapOvr>
  <mc:AlternateContent xmlns:mc="http://schemas.openxmlformats.org/markup-compatibility/2006" xmlns:p14="http://schemas.microsoft.com/office/powerpoint/2010/main">
    <mc:Choice Requires="p14">
      <p:transition spd="slow" p14:dur="2000" advTm="15851"/>
    </mc:Choice>
    <mc:Fallback xmlns="">
      <p:transition spd="slow" advTm="1585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7. Retiring from the scheme</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3801391557"/>
      </p:ext>
    </p:extLst>
  </p:cSld>
  <p:clrMapOvr>
    <a:masterClrMapping/>
  </p:clrMapOvr>
  <mc:AlternateContent xmlns:mc="http://schemas.openxmlformats.org/markup-compatibility/2006" xmlns:p14="http://schemas.microsoft.com/office/powerpoint/2010/main">
    <mc:Choice Requires="p14">
      <p:transition spd="slow" p14:dur="2000" advTm="34206"/>
    </mc:Choice>
    <mc:Fallback xmlns="">
      <p:transition spd="slow" advTm="3420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C314-9134-E00F-2AB7-7077C6662C64}"/>
              </a:ext>
            </a:extLst>
          </p:cNvPr>
          <p:cNvSpPr>
            <a:spLocks noGrp="1"/>
          </p:cNvSpPr>
          <p:nvPr>
            <p:ph type="title"/>
          </p:nvPr>
        </p:nvSpPr>
        <p:spPr/>
        <p:txBody>
          <a:bodyPr/>
          <a:lstStyle/>
          <a:p>
            <a:r>
              <a:rPr lang="en-GB" dirty="0"/>
              <a:t>Drawing your pension</a:t>
            </a:r>
          </a:p>
        </p:txBody>
      </p:sp>
      <p:sp>
        <p:nvSpPr>
          <p:cNvPr id="5" name="TextBox 4">
            <a:extLst>
              <a:ext uri="{FF2B5EF4-FFF2-40B4-BE49-F238E27FC236}">
                <a16:creationId xmlns:a16="http://schemas.microsoft.com/office/drawing/2014/main" id="{69DF8882-726A-48AE-A519-431A5CA0E09E}"/>
              </a:ext>
            </a:extLst>
          </p:cNvPr>
          <p:cNvSpPr txBox="1"/>
          <p:nvPr/>
        </p:nvSpPr>
        <p:spPr>
          <a:xfrm>
            <a:off x="3089798" y="1121166"/>
            <a:ext cx="2412000" cy="510778"/>
          </a:xfrm>
          <a:prstGeom prst="roundRect">
            <a:avLst/>
          </a:prstGeom>
          <a:solidFill>
            <a:srgbClr val="FF9351"/>
          </a:solidFill>
          <a:ln w="38100">
            <a:noFill/>
          </a:ln>
        </p:spPr>
        <p:txBody>
          <a:bodyPr wrap="square" rtlCol="0" anchor="ctr">
            <a:spAutoFit/>
          </a:bodyPr>
          <a:lstStyle/>
          <a:p>
            <a:pPr algn="ctr"/>
            <a:r>
              <a:rPr lang="en-GB" sz="2400" b="1" dirty="0">
                <a:solidFill>
                  <a:schemeClr val="bg1"/>
                </a:solidFill>
              </a:rPr>
              <a:t>1995 Section</a:t>
            </a:r>
          </a:p>
        </p:txBody>
      </p:sp>
      <p:sp>
        <p:nvSpPr>
          <p:cNvPr id="6" name="TextBox 5">
            <a:extLst>
              <a:ext uri="{FF2B5EF4-FFF2-40B4-BE49-F238E27FC236}">
                <a16:creationId xmlns:a16="http://schemas.microsoft.com/office/drawing/2014/main" id="{026573B6-C574-6293-1711-B6348681E938}"/>
              </a:ext>
            </a:extLst>
          </p:cNvPr>
          <p:cNvSpPr txBox="1"/>
          <p:nvPr/>
        </p:nvSpPr>
        <p:spPr>
          <a:xfrm>
            <a:off x="6089189" y="1121166"/>
            <a:ext cx="2412000" cy="510778"/>
          </a:xfrm>
          <a:prstGeom prst="roundRect">
            <a:avLst/>
          </a:prstGeom>
          <a:solidFill>
            <a:schemeClr val="accent3">
              <a:lumMod val="75000"/>
            </a:schemeClr>
          </a:solidFill>
          <a:ln w="38100">
            <a:noFill/>
          </a:ln>
        </p:spPr>
        <p:txBody>
          <a:bodyPr wrap="square" rtlCol="0" anchor="ctr">
            <a:spAutoFit/>
          </a:bodyPr>
          <a:lstStyle/>
          <a:p>
            <a:pPr algn="ctr"/>
            <a:r>
              <a:rPr lang="en-GB" sz="2400" b="1" dirty="0">
                <a:solidFill>
                  <a:schemeClr val="bg1"/>
                </a:solidFill>
              </a:rPr>
              <a:t>2008 Section</a:t>
            </a:r>
          </a:p>
        </p:txBody>
      </p:sp>
      <p:sp>
        <p:nvSpPr>
          <p:cNvPr id="7" name="TextBox 6">
            <a:extLst>
              <a:ext uri="{FF2B5EF4-FFF2-40B4-BE49-F238E27FC236}">
                <a16:creationId xmlns:a16="http://schemas.microsoft.com/office/drawing/2014/main" id="{AF508686-5CF3-DB95-A198-425ABCD08A0F}"/>
              </a:ext>
            </a:extLst>
          </p:cNvPr>
          <p:cNvSpPr txBox="1"/>
          <p:nvPr/>
        </p:nvSpPr>
        <p:spPr>
          <a:xfrm>
            <a:off x="9106947" y="1121166"/>
            <a:ext cx="2412000" cy="510778"/>
          </a:xfrm>
          <a:prstGeom prst="roundRect">
            <a:avLst/>
          </a:prstGeom>
          <a:solidFill>
            <a:schemeClr val="bg2"/>
          </a:solidFill>
          <a:ln w="38100">
            <a:noFill/>
          </a:ln>
        </p:spPr>
        <p:txBody>
          <a:bodyPr wrap="square" rtlCol="0" anchor="ctr">
            <a:spAutoFit/>
          </a:bodyPr>
          <a:lstStyle/>
          <a:p>
            <a:pPr algn="ctr"/>
            <a:r>
              <a:rPr lang="en-GB" sz="2400" b="1" dirty="0">
                <a:solidFill>
                  <a:schemeClr val="bg1"/>
                </a:solidFill>
              </a:rPr>
              <a:t>2015 Scheme</a:t>
            </a:r>
          </a:p>
        </p:txBody>
      </p:sp>
      <p:sp>
        <p:nvSpPr>
          <p:cNvPr id="8" name="Rectangle 3">
            <a:extLst>
              <a:ext uri="{FF2B5EF4-FFF2-40B4-BE49-F238E27FC236}">
                <a16:creationId xmlns:a16="http://schemas.microsoft.com/office/drawing/2014/main" id="{86B9BFE0-7F6D-C2DC-1E9D-3774787E3CA7}"/>
              </a:ext>
            </a:extLst>
          </p:cNvPr>
          <p:cNvSpPr>
            <a:spLocks noChangeArrowheads="1"/>
          </p:cNvSpPr>
          <p:nvPr/>
        </p:nvSpPr>
        <p:spPr bwMode="auto">
          <a:xfrm>
            <a:off x="993675" y="1768381"/>
            <a:ext cx="1614895" cy="1255975"/>
          </a:xfrm>
          <a:prstGeom prst="roundRect">
            <a:avLst/>
          </a:prstGeom>
          <a:solidFill>
            <a:schemeClr val="accent5"/>
          </a:solidFill>
          <a:ln w="9525">
            <a:noFill/>
            <a:miter lim="800000"/>
            <a:headEnd/>
            <a:tailEnd/>
          </a:ln>
        </p:spPr>
        <p:txBody>
          <a:bodyPr anchor="ctr"/>
          <a:lstStyle/>
          <a:p>
            <a:pPr algn="ctr"/>
            <a:r>
              <a:rPr kumimoji="1" lang="en-GB" sz="2000" b="1" dirty="0">
                <a:solidFill>
                  <a:schemeClr val="bg1"/>
                </a:solidFill>
              </a:rPr>
              <a:t>Normal</a:t>
            </a:r>
          </a:p>
          <a:p>
            <a:pPr algn="ctr"/>
            <a:r>
              <a:rPr kumimoji="1" lang="en-GB" sz="2000" b="1" dirty="0">
                <a:solidFill>
                  <a:schemeClr val="bg1"/>
                </a:solidFill>
              </a:rPr>
              <a:t>Pension</a:t>
            </a:r>
          </a:p>
          <a:p>
            <a:pPr algn="ctr"/>
            <a:r>
              <a:rPr kumimoji="1" lang="en-GB" sz="2000" b="1" dirty="0">
                <a:solidFill>
                  <a:schemeClr val="bg1"/>
                </a:solidFill>
              </a:rPr>
              <a:t>Age</a:t>
            </a:r>
          </a:p>
        </p:txBody>
      </p:sp>
      <p:sp>
        <p:nvSpPr>
          <p:cNvPr id="9" name="TextBox 8">
            <a:extLst>
              <a:ext uri="{FF2B5EF4-FFF2-40B4-BE49-F238E27FC236}">
                <a16:creationId xmlns:a16="http://schemas.microsoft.com/office/drawing/2014/main" id="{40CA44CA-4AA1-4830-ABB1-4E3BD2DC34C0}"/>
              </a:ext>
            </a:extLst>
          </p:cNvPr>
          <p:cNvSpPr txBox="1"/>
          <p:nvPr/>
        </p:nvSpPr>
        <p:spPr>
          <a:xfrm>
            <a:off x="3729393" y="2103930"/>
            <a:ext cx="1232453" cy="578882"/>
          </a:xfrm>
          <a:prstGeom prst="roundRect">
            <a:avLst/>
          </a:prstGeom>
          <a:noFill/>
          <a:ln w="38100">
            <a:noFill/>
          </a:ln>
        </p:spPr>
        <p:txBody>
          <a:bodyPr wrap="square" rtlCol="0" anchor="ctr">
            <a:spAutoFit/>
          </a:bodyPr>
          <a:lstStyle/>
          <a:p>
            <a:pPr algn="ctr"/>
            <a:r>
              <a:rPr lang="en-GB" sz="2800" b="1" dirty="0">
                <a:solidFill>
                  <a:srgbClr val="FF9351"/>
                </a:solidFill>
              </a:rPr>
              <a:t>60</a:t>
            </a:r>
          </a:p>
        </p:txBody>
      </p:sp>
      <p:sp>
        <p:nvSpPr>
          <p:cNvPr id="10" name="TextBox 9">
            <a:extLst>
              <a:ext uri="{FF2B5EF4-FFF2-40B4-BE49-F238E27FC236}">
                <a16:creationId xmlns:a16="http://schemas.microsoft.com/office/drawing/2014/main" id="{F20EA3C8-BAED-FCC7-EFD3-84848A27D9A1}"/>
              </a:ext>
            </a:extLst>
          </p:cNvPr>
          <p:cNvSpPr txBox="1"/>
          <p:nvPr/>
        </p:nvSpPr>
        <p:spPr>
          <a:xfrm>
            <a:off x="6503219" y="2103930"/>
            <a:ext cx="1614895" cy="578882"/>
          </a:xfrm>
          <a:prstGeom prst="roundRect">
            <a:avLst/>
          </a:prstGeom>
          <a:noFill/>
          <a:ln w="38100">
            <a:noFill/>
          </a:ln>
        </p:spPr>
        <p:txBody>
          <a:bodyPr wrap="square" rtlCol="0" anchor="ctr">
            <a:spAutoFit/>
          </a:bodyPr>
          <a:lstStyle/>
          <a:p>
            <a:pPr algn="ctr"/>
            <a:r>
              <a:rPr lang="en-GB" sz="2800" b="1" dirty="0">
                <a:solidFill>
                  <a:schemeClr val="accent3">
                    <a:lumMod val="75000"/>
                  </a:schemeClr>
                </a:solidFill>
              </a:rPr>
              <a:t>65</a:t>
            </a:r>
          </a:p>
        </p:txBody>
      </p:sp>
      <p:sp>
        <p:nvSpPr>
          <p:cNvPr id="11" name="TextBox 10">
            <a:extLst>
              <a:ext uri="{FF2B5EF4-FFF2-40B4-BE49-F238E27FC236}">
                <a16:creationId xmlns:a16="http://schemas.microsoft.com/office/drawing/2014/main" id="{12BFE364-D5A1-6FEF-1F34-603A249DE36A}"/>
              </a:ext>
            </a:extLst>
          </p:cNvPr>
          <p:cNvSpPr txBox="1"/>
          <p:nvPr/>
        </p:nvSpPr>
        <p:spPr>
          <a:xfrm>
            <a:off x="9160819" y="1831515"/>
            <a:ext cx="2304256" cy="1123712"/>
          </a:xfrm>
          <a:prstGeom prst="roundRect">
            <a:avLst/>
          </a:prstGeom>
          <a:noFill/>
          <a:ln w="38100">
            <a:noFill/>
          </a:ln>
        </p:spPr>
        <p:txBody>
          <a:bodyPr wrap="square" rtlCol="0" anchor="ctr">
            <a:spAutoFit/>
          </a:bodyPr>
          <a:lstStyle/>
          <a:p>
            <a:pPr algn="ctr"/>
            <a:r>
              <a:rPr lang="en-GB" sz="2000" b="1" dirty="0">
                <a:solidFill>
                  <a:schemeClr val="bg2"/>
                </a:solidFill>
              </a:rPr>
              <a:t>State Pension Age</a:t>
            </a:r>
          </a:p>
          <a:p>
            <a:pPr algn="ctr"/>
            <a:r>
              <a:rPr lang="en-GB" sz="2000" b="1" dirty="0">
                <a:solidFill>
                  <a:schemeClr val="bg2"/>
                </a:solidFill>
              </a:rPr>
              <a:t>Between 65 &amp; 68</a:t>
            </a:r>
          </a:p>
        </p:txBody>
      </p:sp>
      <p:sp>
        <p:nvSpPr>
          <p:cNvPr id="12" name="Rectangle 3">
            <a:extLst>
              <a:ext uri="{FF2B5EF4-FFF2-40B4-BE49-F238E27FC236}">
                <a16:creationId xmlns:a16="http://schemas.microsoft.com/office/drawing/2014/main" id="{2055288B-D464-1863-F888-CC57849D63E0}"/>
              </a:ext>
            </a:extLst>
          </p:cNvPr>
          <p:cNvSpPr>
            <a:spLocks noChangeArrowheads="1"/>
          </p:cNvSpPr>
          <p:nvPr/>
        </p:nvSpPr>
        <p:spPr bwMode="auto">
          <a:xfrm>
            <a:off x="993675" y="3270953"/>
            <a:ext cx="1614895" cy="1255975"/>
          </a:xfrm>
          <a:prstGeom prst="roundRect">
            <a:avLst/>
          </a:prstGeom>
          <a:solidFill>
            <a:schemeClr val="accent5"/>
          </a:solidFill>
          <a:ln w="9525">
            <a:noFill/>
            <a:miter lim="800000"/>
            <a:headEnd/>
            <a:tailEnd/>
          </a:ln>
        </p:spPr>
        <p:txBody>
          <a:bodyPr anchor="ctr"/>
          <a:lstStyle/>
          <a:p>
            <a:pPr algn="ctr"/>
            <a:r>
              <a:rPr kumimoji="1" lang="en-GB" sz="2000" b="1" dirty="0">
                <a:solidFill>
                  <a:schemeClr val="bg1"/>
                </a:solidFill>
              </a:rPr>
              <a:t>Retiring early    (not VR)</a:t>
            </a:r>
          </a:p>
        </p:txBody>
      </p:sp>
      <p:sp>
        <p:nvSpPr>
          <p:cNvPr id="13" name="Rectangle 3">
            <a:extLst>
              <a:ext uri="{FF2B5EF4-FFF2-40B4-BE49-F238E27FC236}">
                <a16:creationId xmlns:a16="http://schemas.microsoft.com/office/drawing/2014/main" id="{425706A8-CF08-DD80-2CCF-A4E7C695892D}"/>
              </a:ext>
            </a:extLst>
          </p:cNvPr>
          <p:cNvSpPr>
            <a:spLocks noChangeArrowheads="1"/>
          </p:cNvSpPr>
          <p:nvPr/>
        </p:nvSpPr>
        <p:spPr bwMode="auto">
          <a:xfrm>
            <a:off x="986620" y="4797230"/>
            <a:ext cx="1614895" cy="1255975"/>
          </a:xfrm>
          <a:prstGeom prst="roundRect">
            <a:avLst/>
          </a:prstGeom>
          <a:solidFill>
            <a:schemeClr val="accent5"/>
          </a:solidFill>
          <a:ln w="9525">
            <a:noFill/>
            <a:miter lim="800000"/>
            <a:headEnd/>
            <a:tailEnd/>
          </a:ln>
        </p:spPr>
        <p:txBody>
          <a:bodyPr anchor="ctr"/>
          <a:lstStyle/>
          <a:p>
            <a:pPr algn="ctr"/>
            <a:r>
              <a:rPr kumimoji="1" lang="en-GB" sz="2000" b="1" dirty="0">
                <a:solidFill>
                  <a:schemeClr val="bg1"/>
                </a:solidFill>
              </a:rPr>
              <a:t>Retiring late</a:t>
            </a:r>
          </a:p>
          <a:p>
            <a:pPr algn="ctr"/>
            <a:r>
              <a:rPr kumimoji="1" lang="en-GB" sz="1400" b="1" i="1" dirty="0">
                <a:solidFill>
                  <a:schemeClr val="bg1"/>
                </a:solidFill>
              </a:rPr>
              <a:t>(max age 75)</a:t>
            </a:r>
          </a:p>
        </p:txBody>
      </p:sp>
      <p:sp>
        <p:nvSpPr>
          <p:cNvPr id="14" name="TextBox 13">
            <a:extLst>
              <a:ext uri="{FF2B5EF4-FFF2-40B4-BE49-F238E27FC236}">
                <a16:creationId xmlns:a16="http://schemas.microsoft.com/office/drawing/2014/main" id="{0E59234E-907C-5B11-1D5B-50B63142F220}"/>
              </a:ext>
            </a:extLst>
          </p:cNvPr>
          <p:cNvSpPr txBox="1"/>
          <p:nvPr/>
        </p:nvSpPr>
        <p:spPr>
          <a:xfrm>
            <a:off x="3193491" y="3626667"/>
            <a:ext cx="2304256" cy="1021556"/>
          </a:xfrm>
          <a:prstGeom prst="roundRect">
            <a:avLst/>
          </a:prstGeom>
          <a:noFill/>
          <a:ln w="38100">
            <a:noFill/>
          </a:ln>
        </p:spPr>
        <p:txBody>
          <a:bodyPr wrap="square" rtlCol="0" anchor="ctr">
            <a:spAutoFit/>
          </a:bodyPr>
          <a:lstStyle/>
          <a:p>
            <a:pPr algn="ctr"/>
            <a:r>
              <a:rPr lang="en-GB" b="1" dirty="0">
                <a:solidFill>
                  <a:srgbClr val="FF9351"/>
                </a:solidFill>
              </a:rPr>
              <a:t>From 55</a:t>
            </a:r>
          </a:p>
          <a:p>
            <a:pPr algn="ctr"/>
            <a:r>
              <a:rPr lang="en-GB" b="1" dirty="0">
                <a:solidFill>
                  <a:srgbClr val="FF9351"/>
                </a:solidFill>
              </a:rPr>
              <a:t>(or 50 if joined before 06/04/2006)</a:t>
            </a:r>
          </a:p>
        </p:txBody>
      </p:sp>
      <p:sp>
        <p:nvSpPr>
          <p:cNvPr id="15" name="TextBox 14">
            <a:extLst>
              <a:ext uri="{FF2B5EF4-FFF2-40B4-BE49-F238E27FC236}">
                <a16:creationId xmlns:a16="http://schemas.microsoft.com/office/drawing/2014/main" id="{4216E1EA-6E65-FD95-0C50-42E4DA950986}"/>
              </a:ext>
            </a:extLst>
          </p:cNvPr>
          <p:cNvSpPr txBox="1"/>
          <p:nvPr/>
        </p:nvSpPr>
        <p:spPr>
          <a:xfrm>
            <a:off x="6158538" y="3882056"/>
            <a:ext cx="2304256" cy="510778"/>
          </a:xfrm>
          <a:prstGeom prst="roundRect">
            <a:avLst/>
          </a:prstGeom>
          <a:noFill/>
          <a:ln w="38100">
            <a:noFill/>
          </a:ln>
        </p:spPr>
        <p:txBody>
          <a:bodyPr wrap="square" rtlCol="0" anchor="ctr">
            <a:spAutoFit/>
          </a:bodyPr>
          <a:lstStyle/>
          <a:p>
            <a:pPr algn="ctr"/>
            <a:r>
              <a:rPr lang="en-GB" sz="2400" b="1" dirty="0">
                <a:solidFill>
                  <a:schemeClr val="accent3">
                    <a:lumMod val="75000"/>
                  </a:schemeClr>
                </a:solidFill>
              </a:rPr>
              <a:t>From 55</a:t>
            </a:r>
          </a:p>
        </p:txBody>
      </p:sp>
      <p:sp>
        <p:nvSpPr>
          <p:cNvPr id="16" name="TextBox 15">
            <a:extLst>
              <a:ext uri="{FF2B5EF4-FFF2-40B4-BE49-F238E27FC236}">
                <a16:creationId xmlns:a16="http://schemas.microsoft.com/office/drawing/2014/main" id="{7727222B-3A49-6E02-43DE-65AB03736440}"/>
              </a:ext>
            </a:extLst>
          </p:cNvPr>
          <p:cNvSpPr txBox="1"/>
          <p:nvPr/>
        </p:nvSpPr>
        <p:spPr>
          <a:xfrm>
            <a:off x="9160819" y="3882056"/>
            <a:ext cx="2304256" cy="510778"/>
          </a:xfrm>
          <a:prstGeom prst="roundRect">
            <a:avLst/>
          </a:prstGeom>
          <a:noFill/>
          <a:ln w="38100">
            <a:noFill/>
          </a:ln>
        </p:spPr>
        <p:txBody>
          <a:bodyPr wrap="square" rtlCol="0" anchor="ctr">
            <a:spAutoFit/>
          </a:bodyPr>
          <a:lstStyle/>
          <a:p>
            <a:pPr algn="ctr"/>
            <a:r>
              <a:rPr lang="en-GB" sz="2400" b="1" dirty="0">
                <a:solidFill>
                  <a:schemeClr val="bg2"/>
                </a:solidFill>
              </a:rPr>
              <a:t>From 55</a:t>
            </a:r>
          </a:p>
        </p:txBody>
      </p:sp>
      <p:sp>
        <p:nvSpPr>
          <p:cNvPr id="17" name="Rectangle 3">
            <a:extLst>
              <a:ext uri="{FF2B5EF4-FFF2-40B4-BE49-F238E27FC236}">
                <a16:creationId xmlns:a16="http://schemas.microsoft.com/office/drawing/2014/main" id="{CE6A79E3-BBFA-8E85-9214-9753AD40C9CC}"/>
              </a:ext>
            </a:extLst>
          </p:cNvPr>
          <p:cNvSpPr>
            <a:spLocks noChangeArrowheads="1"/>
          </p:cNvSpPr>
          <p:nvPr/>
        </p:nvSpPr>
        <p:spPr bwMode="auto">
          <a:xfrm>
            <a:off x="3089798" y="3270953"/>
            <a:ext cx="7768803" cy="408623"/>
          </a:xfrm>
          <a:prstGeom prst="roundRect">
            <a:avLst/>
          </a:prstGeom>
          <a:noFill/>
          <a:ln w="12700">
            <a:solidFill>
              <a:schemeClr val="bg2">
                <a:lumMod val="50000"/>
              </a:schemeClr>
            </a:solidFill>
            <a:miter lim="800000"/>
            <a:headEnd/>
            <a:tailEnd/>
          </a:ln>
        </p:spPr>
        <p:txBody>
          <a:bodyPr wrap="square" anchor="ctr">
            <a:spAutoFit/>
          </a:bodyPr>
          <a:lstStyle/>
          <a:p>
            <a:pPr algn="ctr"/>
            <a:r>
              <a:rPr kumimoji="1" lang="en-US" b="1" dirty="0">
                <a:solidFill>
                  <a:schemeClr val="bg2">
                    <a:lumMod val="50000"/>
                  </a:schemeClr>
                </a:solidFill>
              </a:rPr>
              <a:t>Your pension starts at a lower amount as paid earlier and for longer</a:t>
            </a:r>
          </a:p>
        </p:txBody>
      </p:sp>
      <p:sp>
        <p:nvSpPr>
          <p:cNvPr id="18" name="TextBox 17">
            <a:extLst>
              <a:ext uri="{FF2B5EF4-FFF2-40B4-BE49-F238E27FC236}">
                <a16:creationId xmlns:a16="http://schemas.microsoft.com/office/drawing/2014/main" id="{E8948F74-67EB-AEF9-EA0A-B4E8B556F869}"/>
              </a:ext>
            </a:extLst>
          </p:cNvPr>
          <p:cNvSpPr txBox="1"/>
          <p:nvPr/>
        </p:nvSpPr>
        <p:spPr>
          <a:xfrm>
            <a:off x="3371548" y="4710127"/>
            <a:ext cx="2003597" cy="1430179"/>
          </a:xfrm>
          <a:prstGeom prst="roundRect">
            <a:avLst/>
          </a:prstGeom>
          <a:noFill/>
          <a:ln w="38100">
            <a:noFill/>
          </a:ln>
        </p:spPr>
        <p:txBody>
          <a:bodyPr wrap="square" rtlCol="0" anchor="ctr">
            <a:spAutoFit/>
          </a:bodyPr>
          <a:lstStyle/>
          <a:p>
            <a:pPr algn="ctr"/>
            <a:r>
              <a:rPr lang="en-GB" b="1" dirty="0">
                <a:solidFill>
                  <a:srgbClr val="FF9351"/>
                </a:solidFill>
              </a:rPr>
              <a:t>Maximum 45 years’ service</a:t>
            </a:r>
          </a:p>
          <a:p>
            <a:pPr algn="ctr"/>
            <a:endParaRPr lang="en-GB" sz="600" b="1" dirty="0">
              <a:solidFill>
                <a:srgbClr val="FF9351"/>
              </a:solidFill>
            </a:endParaRPr>
          </a:p>
          <a:p>
            <a:pPr algn="ctr"/>
            <a:r>
              <a:rPr lang="en-GB" b="1" dirty="0">
                <a:solidFill>
                  <a:srgbClr val="FF9351"/>
                </a:solidFill>
              </a:rPr>
              <a:t>No increase for retiring late</a:t>
            </a:r>
          </a:p>
        </p:txBody>
      </p:sp>
      <p:sp>
        <p:nvSpPr>
          <p:cNvPr id="19" name="TextBox 18">
            <a:extLst>
              <a:ext uri="{FF2B5EF4-FFF2-40B4-BE49-F238E27FC236}">
                <a16:creationId xmlns:a16="http://schemas.microsoft.com/office/drawing/2014/main" id="{32F226DB-3E20-2C95-63BB-F5FFF096EDCB}"/>
              </a:ext>
            </a:extLst>
          </p:cNvPr>
          <p:cNvSpPr txBox="1"/>
          <p:nvPr/>
        </p:nvSpPr>
        <p:spPr>
          <a:xfrm>
            <a:off x="6120143" y="4710127"/>
            <a:ext cx="2381046" cy="1430179"/>
          </a:xfrm>
          <a:prstGeom prst="roundRect">
            <a:avLst/>
          </a:prstGeom>
          <a:noFill/>
          <a:ln w="38100">
            <a:noFill/>
          </a:ln>
        </p:spPr>
        <p:txBody>
          <a:bodyPr wrap="square" rtlCol="0" anchor="ctr">
            <a:spAutoFit/>
          </a:bodyPr>
          <a:lstStyle/>
          <a:p>
            <a:pPr algn="ctr"/>
            <a:r>
              <a:rPr lang="en-GB" b="1" dirty="0">
                <a:solidFill>
                  <a:schemeClr val="accent3">
                    <a:lumMod val="75000"/>
                  </a:schemeClr>
                </a:solidFill>
              </a:rPr>
              <a:t>Maximum 45 years’ service</a:t>
            </a:r>
          </a:p>
          <a:p>
            <a:pPr algn="ctr"/>
            <a:endParaRPr lang="en-GB" sz="600" b="1" dirty="0">
              <a:solidFill>
                <a:schemeClr val="accent3">
                  <a:lumMod val="75000"/>
                </a:schemeClr>
              </a:solidFill>
            </a:endParaRPr>
          </a:p>
          <a:p>
            <a:pPr algn="ctr"/>
            <a:r>
              <a:rPr lang="en-GB" b="1" dirty="0">
                <a:solidFill>
                  <a:schemeClr val="accent3">
                    <a:lumMod val="75000"/>
                  </a:schemeClr>
                </a:solidFill>
              </a:rPr>
              <a:t>Pension increased for retiring late</a:t>
            </a:r>
          </a:p>
        </p:txBody>
      </p:sp>
      <p:sp>
        <p:nvSpPr>
          <p:cNvPr id="20" name="TextBox 19">
            <a:extLst>
              <a:ext uri="{FF2B5EF4-FFF2-40B4-BE49-F238E27FC236}">
                <a16:creationId xmlns:a16="http://schemas.microsoft.com/office/drawing/2014/main" id="{A7A2B775-4B88-ACC0-0FBB-CF8DB6E25221}"/>
              </a:ext>
            </a:extLst>
          </p:cNvPr>
          <p:cNvSpPr txBox="1"/>
          <p:nvPr/>
        </p:nvSpPr>
        <p:spPr>
          <a:xfrm>
            <a:off x="9160819" y="4710127"/>
            <a:ext cx="2377724" cy="1430179"/>
          </a:xfrm>
          <a:prstGeom prst="roundRect">
            <a:avLst/>
          </a:prstGeom>
          <a:noFill/>
          <a:ln w="38100">
            <a:noFill/>
          </a:ln>
        </p:spPr>
        <p:txBody>
          <a:bodyPr wrap="square" rtlCol="0" anchor="ctr">
            <a:spAutoFit/>
          </a:bodyPr>
          <a:lstStyle/>
          <a:p>
            <a:pPr algn="ctr"/>
            <a:r>
              <a:rPr lang="en-GB" b="1" dirty="0">
                <a:solidFill>
                  <a:schemeClr val="bg2"/>
                </a:solidFill>
              </a:rPr>
              <a:t>No maximum service</a:t>
            </a:r>
          </a:p>
          <a:p>
            <a:pPr algn="ctr"/>
            <a:endParaRPr lang="en-GB" sz="600" b="1" dirty="0">
              <a:solidFill>
                <a:schemeClr val="bg2"/>
              </a:solidFill>
            </a:endParaRPr>
          </a:p>
          <a:p>
            <a:pPr algn="ctr"/>
            <a:r>
              <a:rPr lang="en-GB" b="1" dirty="0">
                <a:solidFill>
                  <a:schemeClr val="bg2"/>
                </a:solidFill>
              </a:rPr>
              <a:t>Pension increased for retiring late</a:t>
            </a:r>
          </a:p>
        </p:txBody>
      </p:sp>
    </p:spTree>
    <p:custDataLst>
      <p:tags r:id="rId1"/>
    </p:custDataLst>
    <p:extLst>
      <p:ext uri="{BB962C8B-B14F-4D97-AF65-F5344CB8AC3E}">
        <p14:creationId xmlns:p14="http://schemas.microsoft.com/office/powerpoint/2010/main" val="3904178277"/>
      </p:ext>
    </p:extLst>
  </p:cSld>
  <p:clrMapOvr>
    <a:masterClrMapping/>
  </p:clrMapOvr>
  <mc:AlternateContent xmlns:mc="http://schemas.openxmlformats.org/markup-compatibility/2006" xmlns:p14="http://schemas.microsoft.com/office/powerpoint/2010/main">
    <mc:Choice Requires="p14">
      <p:transition spd="slow" p14:dur="2000" advTm="195640"/>
    </mc:Choice>
    <mc:Fallback xmlns="">
      <p:transition spd="slow" advTm="1956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animBg="1"/>
      <p:bldP spid="13" grpId="0" animBg="1"/>
      <p:bldP spid="14" grpId="0"/>
      <p:bldP spid="15" grpId="0"/>
      <p:bldP spid="16" grpId="0"/>
      <p:bldP spid="17" grpId="0" animBg="1"/>
      <p:bldP spid="18" grpId="0"/>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532E-A9EF-8DF5-D023-9EBA3FBA2D24}"/>
              </a:ext>
            </a:extLst>
          </p:cNvPr>
          <p:cNvSpPr>
            <a:spLocks noGrp="1"/>
          </p:cNvSpPr>
          <p:nvPr>
            <p:ph type="title"/>
          </p:nvPr>
        </p:nvSpPr>
        <p:spPr/>
        <p:txBody>
          <a:bodyPr/>
          <a:lstStyle/>
          <a:p>
            <a:r>
              <a:rPr lang="en-GB" dirty="0"/>
              <a:t>Choosing benefits at retirement</a:t>
            </a:r>
            <a:br>
              <a:rPr lang="en-GB" dirty="0"/>
            </a:br>
            <a:r>
              <a:rPr lang="en-GB" dirty="0"/>
              <a:t>Example – 2015 Scheme</a:t>
            </a:r>
          </a:p>
        </p:txBody>
      </p:sp>
      <p:sp>
        <p:nvSpPr>
          <p:cNvPr id="4" name="Slide Number Placeholder 3">
            <a:extLst>
              <a:ext uri="{FF2B5EF4-FFF2-40B4-BE49-F238E27FC236}">
                <a16:creationId xmlns:a16="http://schemas.microsoft.com/office/drawing/2014/main" id="{5030D23E-7E41-B53A-6AF3-134AF2E3FB6C}"/>
              </a:ext>
            </a:extLst>
          </p:cNvPr>
          <p:cNvSpPr>
            <a:spLocks noGrp="1"/>
          </p:cNvSpPr>
          <p:nvPr>
            <p:ph type="sldNum" sz="quarter" idx="12"/>
          </p:nvPr>
        </p:nvSpPr>
        <p:spPr>
          <a:xfrm>
            <a:off x="10912475" y="6116136"/>
            <a:ext cx="800100" cy="219651"/>
          </a:xfrm>
        </p:spPr>
        <p:txBody>
          <a:bodyPr/>
          <a:lstStyle/>
          <a:p>
            <a:fld id="{FD15E2C3-2FDC-5443-A5D7-CEF7C1191BA7}" type="slidenum">
              <a:rPr lang="en-GB" smtClean="0"/>
              <a:t>37</a:t>
            </a:fld>
            <a:endParaRPr lang="en-GB"/>
          </a:p>
        </p:txBody>
      </p:sp>
      <p:sp>
        <p:nvSpPr>
          <p:cNvPr id="5" name="Rectangle 3">
            <a:extLst>
              <a:ext uri="{FF2B5EF4-FFF2-40B4-BE49-F238E27FC236}">
                <a16:creationId xmlns:a16="http://schemas.microsoft.com/office/drawing/2014/main" id="{AF2696FC-5DB4-7271-CD6F-082B14C78F1E}"/>
              </a:ext>
            </a:extLst>
          </p:cNvPr>
          <p:cNvSpPr>
            <a:spLocks noChangeArrowheads="1"/>
          </p:cNvSpPr>
          <p:nvPr/>
        </p:nvSpPr>
        <p:spPr bwMode="auto">
          <a:xfrm>
            <a:off x="1122809" y="1374500"/>
            <a:ext cx="3758400" cy="1296000"/>
          </a:xfrm>
          <a:prstGeom prst="roundRect">
            <a:avLst/>
          </a:prstGeom>
          <a:solidFill>
            <a:schemeClr val="bg2">
              <a:lumMod val="50000"/>
            </a:schemeClr>
          </a:solidFill>
          <a:ln w="9525">
            <a:noFill/>
            <a:miter lim="800000"/>
            <a:headEnd/>
            <a:tailEnd/>
          </a:ln>
        </p:spPr>
        <p:txBody>
          <a:bodyPr anchor="ctr"/>
          <a:lstStyle/>
          <a:p>
            <a:pPr algn="ctr"/>
            <a:r>
              <a:rPr kumimoji="1" lang="en-GB" sz="2400" b="1" dirty="0">
                <a:solidFill>
                  <a:schemeClr val="bg1"/>
                </a:solidFill>
              </a:rPr>
              <a:t>Take a full pension</a:t>
            </a:r>
          </a:p>
        </p:txBody>
      </p:sp>
      <p:sp>
        <p:nvSpPr>
          <p:cNvPr id="6" name="Rectangle 3">
            <a:extLst>
              <a:ext uri="{FF2B5EF4-FFF2-40B4-BE49-F238E27FC236}">
                <a16:creationId xmlns:a16="http://schemas.microsoft.com/office/drawing/2014/main" id="{0C354B96-CD43-2CF1-C1CA-EEADAB1AF44F}"/>
              </a:ext>
            </a:extLst>
          </p:cNvPr>
          <p:cNvSpPr>
            <a:spLocks noChangeArrowheads="1"/>
          </p:cNvSpPr>
          <p:nvPr/>
        </p:nvSpPr>
        <p:spPr bwMode="auto">
          <a:xfrm>
            <a:off x="6830409" y="1374500"/>
            <a:ext cx="3759207" cy="1296000"/>
          </a:xfrm>
          <a:prstGeom prst="roundRect">
            <a:avLst/>
          </a:prstGeom>
          <a:solidFill>
            <a:schemeClr val="accent4"/>
          </a:solidFill>
          <a:ln w="9525">
            <a:noFill/>
            <a:miter lim="800000"/>
            <a:headEnd/>
            <a:tailEnd/>
          </a:ln>
        </p:spPr>
        <p:txBody>
          <a:bodyPr anchor="ctr"/>
          <a:lstStyle/>
          <a:p>
            <a:pPr algn="ctr"/>
            <a:r>
              <a:rPr kumimoji="1" lang="en-GB" sz="2000" b="1" dirty="0">
                <a:solidFill>
                  <a:schemeClr val="bg1"/>
                </a:solidFill>
              </a:rPr>
              <a:t>…OR give up some pension</a:t>
            </a:r>
          </a:p>
          <a:p>
            <a:pPr algn="ctr"/>
            <a:r>
              <a:rPr kumimoji="1" lang="en-GB" sz="2000" b="1" dirty="0">
                <a:solidFill>
                  <a:schemeClr val="bg1"/>
                </a:solidFill>
              </a:rPr>
              <a:t>for tax-free cash</a:t>
            </a:r>
          </a:p>
          <a:p>
            <a:pPr algn="ctr"/>
            <a:r>
              <a:rPr kumimoji="1" lang="en-GB" b="1" i="1" dirty="0">
                <a:solidFill>
                  <a:schemeClr val="bg1"/>
                </a:solidFill>
              </a:rPr>
              <a:t>(£12 cash for £1 pa pension)</a:t>
            </a:r>
          </a:p>
        </p:txBody>
      </p:sp>
      <p:sp>
        <p:nvSpPr>
          <p:cNvPr id="7" name="Rounded Rectangle 6">
            <a:extLst>
              <a:ext uri="{FF2B5EF4-FFF2-40B4-BE49-F238E27FC236}">
                <a16:creationId xmlns:a16="http://schemas.microsoft.com/office/drawing/2014/main" id="{EBE97A6D-398A-2967-9052-1334FBA56531}"/>
              </a:ext>
            </a:extLst>
          </p:cNvPr>
          <p:cNvSpPr/>
          <p:nvPr/>
        </p:nvSpPr>
        <p:spPr>
          <a:xfrm>
            <a:off x="3337900" y="5637803"/>
            <a:ext cx="5954146" cy="665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i="1" dirty="0">
                <a:solidFill>
                  <a:srgbClr val="F4514C"/>
                </a:solidFill>
                <a:cs typeface="Arial" pitchFamily="34" charset="0"/>
              </a:rPr>
              <a:t>You don’t have to take the maximum tax-free cash</a:t>
            </a:r>
          </a:p>
        </p:txBody>
      </p:sp>
      <p:graphicFrame>
        <p:nvGraphicFramePr>
          <p:cNvPr id="8" name="Chart 7">
            <a:extLst>
              <a:ext uri="{FF2B5EF4-FFF2-40B4-BE49-F238E27FC236}">
                <a16:creationId xmlns:a16="http://schemas.microsoft.com/office/drawing/2014/main" id="{C40ABBD7-6380-CF87-1D35-CD1B2FD10BF0}"/>
              </a:ext>
            </a:extLst>
          </p:cNvPr>
          <p:cNvGraphicFramePr>
            <a:graphicFrameLocks noChangeAspect="1"/>
          </p:cNvGraphicFramePr>
          <p:nvPr/>
        </p:nvGraphicFramePr>
        <p:xfrm>
          <a:off x="734009" y="2788996"/>
          <a:ext cx="4536000" cy="30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11002C35-2E7A-0DCB-BABD-F0B1ADA79567}"/>
              </a:ext>
            </a:extLst>
          </p:cNvPr>
          <p:cNvGraphicFramePr>
            <a:graphicFrameLocks noChangeAspect="1"/>
          </p:cNvGraphicFramePr>
          <p:nvPr/>
        </p:nvGraphicFramePr>
        <p:xfrm>
          <a:off x="7262394" y="2583310"/>
          <a:ext cx="4320479" cy="3160734"/>
        </p:xfrm>
        <a:graphic>
          <a:graphicData uri="http://schemas.openxmlformats.org/drawingml/2006/chart">
            <c:chart xmlns:c="http://schemas.openxmlformats.org/drawingml/2006/chart" xmlns:r="http://schemas.openxmlformats.org/officeDocument/2006/relationships" r:id="rId5"/>
          </a:graphicData>
        </a:graphic>
      </p:graphicFrame>
      <p:pic>
        <p:nvPicPr>
          <p:cNvPr id="10" name="Graphic 9" descr="Coins">
            <a:extLst>
              <a:ext uri="{FF2B5EF4-FFF2-40B4-BE49-F238E27FC236}">
                <a16:creationId xmlns:a16="http://schemas.microsoft.com/office/drawing/2014/main" id="{A143665A-12B3-0BCA-109C-2A86A67E70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0016" y="3691725"/>
            <a:ext cx="1661444" cy="1661444"/>
          </a:xfrm>
          <a:prstGeom prst="rect">
            <a:avLst/>
          </a:prstGeom>
        </p:spPr>
      </p:pic>
      <p:sp>
        <p:nvSpPr>
          <p:cNvPr id="11" name="Rounded Rectangle 6">
            <a:extLst>
              <a:ext uri="{FF2B5EF4-FFF2-40B4-BE49-F238E27FC236}">
                <a16:creationId xmlns:a16="http://schemas.microsoft.com/office/drawing/2014/main" id="{3FC9CA43-984E-29EC-BB2F-E279EFF84EC3}"/>
              </a:ext>
            </a:extLst>
          </p:cNvPr>
          <p:cNvSpPr/>
          <p:nvPr/>
        </p:nvSpPr>
        <p:spPr>
          <a:xfrm>
            <a:off x="5868844" y="2415753"/>
            <a:ext cx="2481201" cy="1439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accent4"/>
                </a:solidFill>
                <a:cs typeface="Arial" pitchFamily="34" charset="0"/>
              </a:rPr>
              <a:t>Maximum tax-free </a:t>
            </a:r>
            <a:br>
              <a:rPr lang="en-GB" sz="1600" b="1" dirty="0">
                <a:solidFill>
                  <a:schemeClr val="accent4"/>
                </a:solidFill>
                <a:cs typeface="Arial" pitchFamily="34" charset="0"/>
              </a:rPr>
            </a:br>
            <a:r>
              <a:rPr lang="en-GB" sz="1600" b="1" dirty="0">
                <a:solidFill>
                  <a:schemeClr val="accent4"/>
                </a:solidFill>
                <a:cs typeface="Arial" pitchFamily="34" charset="0"/>
              </a:rPr>
              <a:t>cash of £42,800…</a:t>
            </a:r>
          </a:p>
        </p:txBody>
      </p:sp>
      <p:cxnSp>
        <p:nvCxnSpPr>
          <p:cNvPr id="12" name="Straight Connector 11">
            <a:extLst>
              <a:ext uri="{FF2B5EF4-FFF2-40B4-BE49-F238E27FC236}">
                <a16:creationId xmlns:a16="http://schemas.microsoft.com/office/drawing/2014/main" id="{3B903D81-6A47-7E29-E194-54A2AEFA9E98}"/>
              </a:ext>
            </a:extLst>
          </p:cNvPr>
          <p:cNvCxnSpPr/>
          <p:nvPr/>
        </p:nvCxnSpPr>
        <p:spPr>
          <a:xfrm>
            <a:off x="5883855" y="1454347"/>
            <a:ext cx="0" cy="4356000"/>
          </a:xfrm>
          <a:prstGeom prst="line">
            <a:avLst/>
          </a:prstGeom>
          <a:ln w="38100">
            <a:solidFill>
              <a:srgbClr val="4A3C87"/>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0613067"/>
      </p:ext>
    </p:extLst>
  </p:cSld>
  <p:clrMapOvr>
    <a:masterClrMapping/>
  </p:clrMapOvr>
  <mc:AlternateContent xmlns:mc="http://schemas.openxmlformats.org/markup-compatibility/2006" xmlns:p14="http://schemas.microsoft.com/office/powerpoint/2010/main">
    <mc:Choice Requires="p14">
      <p:transition spd="slow" p14:dur="2000" advTm="135280"/>
    </mc:Choice>
    <mc:Fallback xmlns="">
      <p:transition spd="slow" advTm="135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Graphic spid="8" grpId="0">
        <p:bldAsOne/>
      </p:bldGraphic>
      <p:bldGraphic spid="9" grpId="0">
        <p:bldAsOne/>
      </p:bldGraphic>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5AEA-9CCA-84F8-A081-C8763CF1D6B2}"/>
              </a:ext>
            </a:extLst>
          </p:cNvPr>
          <p:cNvSpPr>
            <a:spLocks noGrp="1"/>
          </p:cNvSpPr>
          <p:nvPr>
            <p:ph type="title"/>
          </p:nvPr>
        </p:nvSpPr>
        <p:spPr/>
        <p:txBody>
          <a:bodyPr/>
          <a:lstStyle/>
          <a:p>
            <a:r>
              <a:rPr lang="en-GB" dirty="0"/>
              <a:t>Flexible retirement</a:t>
            </a:r>
          </a:p>
        </p:txBody>
      </p:sp>
      <p:sp>
        <p:nvSpPr>
          <p:cNvPr id="5" name="Rectangle 3">
            <a:extLst>
              <a:ext uri="{FF2B5EF4-FFF2-40B4-BE49-F238E27FC236}">
                <a16:creationId xmlns:a16="http://schemas.microsoft.com/office/drawing/2014/main" id="{23CFD876-C248-A683-5942-BFB1A153BE10}"/>
              </a:ext>
            </a:extLst>
          </p:cNvPr>
          <p:cNvSpPr>
            <a:spLocks noChangeArrowheads="1"/>
          </p:cNvSpPr>
          <p:nvPr/>
        </p:nvSpPr>
        <p:spPr bwMode="auto">
          <a:xfrm>
            <a:off x="2414808" y="1056208"/>
            <a:ext cx="2138400" cy="504056"/>
          </a:xfrm>
          <a:prstGeom prst="roundRect">
            <a:avLst/>
          </a:prstGeom>
          <a:solidFill>
            <a:srgbClr val="24CC87"/>
          </a:solidFill>
          <a:ln w="9525">
            <a:noFill/>
            <a:miter lim="800000"/>
            <a:headEnd/>
            <a:tailEnd/>
          </a:ln>
        </p:spPr>
        <p:txBody>
          <a:bodyPr anchor="ctr"/>
          <a:lstStyle/>
          <a:p>
            <a:pPr algn="ctr"/>
            <a:r>
              <a:rPr kumimoji="1" lang="en-GB" sz="2000" b="1" dirty="0">
                <a:solidFill>
                  <a:schemeClr val="bg1"/>
                </a:solidFill>
              </a:rPr>
              <a:t>Step down</a:t>
            </a:r>
          </a:p>
        </p:txBody>
      </p:sp>
      <p:sp>
        <p:nvSpPr>
          <p:cNvPr id="6" name="Rectangle 3">
            <a:extLst>
              <a:ext uri="{FF2B5EF4-FFF2-40B4-BE49-F238E27FC236}">
                <a16:creationId xmlns:a16="http://schemas.microsoft.com/office/drawing/2014/main" id="{B1C1A811-B930-34FD-2F6A-B59FDB739F80}"/>
              </a:ext>
            </a:extLst>
          </p:cNvPr>
          <p:cNvSpPr>
            <a:spLocks noChangeArrowheads="1"/>
          </p:cNvSpPr>
          <p:nvPr/>
        </p:nvSpPr>
        <p:spPr bwMode="auto">
          <a:xfrm>
            <a:off x="4824396" y="1056208"/>
            <a:ext cx="2138400" cy="504056"/>
          </a:xfrm>
          <a:prstGeom prst="roundRect">
            <a:avLst/>
          </a:prstGeom>
          <a:solidFill>
            <a:schemeClr val="tx1"/>
          </a:solidFill>
          <a:ln w="9525">
            <a:noFill/>
            <a:miter lim="800000"/>
            <a:headEnd/>
            <a:tailEnd/>
          </a:ln>
        </p:spPr>
        <p:txBody>
          <a:bodyPr anchor="ctr"/>
          <a:lstStyle/>
          <a:p>
            <a:pPr algn="ctr"/>
            <a:r>
              <a:rPr kumimoji="1" lang="en-GB" sz="2000" b="1" dirty="0">
                <a:solidFill>
                  <a:schemeClr val="bg1"/>
                </a:solidFill>
              </a:rPr>
              <a:t>Wind down</a:t>
            </a:r>
          </a:p>
        </p:txBody>
      </p:sp>
      <p:sp>
        <p:nvSpPr>
          <p:cNvPr id="7" name="Rectangle 3">
            <a:extLst>
              <a:ext uri="{FF2B5EF4-FFF2-40B4-BE49-F238E27FC236}">
                <a16:creationId xmlns:a16="http://schemas.microsoft.com/office/drawing/2014/main" id="{95C0CC5B-B153-788D-510D-EFE344A6A8E0}"/>
              </a:ext>
            </a:extLst>
          </p:cNvPr>
          <p:cNvSpPr>
            <a:spLocks noChangeArrowheads="1"/>
          </p:cNvSpPr>
          <p:nvPr/>
        </p:nvSpPr>
        <p:spPr bwMode="auto">
          <a:xfrm>
            <a:off x="9709183" y="1056208"/>
            <a:ext cx="2140005" cy="504056"/>
          </a:xfrm>
          <a:prstGeom prst="roundRect">
            <a:avLst/>
          </a:prstGeom>
          <a:solidFill>
            <a:schemeClr val="accent4"/>
          </a:solidFill>
          <a:ln w="9525">
            <a:noFill/>
            <a:miter lim="800000"/>
            <a:headEnd/>
            <a:tailEnd/>
          </a:ln>
        </p:spPr>
        <p:txBody>
          <a:bodyPr anchor="ctr"/>
          <a:lstStyle/>
          <a:p>
            <a:pPr algn="ctr"/>
            <a:r>
              <a:rPr kumimoji="1" lang="en-GB" b="1" dirty="0">
                <a:solidFill>
                  <a:schemeClr val="bg1"/>
                </a:solidFill>
              </a:rPr>
              <a:t>Retire &amp; return</a:t>
            </a:r>
          </a:p>
        </p:txBody>
      </p:sp>
      <p:sp>
        <p:nvSpPr>
          <p:cNvPr id="8" name="Rectangle 3">
            <a:extLst>
              <a:ext uri="{FF2B5EF4-FFF2-40B4-BE49-F238E27FC236}">
                <a16:creationId xmlns:a16="http://schemas.microsoft.com/office/drawing/2014/main" id="{D4993135-6964-51B2-B3CE-6E1CB764939A}"/>
              </a:ext>
            </a:extLst>
          </p:cNvPr>
          <p:cNvSpPr>
            <a:spLocks noChangeArrowheads="1"/>
          </p:cNvSpPr>
          <p:nvPr/>
        </p:nvSpPr>
        <p:spPr bwMode="auto">
          <a:xfrm>
            <a:off x="7272426" y="1056208"/>
            <a:ext cx="2138400" cy="504056"/>
          </a:xfrm>
          <a:prstGeom prst="roundRect">
            <a:avLst/>
          </a:prstGeom>
          <a:solidFill>
            <a:srgbClr val="F4514C"/>
          </a:solidFill>
          <a:ln w="9525">
            <a:noFill/>
            <a:miter lim="800000"/>
            <a:headEnd/>
            <a:tailEnd/>
          </a:ln>
        </p:spPr>
        <p:txBody>
          <a:bodyPr anchor="ctr"/>
          <a:lstStyle/>
          <a:p>
            <a:pPr algn="ctr"/>
            <a:r>
              <a:rPr kumimoji="1" lang="en-GB" sz="2000" b="1" dirty="0">
                <a:solidFill>
                  <a:schemeClr val="bg1"/>
                </a:solidFill>
              </a:rPr>
              <a:t>Draw down</a:t>
            </a:r>
          </a:p>
        </p:txBody>
      </p:sp>
      <p:sp>
        <p:nvSpPr>
          <p:cNvPr id="9" name="TextBox 8">
            <a:extLst>
              <a:ext uri="{FF2B5EF4-FFF2-40B4-BE49-F238E27FC236}">
                <a16:creationId xmlns:a16="http://schemas.microsoft.com/office/drawing/2014/main" id="{AC2AB546-20F5-9DD4-31CF-CBE04377BE27}"/>
              </a:ext>
            </a:extLst>
          </p:cNvPr>
          <p:cNvSpPr txBox="1"/>
          <p:nvPr/>
        </p:nvSpPr>
        <p:spPr>
          <a:xfrm>
            <a:off x="257176" y="3930583"/>
            <a:ext cx="1971674" cy="442674"/>
          </a:xfrm>
          <a:prstGeom prst="roundRect">
            <a:avLst/>
          </a:prstGeom>
          <a:solidFill>
            <a:srgbClr val="FF9351"/>
          </a:solidFill>
          <a:ln w="38100">
            <a:noFill/>
          </a:ln>
        </p:spPr>
        <p:txBody>
          <a:bodyPr wrap="square" rtlCol="0" anchor="ctr">
            <a:spAutoFit/>
          </a:bodyPr>
          <a:lstStyle/>
          <a:p>
            <a:pPr algn="ctr"/>
            <a:r>
              <a:rPr lang="en-GB" sz="2000" b="1" dirty="0">
                <a:solidFill>
                  <a:schemeClr val="bg1"/>
                </a:solidFill>
              </a:rPr>
              <a:t>1995 Section</a:t>
            </a:r>
          </a:p>
        </p:txBody>
      </p:sp>
      <p:sp>
        <p:nvSpPr>
          <p:cNvPr id="10" name="TextBox 9">
            <a:extLst>
              <a:ext uri="{FF2B5EF4-FFF2-40B4-BE49-F238E27FC236}">
                <a16:creationId xmlns:a16="http://schemas.microsoft.com/office/drawing/2014/main" id="{37772758-D3C7-A942-86DD-4135096C128B}"/>
              </a:ext>
            </a:extLst>
          </p:cNvPr>
          <p:cNvSpPr txBox="1"/>
          <p:nvPr/>
        </p:nvSpPr>
        <p:spPr>
          <a:xfrm>
            <a:off x="257176" y="4709712"/>
            <a:ext cx="1971674" cy="442674"/>
          </a:xfrm>
          <a:prstGeom prst="roundRect">
            <a:avLst/>
          </a:prstGeom>
          <a:solidFill>
            <a:schemeClr val="accent2"/>
          </a:solidFill>
          <a:ln w="38100">
            <a:noFill/>
          </a:ln>
        </p:spPr>
        <p:txBody>
          <a:bodyPr wrap="square" rtlCol="0" anchor="ctr">
            <a:spAutoFit/>
          </a:bodyPr>
          <a:lstStyle/>
          <a:p>
            <a:pPr algn="ctr"/>
            <a:r>
              <a:rPr lang="en-GB" sz="2000" b="1" dirty="0">
                <a:solidFill>
                  <a:schemeClr val="bg1"/>
                </a:solidFill>
              </a:rPr>
              <a:t>2008 Section</a:t>
            </a:r>
          </a:p>
        </p:txBody>
      </p:sp>
      <p:sp>
        <p:nvSpPr>
          <p:cNvPr id="11" name="TextBox 10">
            <a:extLst>
              <a:ext uri="{FF2B5EF4-FFF2-40B4-BE49-F238E27FC236}">
                <a16:creationId xmlns:a16="http://schemas.microsoft.com/office/drawing/2014/main" id="{4EB0373A-4840-DDEE-BF42-163E8EADE99A}"/>
              </a:ext>
            </a:extLst>
          </p:cNvPr>
          <p:cNvSpPr txBox="1"/>
          <p:nvPr/>
        </p:nvSpPr>
        <p:spPr>
          <a:xfrm>
            <a:off x="257176" y="5488330"/>
            <a:ext cx="1971674" cy="442674"/>
          </a:xfrm>
          <a:prstGeom prst="roundRect">
            <a:avLst/>
          </a:prstGeom>
          <a:solidFill>
            <a:schemeClr val="bg2"/>
          </a:solidFill>
          <a:ln w="38100">
            <a:noFill/>
          </a:ln>
        </p:spPr>
        <p:txBody>
          <a:bodyPr wrap="square" rtlCol="0" anchor="ctr">
            <a:spAutoFit/>
          </a:bodyPr>
          <a:lstStyle/>
          <a:p>
            <a:pPr algn="ctr"/>
            <a:r>
              <a:rPr lang="en-GB" sz="2000" b="1" dirty="0">
                <a:solidFill>
                  <a:schemeClr val="bg1"/>
                </a:solidFill>
              </a:rPr>
              <a:t>2015 Scheme</a:t>
            </a:r>
          </a:p>
        </p:txBody>
      </p:sp>
      <p:sp>
        <p:nvSpPr>
          <p:cNvPr id="12" name="TextBox 11">
            <a:extLst>
              <a:ext uri="{FF2B5EF4-FFF2-40B4-BE49-F238E27FC236}">
                <a16:creationId xmlns:a16="http://schemas.microsoft.com/office/drawing/2014/main" id="{27EBBF66-A7D8-2CBB-0E54-E3CF4E44092D}"/>
              </a:ext>
            </a:extLst>
          </p:cNvPr>
          <p:cNvSpPr txBox="1"/>
          <p:nvPr/>
        </p:nvSpPr>
        <p:spPr>
          <a:xfrm>
            <a:off x="3124008" y="3794375"/>
            <a:ext cx="720000" cy="715089"/>
          </a:xfrm>
          <a:prstGeom prst="roundRect">
            <a:avLst/>
          </a:prstGeom>
          <a:noFill/>
          <a:ln w="38100">
            <a:noFill/>
          </a:ln>
        </p:spPr>
        <p:txBody>
          <a:bodyPr wrap="square" rtlCol="0" anchor="ctr">
            <a:spAutoFit/>
          </a:bodyPr>
          <a:lstStyle/>
          <a:p>
            <a:pPr algn="ctr"/>
            <a:r>
              <a:rPr lang="en-GB" sz="3600" b="1" dirty="0">
                <a:solidFill>
                  <a:srgbClr val="FF9351"/>
                </a:solidFill>
              </a:rPr>
              <a:t>✓</a:t>
            </a:r>
          </a:p>
        </p:txBody>
      </p:sp>
      <p:sp>
        <p:nvSpPr>
          <p:cNvPr id="14" name="TextBox 13">
            <a:extLst>
              <a:ext uri="{FF2B5EF4-FFF2-40B4-BE49-F238E27FC236}">
                <a16:creationId xmlns:a16="http://schemas.microsoft.com/office/drawing/2014/main" id="{01F94055-20D2-29E7-AC76-4BE6389062CB}"/>
              </a:ext>
            </a:extLst>
          </p:cNvPr>
          <p:cNvSpPr txBox="1"/>
          <p:nvPr/>
        </p:nvSpPr>
        <p:spPr>
          <a:xfrm>
            <a:off x="2414808" y="1692683"/>
            <a:ext cx="2138400" cy="578882"/>
          </a:xfrm>
          <a:prstGeom prst="roundRect">
            <a:avLst/>
          </a:prstGeom>
          <a:noFill/>
          <a:ln w="12700">
            <a:solidFill>
              <a:srgbClr val="24CC87"/>
            </a:solidFill>
          </a:ln>
        </p:spPr>
        <p:txBody>
          <a:bodyPr wrap="square" rtlCol="0" anchor="ctr">
            <a:spAutoFit/>
          </a:bodyPr>
          <a:lstStyle/>
          <a:p>
            <a:pPr algn="ctr"/>
            <a:r>
              <a:rPr lang="en-GB" sz="1400" b="1" dirty="0">
                <a:solidFill>
                  <a:srgbClr val="24CC87"/>
                </a:solidFill>
              </a:rPr>
              <a:t>Continue working in the NHS</a:t>
            </a:r>
          </a:p>
        </p:txBody>
      </p:sp>
      <p:sp>
        <p:nvSpPr>
          <p:cNvPr id="15" name="TextBox 14">
            <a:extLst>
              <a:ext uri="{FF2B5EF4-FFF2-40B4-BE49-F238E27FC236}">
                <a16:creationId xmlns:a16="http://schemas.microsoft.com/office/drawing/2014/main" id="{8D751AEB-858A-5882-D86D-7FDE4A7D0946}"/>
              </a:ext>
            </a:extLst>
          </p:cNvPr>
          <p:cNvSpPr txBox="1"/>
          <p:nvPr/>
        </p:nvSpPr>
        <p:spPr>
          <a:xfrm>
            <a:off x="2414808" y="3191667"/>
            <a:ext cx="2138400" cy="578882"/>
          </a:xfrm>
          <a:prstGeom prst="roundRect">
            <a:avLst/>
          </a:prstGeom>
          <a:noFill/>
          <a:ln w="12700">
            <a:solidFill>
              <a:srgbClr val="24CC87"/>
            </a:solidFill>
          </a:ln>
        </p:spPr>
        <p:txBody>
          <a:bodyPr wrap="square" lIns="36000" rIns="36000" rtlCol="0" anchor="ctr">
            <a:spAutoFit/>
          </a:bodyPr>
          <a:lstStyle/>
          <a:p>
            <a:pPr algn="ctr"/>
            <a:r>
              <a:rPr lang="en-GB" sz="1400" b="1" dirty="0">
                <a:solidFill>
                  <a:srgbClr val="24CC87"/>
                </a:solidFill>
              </a:rPr>
              <a:t>Protected pay for 1995/2008 pensions</a:t>
            </a:r>
          </a:p>
        </p:txBody>
      </p:sp>
      <p:sp>
        <p:nvSpPr>
          <p:cNvPr id="16" name="TextBox 15">
            <a:extLst>
              <a:ext uri="{FF2B5EF4-FFF2-40B4-BE49-F238E27FC236}">
                <a16:creationId xmlns:a16="http://schemas.microsoft.com/office/drawing/2014/main" id="{5EC578F1-7677-7715-95B4-4CF2C587CE57}"/>
              </a:ext>
            </a:extLst>
          </p:cNvPr>
          <p:cNvSpPr txBox="1"/>
          <p:nvPr/>
        </p:nvSpPr>
        <p:spPr>
          <a:xfrm>
            <a:off x="2414808" y="2441352"/>
            <a:ext cx="2138400" cy="578882"/>
          </a:xfrm>
          <a:prstGeom prst="roundRect">
            <a:avLst/>
          </a:prstGeom>
          <a:noFill/>
          <a:ln w="12700">
            <a:solidFill>
              <a:srgbClr val="24CC87"/>
            </a:solidFill>
          </a:ln>
        </p:spPr>
        <p:txBody>
          <a:bodyPr wrap="square" rtlCol="0" anchor="ctr">
            <a:spAutoFit/>
          </a:bodyPr>
          <a:lstStyle/>
          <a:p>
            <a:pPr algn="ctr"/>
            <a:r>
              <a:rPr lang="en-GB" sz="1400" b="1" dirty="0">
                <a:solidFill>
                  <a:srgbClr val="24CC87"/>
                </a:solidFill>
              </a:rPr>
              <a:t>Step down to a different role</a:t>
            </a:r>
          </a:p>
        </p:txBody>
      </p:sp>
      <p:sp>
        <p:nvSpPr>
          <p:cNvPr id="17" name="TextBox 16">
            <a:extLst>
              <a:ext uri="{FF2B5EF4-FFF2-40B4-BE49-F238E27FC236}">
                <a16:creationId xmlns:a16="http://schemas.microsoft.com/office/drawing/2014/main" id="{F79A6151-C944-83D0-26E5-B180C95F5A40}"/>
              </a:ext>
            </a:extLst>
          </p:cNvPr>
          <p:cNvSpPr txBox="1"/>
          <p:nvPr/>
        </p:nvSpPr>
        <p:spPr>
          <a:xfrm>
            <a:off x="4824396" y="1680815"/>
            <a:ext cx="2138400" cy="578882"/>
          </a:xfrm>
          <a:prstGeom prst="roundRect">
            <a:avLst/>
          </a:prstGeom>
          <a:noFill/>
          <a:ln w="12700">
            <a:solidFill>
              <a:schemeClr val="tx1"/>
            </a:solidFill>
          </a:ln>
        </p:spPr>
        <p:txBody>
          <a:bodyPr wrap="square" rtlCol="0" anchor="ctr">
            <a:spAutoFit/>
          </a:bodyPr>
          <a:lstStyle/>
          <a:p>
            <a:pPr algn="ctr"/>
            <a:r>
              <a:rPr lang="en-GB" sz="1400" b="1" dirty="0"/>
              <a:t>Remain in</a:t>
            </a:r>
          </a:p>
          <a:p>
            <a:pPr algn="ctr"/>
            <a:r>
              <a:rPr lang="en-GB" sz="1400" b="1" dirty="0"/>
              <a:t>current post</a:t>
            </a:r>
          </a:p>
        </p:txBody>
      </p:sp>
      <p:sp>
        <p:nvSpPr>
          <p:cNvPr id="18" name="TextBox 17">
            <a:extLst>
              <a:ext uri="{FF2B5EF4-FFF2-40B4-BE49-F238E27FC236}">
                <a16:creationId xmlns:a16="http://schemas.microsoft.com/office/drawing/2014/main" id="{5C8BD6F7-7BAD-534F-CC75-14F141EF31DC}"/>
              </a:ext>
            </a:extLst>
          </p:cNvPr>
          <p:cNvSpPr txBox="1"/>
          <p:nvPr/>
        </p:nvSpPr>
        <p:spPr>
          <a:xfrm>
            <a:off x="4824396" y="2538681"/>
            <a:ext cx="2138400" cy="340519"/>
          </a:xfrm>
          <a:prstGeom prst="roundRect">
            <a:avLst/>
          </a:prstGeom>
          <a:noFill/>
          <a:ln w="12700">
            <a:solidFill>
              <a:schemeClr val="tx1"/>
            </a:solidFill>
          </a:ln>
        </p:spPr>
        <p:txBody>
          <a:bodyPr wrap="square" rtlCol="0" anchor="ctr">
            <a:spAutoFit/>
          </a:bodyPr>
          <a:lstStyle/>
          <a:p>
            <a:pPr algn="ctr"/>
            <a:r>
              <a:rPr lang="en-GB" sz="1400" b="1" dirty="0"/>
              <a:t>Work fewer hours</a:t>
            </a:r>
          </a:p>
        </p:txBody>
      </p:sp>
      <p:sp>
        <p:nvSpPr>
          <p:cNvPr id="19" name="TextBox 18">
            <a:extLst>
              <a:ext uri="{FF2B5EF4-FFF2-40B4-BE49-F238E27FC236}">
                <a16:creationId xmlns:a16="http://schemas.microsoft.com/office/drawing/2014/main" id="{0472B318-77F9-4BF1-6E0B-3A7C1E610769}"/>
              </a:ext>
            </a:extLst>
          </p:cNvPr>
          <p:cNvSpPr txBox="1"/>
          <p:nvPr/>
        </p:nvSpPr>
        <p:spPr>
          <a:xfrm>
            <a:off x="4824396" y="3179791"/>
            <a:ext cx="2138400" cy="578882"/>
          </a:xfrm>
          <a:prstGeom prst="roundRect">
            <a:avLst/>
          </a:prstGeom>
          <a:noFill/>
          <a:ln w="12700">
            <a:solidFill>
              <a:schemeClr val="tx1"/>
            </a:solidFill>
          </a:ln>
        </p:spPr>
        <p:txBody>
          <a:bodyPr wrap="square" rtlCol="0" anchor="ctr">
            <a:spAutoFit/>
          </a:bodyPr>
          <a:lstStyle/>
          <a:p>
            <a:pPr algn="ctr"/>
            <a:r>
              <a:rPr lang="en-GB" sz="1400" b="1" dirty="0"/>
              <a:t>No impact on past pensions</a:t>
            </a:r>
          </a:p>
        </p:txBody>
      </p:sp>
      <p:sp>
        <p:nvSpPr>
          <p:cNvPr id="20" name="TextBox 19">
            <a:extLst>
              <a:ext uri="{FF2B5EF4-FFF2-40B4-BE49-F238E27FC236}">
                <a16:creationId xmlns:a16="http://schemas.microsoft.com/office/drawing/2014/main" id="{489D435C-771E-4ADB-2787-51202AD3DAC0}"/>
              </a:ext>
            </a:extLst>
          </p:cNvPr>
          <p:cNvSpPr txBox="1"/>
          <p:nvPr/>
        </p:nvSpPr>
        <p:spPr>
          <a:xfrm>
            <a:off x="7272426" y="1690082"/>
            <a:ext cx="2138400" cy="578882"/>
          </a:xfrm>
          <a:prstGeom prst="roundRect">
            <a:avLst/>
          </a:prstGeom>
          <a:noFill/>
          <a:ln w="12700">
            <a:solidFill>
              <a:srgbClr val="F4514C"/>
            </a:solidFill>
          </a:ln>
        </p:spPr>
        <p:txBody>
          <a:bodyPr wrap="square" rtlCol="0" anchor="ctr">
            <a:spAutoFit/>
          </a:bodyPr>
          <a:lstStyle/>
          <a:p>
            <a:pPr algn="ctr"/>
            <a:r>
              <a:rPr lang="en-GB" sz="1400" b="1" dirty="0">
                <a:solidFill>
                  <a:srgbClr val="F4514C"/>
                </a:solidFill>
              </a:rPr>
              <a:t>Continue working in the NHS</a:t>
            </a:r>
          </a:p>
        </p:txBody>
      </p:sp>
      <p:sp>
        <p:nvSpPr>
          <p:cNvPr id="21" name="TextBox 20">
            <a:extLst>
              <a:ext uri="{FF2B5EF4-FFF2-40B4-BE49-F238E27FC236}">
                <a16:creationId xmlns:a16="http://schemas.microsoft.com/office/drawing/2014/main" id="{F06DB012-E71C-0FC8-A605-D81430B97CEB}"/>
              </a:ext>
            </a:extLst>
          </p:cNvPr>
          <p:cNvSpPr txBox="1"/>
          <p:nvPr/>
        </p:nvSpPr>
        <p:spPr>
          <a:xfrm>
            <a:off x="7272426" y="2442859"/>
            <a:ext cx="2138400" cy="578882"/>
          </a:xfrm>
          <a:prstGeom prst="roundRect">
            <a:avLst/>
          </a:prstGeom>
          <a:noFill/>
          <a:ln w="12700">
            <a:solidFill>
              <a:srgbClr val="F4514C"/>
            </a:solidFill>
          </a:ln>
        </p:spPr>
        <p:txBody>
          <a:bodyPr wrap="square" rtlCol="0" anchor="ctr">
            <a:spAutoFit/>
          </a:bodyPr>
          <a:lstStyle/>
          <a:p>
            <a:pPr algn="ctr"/>
            <a:r>
              <a:rPr lang="en-GB" sz="1400" b="1" dirty="0">
                <a:solidFill>
                  <a:srgbClr val="F4514C"/>
                </a:solidFill>
              </a:rPr>
              <a:t>Partially draw down benefits</a:t>
            </a:r>
          </a:p>
        </p:txBody>
      </p:sp>
      <p:sp>
        <p:nvSpPr>
          <p:cNvPr id="22" name="TextBox 21">
            <a:extLst>
              <a:ext uri="{FF2B5EF4-FFF2-40B4-BE49-F238E27FC236}">
                <a16:creationId xmlns:a16="http://schemas.microsoft.com/office/drawing/2014/main" id="{B3E7AAFE-8D8F-0D5E-E2E4-7C8D8E68E739}"/>
              </a:ext>
            </a:extLst>
          </p:cNvPr>
          <p:cNvSpPr txBox="1"/>
          <p:nvPr/>
        </p:nvSpPr>
        <p:spPr>
          <a:xfrm>
            <a:off x="7272426" y="3190282"/>
            <a:ext cx="2138400" cy="578882"/>
          </a:xfrm>
          <a:prstGeom prst="roundRect">
            <a:avLst/>
          </a:prstGeom>
          <a:noFill/>
          <a:ln w="12700">
            <a:solidFill>
              <a:srgbClr val="F4514C"/>
            </a:solidFill>
          </a:ln>
        </p:spPr>
        <p:txBody>
          <a:bodyPr wrap="square" rtlCol="0" anchor="ctr">
            <a:spAutoFit/>
          </a:bodyPr>
          <a:lstStyle/>
          <a:p>
            <a:pPr algn="ctr"/>
            <a:r>
              <a:rPr lang="en-GB" sz="1400" b="1" dirty="0">
                <a:solidFill>
                  <a:srgbClr val="F4514C"/>
                </a:solidFill>
              </a:rPr>
              <a:t>Can build up more pension</a:t>
            </a:r>
          </a:p>
        </p:txBody>
      </p:sp>
      <p:sp>
        <p:nvSpPr>
          <p:cNvPr id="23" name="TextBox 22">
            <a:extLst>
              <a:ext uri="{FF2B5EF4-FFF2-40B4-BE49-F238E27FC236}">
                <a16:creationId xmlns:a16="http://schemas.microsoft.com/office/drawing/2014/main" id="{83B25718-30C0-0458-F2B6-E8AE768BEC04}"/>
              </a:ext>
            </a:extLst>
          </p:cNvPr>
          <p:cNvSpPr txBox="1"/>
          <p:nvPr/>
        </p:nvSpPr>
        <p:spPr>
          <a:xfrm>
            <a:off x="9709183" y="1692683"/>
            <a:ext cx="2140005" cy="578882"/>
          </a:xfrm>
          <a:prstGeom prst="roundRect">
            <a:avLst/>
          </a:prstGeom>
          <a:noFill/>
          <a:ln w="12700">
            <a:solidFill>
              <a:schemeClr val="accent4"/>
            </a:solidFill>
          </a:ln>
        </p:spPr>
        <p:txBody>
          <a:bodyPr wrap="square" rtlCol="0" anchor="ctr">
            <a:spAutoFit/>
          </a:bodyPr>
          <a:lstStyle/>
          <a:p>
            <a:pPr algn="ctr"/>
            <a:r>
              <a:rPr lang="en-GB" sz="1400" b="1" dirty="0">
                <a:solidFill>
                  <a:schemeClr val="accent4"/>
                </a:solidFill>
              </a:rPr>
              <a:t>Leave employment and claim pension</a:t>
            </a:r>
          </a:p>
        </p:txBody>
      </p:sp>
      <p:sp>
        <p:nvSpPr>
          <p:cNvPr id="24" name="TextBox 23">
            <a:extLst>
              <a:ext uri="{FF2B5EF4-FFF2-40B4-BE49-F238E27FC236}">
                <a16:creationId xmlns:a16="http://schemas.microsoft.com/office/drawing/2014/main" id="{F1911B4A-8397-A035-751A-6111D494048D}"/>
              </a:ext>
            </a:extLst>
          </p:cNvPr>
          <p:cNvSpPr txBox="1"/>
          <p:nvPr/>
        </p:nvSpPr>
        <p:spPr>
          <a:xfrm>
            <a:off x="9722530" y="2556857"/>
            <a:ext cx="2113310" cy="340519"/>
          </a:xfrm>
          <a:prstGeom prst="roundRect">
            <a:avLst/>
          </a:prstGeom>
          <a:noFill/>
          <a:ln w="12700">
            <a:solidFill>
              <a:schemeClr val="accent4"/>
            </a:solidFill>
          </a:ln>
        </p:spPr>
        <p:txBody>
          <a:bodyPr wrap="square" rtlCol="0" anchor="ctr">
            <a:spAutoFit/>
          </a:bodyPr>
          <a:lstStyle/>
          <a:p>
            <a:pPr algn="ctr"/>
            <a:r>
              <a:rPr lang="en-GB" sz="1400" b="1" dirty="0">
                <a:solidFill>
                  <a:schemeClr val="accent4"/>
                </a:solidFill>
              </a:rPr>
              <a:t>Take a short break</a:t>
            </a:r>
          </a:p>
        </p:txBody>
      </p:sp>
      <p:sp>
        <p:nvSpPr>
          <p:cNvPr id="25" name="TextBox 24">
            <a:extLst>
              <a:ext uri="{FF2B5EF4-FFF2-40B4-BE49-F238E27FC236}">
                <a16:creationId xmlns:a16="http://schemas.microsoft.com/office/drawing/2014/main" id="{680B33DE-4F4E-8DD9-EC0A-77C9E8260B32}"/>
              </a:ext>
            </a:extLst>
          </p:cNvPr>
          <p:cNvSpPr txBox="1"/>
          <p:nvPr/>
        </p:nvSpPr>
        <p:spPr>
          <a:xfrm>
            <a:off x="9722530" y="3197969"/>
            <a:ext cx="2113311" cy="578882"/>
          </a:xfrm>
          <a:prstGeom prst="roundRect">
            <a:avLst/>
          </a:prstGeom>
          <a:noFill/>
          <a:ln w="12700">
            <a:solidFill>
              <a:schemeClr val="accent4"/>
            </a:solidFill>
          </a:ln>
        </p:spPr>
        <p:txBody>
          <a:bodyPr wrap="square" lIns="36000" rIns="0" rtlCol="0" anchor="ctr">
            <a:spAutoFit/>
          </a:bodyPr>
          <a:lstStyle/>
          <a:p>
            <a:pPr algn="ctr"/>
            <a:r>
              <a:rPr lang="en-GB" sz="1400" b="1" dirty="0">
                <a:solidFill>
                  <a:schemeClr val="accent4"/>
                </a:solidFill>
              </a:rPr>
              <a:t>Members can build up more pension</a:t>
            </a:r>
          </a:p>
        </p:txBody>
      </p:sp>
      <p:sp>
        <p:nvSpPr>
          <p:cNvPr id="26" name="TextBox 25">
            <a:extLst>
              <a:ext uri="{FF2B5EF4-FFF2-40B4-BE49-F238E27FC236}">
                <a16:creationId xmlns:a16="http://schemas.microsoft.com/office/drawing/2014/main" id="{282AFE78-5304-DE81-CC39-60B9D33DEDE1}"/>
              </a:ext>
            </a:extLst>
          </p:cNvPr>
          <p:cNvSpPr txBox="1"/>
          <p:nvPr/>
        </p:nvSpPr>
        <p:spPr>
          <a:xfrm>
            <a:off x="5533596" y="3807075"/>
            <a:ext cx="720000" cy="715089"/>
          </a:xfrm>
          <a:prstGeom prst="roundRect">
            <a:avLst/>
          </a:prstGeom>
          <a:noFill/>
          <a:ln w="38100">
            <a:noFill/>
          </a:ln>
        </p:spPr>
        <p:txBody>
          <a:bodyPr wrap="square" rtlCol="0" anchor="ctr">
            <a:spAutoFit/>
          </a:bodyPr>
          <a:lstStyle/>
          <a:p>
            <a:pPr algn="ctr"/>
            <a:r>
              <a:rPr lang="en-GB" sz="3600" b="1" dirty="0">
                <a:solidFill>
                  <a:srgbClr val="FF9351"/>
                </a:solidFill>
              </a:rPr>
              <a:t>✓</a:t>
            </a:r>
          </a:p>
        </p:txBody>
      </p:sp>
      <p:sp>
        <p:nvSpPr>
          <p:cNvPr id="27" name="TextBox 26">
            <a:extLst>
              <a:ext uri="{FF2B5EF4-FFF2-40B4-BE49-F238E27FC236}">
                <a16:creationId xmlns:a16="http://schemas.microsoft.com/office/drawing/2014/main" id="{9B475060-478F-29D3-E158-59A311A6A6B0}"/>
              </a:ext>
            </a:extLst>
          </p:cNvPr>
          <p:cNvSpPr txBox="1"/>
          <p:nvPr/>
        </p:nvSpPr>
        <p:spPr>
          <a:xfrm>
            <a:off x="10419185" y="3794375"/>
            <a:ext cx="720000" cy="715089"/>
          </a:xfrm>
          <a:prstGeom prst="roundRect">
            <a:avLst/>
          </a:prstGeom>
          <a:noFill/>
          <a:ln w="38100">
            <a:noFill/>
          </a:ln>
        </p:spPr>
        <p:txBody>
          <a:bodyPr wrap="square" rtlCol="0" anchor="ctr">
            <a:spAutoFit/>
          </a:bodyPr>
          <a:lstStyle/>
          <a:p>
            <a:pPr algn="ctr"/>
            <a:r>
              <a:rPr lang="en-GB" sz="3600" b="1" dirty="0">
                <a:solidFill>
                  <a:srgbClr val="FF9351"/>
                </a:solidFill>
              </a:rPr>
              <a:t>✓</a:t>
            </a:r>
          </a:p>
        </p:txBody>
      </p:sp>
      <p:sp>
        <p:nvSpPr>
          <p:cNvPr id="28" name="TextBox 27">
            <a:extLst>
              <a:ext uri="{FF2B5EF4-FFF2-40B4-BE49-F238E27FC236}">
                <a16:creationId xmlns:a16="http://schemas.microsoft.com/office/drawing/2014/main" id="{A0685EAE-4DEF-DE57-6C44-BB28C5EEE9AA}"/>
              </a:ext>
            </a:extLst>
          </p:cNvPr>
          <p:cNvSpPr txBox="1"/>
          <p:nvPr/>
        </p:nvSpPr>
        <p:spPr>
          <a:xfrm>
            <a:off x="3124008" y="4573504"/>
            <a:ext cx="720000" cy="715089"/>
          </a:xfrm>
          <a:prstGeom prst="roundRect">
            <a:avLst/>
          </a:prstGeom>
          <a:noFill/>
          <a:ln w="38100">
            <a:noFill/>
          </a:ln>
        </p:spPr>
        <p:txBody>
          <a:bodyPr wrap="square" rtlCol="0" anchor="ctr">
            <a:spAutoFit/>
          </a:bodyPr>
          <a:lstStyle/>
          <a:p>
            <a:pPr algn="ctr"/>
            <a:r>
              <a:rPr lang="en-GB" sz="3600" b="1" dirty="0">
                <a:solidFill>
                  <a:schemeClr val="accent2"/>
                </a:solidFill>
              </a:rPr>
              <a:t>✓</a:t>
            </a:r>
          </a:p>
        </p:txBody>
      </p:sp>
      <p:sp>
        <p:nvSpPr>
          <p:cNvPr id="29" name="TextBox 28">
            <a:extLst>
              <a:ext uri="{FF2B5EF4-FFF2-40B4-BE49-F238E27FC236}">
                <a16:creationId xmlns:a16="http://schemas.microsoft.com/office/drawing/2014/main" id="{1DBD5C99-F7FA-0775-7CDD-FDA915B8C7A2}"/>
              </a:ext>
            </a:extLst>
          </p:cNvPr>
          <p:cNvSpPr txBox="1"/>
          <p:nvPr/>
        </p:nvSpPr>
        <p:spPr>
          <a:xfrm>
            <a:off x="7981626" y="4573504"/>
            <a:ext cx="720000" cy="715089"/>
          </a:xfrm>
          <a:prstGeom prst="roundRect">
            <a:avLst/>
          </a:prstGeom>
          <a:noFill/>
          <a:ln w="38100">
            <a:noFill/>
          </a:ln>
        </p:spPr>
        <p:txBody>
          <a:bodyPr wrap="square" rtlCol="0" anchor="ctr">
            <a:spAutoFit/>
          </a:bodyPr>
          <a:lstStyle/>
          <a:p>
            <a:pPr algn="ctr"/>
            <a:r>
              <a:rPr lang="en-GB" sz="3600" b="1" dirty="0">
                <a:solidFill>
                  <a:schemeClr val="accent2"/>
                </a:solidFill>
              </a:rPr>
              <a:t>✓</a:t>
            </a:r>
          </a:p>
        </p:txBody>
      </p:sp>
      <p:sp>
        <p:nvSpPr>
          <p:cNvPr id="30" name="TextBox 29">
            <a:extLst>
              <a:ext uri="{FF2B5EF4-FFF2-40B4-BE49-F238E27FC236}">
                <a16:creationId xmlns:a16="http://schemas.microsoft.com/office/drawing/2014/main" id="{A85E9085-147C-0BE8-9E5C-CEB1C496A93C}"/>
              </a:ext>
            </a:extLst>
          </p:cNvPr>
          <p:cNvSpPr txBox="1"/>
          <p:nvPr/>
        </p:nvSpPr>
        <p:spPr>
          <a:xfrm>
            <a:off x="5533596" y="4573504"/>
            <a:ext cx="720000" cy="715089"/>
          </a:xfrm>
          <a:prstGeom prst="roundRect">
            <a:avLst/>
          </a:prstGeom>
          <a:noFill/>
          <a:ln w="38100">
            <a:noFill/>
          </a:ln>
        </p:spPr>
        <p:txBody>
          <a:bodyPr wrap="square" rtlCol="0" anchor="ctr">
            <a:spAutoFit/>
          </a:bodyPr>
          <a:lstStyle/>
          <a:p>
            <a:pPr algn="ctr"/>
            <a:r>
              <a:rPr lang="en-GB" sz="3600" b="1" dirty="0">
                <a:solidFill>
                  <a:schemeClr val="accent2"/>
                </a:solidFill>
              </a:rPr>
              <a:t>✓</a:t>
            </a:r>
          </a:p>
        </p:txBody>
      </p:sp>
      <p:sp>
        <p:nvSpPr>
          <p:cNvPr id="31" name="TextBox 30">
            <a:extLst>
              <a:ext uri="{FF2B5EF4-FFF2-40B4-BE49-F238E27FC236}">
                <a16:creationId xmlns:a16="http://schemas.microsoft.com/office/drawing/2014/main" id="{657E01AB-9573-5087-2F5E-58D00ADBEE9B}"/>
              </a:ext>
            </a:extLst>
          </p:cNvPr>
          <p:cNvSpPr txBox="1"/>
          <p:nvPr/>
        </p:nvSpPr>
        <p:spPr>
          <a:xfrm>
            <a:off x="10419185" y="4573504"/>
            <a:ext cx="720000" cy="715089"/>
          </a:xfrm>
          <a:prstGeom prst="roundRect">
            <a:avLst/>
          </a:prstGeom>
          <a:noFill/>
          <a:ln w="38100">
            <a:noFill/>
          </a:ln>
        </p:spPr>
        <p:txBody>
          <a:bodyPr wrap="square" rtlCol="0" anchor="ctr">
            <a:spAutoFit/>
          </a:bodyPr>
          <a:lstStyle/>
          <a:p>
            <a:pPr algn="ctr"/>
            <a:r>
              <a:rPr lang="en-GB" sz="3600" b="1" dirty="0">
                <a:solidFill>
                  <a:schemeClr val="accent2"/>
                </a:solidFill>
              </a:rPr>
              <a:t>✓</a:t>
            </a:r>
          </a:p>
        </p:txBody>
      </p:sp>
      <p:sp>
        <p:nvSpPr>
          <p:cNvPr id="32" name="TextBox 31">
            <a:extLst>
              <a:ext uri="{FF2B5EF4-FFF2-40B4-BE49-F238E27FC236}">
                <a16:creationId xmlns:a16="http://schemas.microsoft.com/office/drawing/2014/main" id="{A672373F-47C4-AF4D-D064-390DFD8A960F}"/>
              </a:ext>
            </a:extLst>
          </p:cNvPr>
          <p:cNvSpPr txBox="1"/>
          <p:nvPr/>
        </p:nvSpPr>
        <p:spPr>
          <a:xfrm>
            <a:off x="3124008" y="5352122"/>
            <a:ext cx="720000" cy="715089"/>
          </a:xfrm>
          <a:prstGeom prst="roundRect">
            <a:avLst/>
          </a:prstGeom>
          <a:noFill/>
          <a:ln w="38100">
            <a:noFill/>
          </a:ln>
        </p:spPr>
        <p:txBody>
          <a:bodyPr wrap="square" rtlCol="0" anchor="ctr">
            <a:spAutoFit/>
          </a:bodyPr>
          <a:lstStyle/>
          <a:p>
            <a:pPr algn="ctr"/>
            <a:r>
              <a:rPr lang="en-GB" sz="3600" b="1" dirty="0">
                <a:solidFill>
                  <a:schemeClr val="bg2"/>
                </a:solidFill>
              </a:rPr>
              <a:t>✓</a:t>
            </a:r>
          </a:p>
        </p:txBody>
      </p:sp>
      <p:sp>
        <p:nvSpPr>
          <p:cNvPr id="33" name="TextBox 32">
            <a:extLst>
              <a:ext uri="{FF2B5EF4-FFF2-40B4-BE49-F238E27FC236}">
                <a16:creationId xmlns:a16="http://schemas.microsoft.com/office/drawing/2014/main" id="{A681B731-A021-06B2-A37C-A99C10795DD3}"/>
              </a:ext>
            </a:extLst>
          </p:cNvPr>
          <p:cNvSpPr txBox="1"/>
          <p:nvPr/>
        </p:nvSpPr>
        <p:spPr>
          <a:xfrm>
            <a:off x="7981626" y="5352122"/>
            <a:ext cx="720000" cy="715089"/>
          </a:xfrm>
          <a:prstGeom prst="roundRect">
            <a:avLst/>
          </a:prstGeom>
          <a:noFill/>
          <a:ln w="38100">
            <a:noFill/>
          </a:ln>
        </p:spPr>
        <p:txBody>
          <a:bodyPr wrap="square" rtlCol="0" anchor="ctr">
            <a:spAutoFit/>
          </a:bodyPr>
          <a:lstStyle/>
          <a:p>
            <a:pPr algn="ctr"/>
            <a:r>
              <a:rPr lang="en-GB" sz="3600" b="1" dirty="0">
                <a:solidFill>
                  <a:schemeClr val="bg2"/>
                </a:solidFill>
              </a:rPr>
              <a:t>✓</a:t>
            </a:r>
          </a:p>
        </p:txBody>
      </p:sp>
      <p:sp>
        <p:nvSpPr>
          <p:cNvPr id="34" name="TextBox 33">
            <a:extLst>
              <a:ext uri="{FF2B5EF4-FFF2-40B4-BE49-F238E27FC236}">
                <a16:creationId xmlns:a16="http://schemas.microsoft.com/office/drawing/2014/main" id="{6A7CC308-175A-8963-00F3-6E614FF8D20C}"/>
              </a:ext>
            </a:extLst>
          </p:cNvPr>
          <p:cNvSpPr txBox="1"/>
          <p:nvPr/>
        </p:nvSpPr>
        <p:spPr>
          <a:xfrm>
            <a:off x="5533596" y="5352122"/>
            <a:ext cx="720000" cy="715089"/>
          </a:xfrm>
          <a:prstGeom prst="roundRect">
            <a:avLst/>
          </a:prstGeom>
          <a:noFill/>
          <a:ln w="38100">
            <a:noFill/>
          </a:ln>
        </p:spPr>
        <p:txBody>
          <a:bodyPr wrap="square" rtlCol="0" anchor="ctr">
            <a:spAutoFit/>
          </a:bodyPr>
          <a:lstStyle/>
          <a:p>
            <a:pPr algn="ctr"/>
            <a:r>
              <a:rPr lang="en-GB" sz="3600" b="1" dirty="0">
                <a:solidFill>
                  <a:schemeClr val="bg2"/>
                </a:solidFill>
              </a:rPr>
              <a:t>✓</a:t>
            </a:r>
          </a:p>
        </p:txBody>
      </p:sp>
      <p:sp>
        <p:nvSpPr>
          <p:cNvPr id="35" name="TextBox 34">
            <a:extLst>
              <a:ext uri="{FF2B5EF4-FFF2-40B4-BE49-F238E27FC236}">
                <a16:creationId xmlns:a16="http://schemas.microsoft.com/office/drawing/2014/main" id="{BED93C71-D872-B613-2FAE-F425E67916FE}"/>
              </a:ext>
            </a:extLst>
          </p:cNvPr>
          <p:cNvSpPr txBox="1"/>
          <p:nvPr/>
        </p:nvSpPr>
        <p:spPr>
          <a:xfrm>
            <a:off x="10419185" y="5352122"/>
            <a:ext cx="720000" cy="715089"/>
          </a:xfrm>
          <a:prstGeom prst="roundRect">
            <a:avLst/>
          </a:prstGeom>
          <a:noFill/>
          <a:ln w="38100">
            <a:noFill/>
          </a:ln>
        </p:spPr>
        <p:txBody>
          <a:bodyPr wrap="square" rtlCol="0" anchor="ctr">
            <a:spAutoFit/>
          </a:bodyPr>
          <a:lstStyle/>
          <a:p>
            <a:pPr algn="ctr"/>
            <a:r>
              <a:rPr lang="en-GB" sz="3600" b="1" dirty="0">
                <a:solidFill>
                  <a:schemeClr val="bg2"/>
                </a:solidFill>
              </a:rPr>
              <a:t>✓</a:t>
            </a:r>
          </a:p>
        </p:txBody>
      </p:sp>
      <p:sp>
        <p:nvSpPr>
          <p:cNvPr id="3" name="TextBox 2">
            <a:extLst>
              <a:ext uri="{FF2B5EF4-FFF2-40B4-BE49-F238E27FC236}">
                <a16:creationId xmlns:a16="http://schemas.microsoft.com/office/drawing/2014/main" id="{FE3EB85E-3A0A-0144-6D86-8CFE6238ABBD}"/>
              </a:ext>
            </a:extLst>
          </p:cNvPr>
          <p:cNvSpPr txBox="1"/>
          <p:nvPr/>
        </p:nvSpPr>
        <p:spPr>
          <a:xfrm>
            <a:off x="7976390" y="3832364"/>
            <a:ext cx="875510" cy="715089"/>
          </a:xfrm>
          <a:prstGeom prst="roundRect">
            <a:avLst/>
          </a:prstGeom>
          <a:noFill/>
          <a:ln w="38100">
            <a:noFill/>
          </a:ln>
        </p:spPr>
        <p:txBody>
          <a:bodyPr wrap="square" rtlCol="0" anchor="ctr">
            <a:spAutoFit/>
          </a:bodyPr>
          <a:lstStyle/>
          <a:p>
            <a:pPr algn="ctr"/>
            <a:r>
              <a:rPr lang="en-GB" sz="3600" b="1" dirty="0">
                <a:solidFill>
                  <a:srgbClr val="FF9351"/>
                </a:solidFill>
              </a:rPr>
              <a:t>✓*</a:t>
            </a:r>
          </a:p>
        </p:txBody>
      </p:sp>
      <p:sp>
        <p:nvSpPr>
          <p:cNvPr id="4" name="TextBox 3">
            <a:extLst>
              <a:ext uri="{FF2B5EF4-FFF2-40B4-BE49-F238E27FC236}">
                <a16:creationId xmlns:a16="http://schemas.microsoft.com/office/drawing/2014/main" id="{FA12D495-1EA1-E67B-ACC2-B27E5FA88BC6}"/>
              </a:ext>
            </a:extLst>
          </p:cNvPr>
          <p:cNvSpPr txBox="1"/>
          <p:nvPr/>
        </p:nvSpPr>
        <p:spPr>
          <a:xfrm>
            <a:off x="5942193" y="6073847"/>
            <a:ext cx="4943904" cy="340519"/>
          </a:xfrm>
          <a:prstGeom prst="roundRect">
            <a:avLst/>
          </a:prstGeom>
          <a:noFill/>
          <a:ln w="38100">
            <a:noFill/>
          </a:ln>
        </p:spPr>
        <p:txBody>
          <a:bodyPr wrap="square" rtlCol="0" anchor="ctr">
            <a:spAutoFit/>
          </a:bodyPr>
          <a:lstStyle/>
          <a:p>
            <a:pPr algn="ctr"/>
            <a:r>
              <a:rPr lang="en-GB" sz="1400" b="1" dirty="0">
                <a:solidFill>
                  <a:srgbClr val="FF9351"/>
                </a:solidFill>
              </a:rPr>
              <a:t>*From 1 October 2023</a:t>
            </a:r>
          </a:p>
        </p:txBody>
      </p:sp>
    </p:spTree>
    <p:custDataLst>
      <p:tags r:id="rId1"/>
    </p:custDataLst>
    <p:extLst>
      <p:ext uri="{BB962C8B-B14F-4D97-AF65-F5344CB8AC3E}">
        <p14:creationId xmlns:p14="http://schemas.microsoft.com/office/powerpoint/2010/main" val="619057903"/>
      </p:ext>
    </p:extLst>
  </p:cSld>
  <p:clrMapOvr>
    <a:masterClrMapping/>
  </p:clrMapOvr>
  <mc:AlternateContent xmlns:mc="http://schemas.openxmlformats.org/markup-compatibility/2006" xmlns:p14="http://schemas.microsoft.com/office/powerpoint/2010/main">
    <mc:Choice Requires="p14">
      <p:transition spd="slow" p14:dur="2000" advTm="293176"/>
    </mc:Choice>
    <mc:Fallback xmlns="">
      <p:transition spd="slow" advTm="293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2000"/>
                            </p:stCondLst>
                            <p:childTnLst>
                              <p:par>
                                <p:cTn id="52" presetID="1"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par>
                          <p:cTn id="96" fill="hold">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childTnLst>
                          </p:cTn>
                        </p:par>
                        <p:par>
                          <p:cTn id="103" fill="hold">
                            <p:stCondLst>
                              <p:cond delay="2000"/>
                            </p:stCondLst>
                            <p:childTnLst>
                              <p:par>
                                <p:cTn id="104" presetID="1" presetClass="entr" presetSubtype="0" fill="hold" grpId="0" nodeType="afterEffect">
                                  <p:stCondLst>
                                    <p:cond delay="0"/>
                                  </p:stCondLst>
                                  <p:childTnLst>
                                    <p:set>
                                      <p:cBhvr>
                                        <p:cTn id="105" dur="1" fill="hold">
                                          <p:stCondLst>
                                            <p:cond delay="0"/>
                                          </p:stCondLst>
                                        </p:cTn>
                                        <p:tgtEl>
                                          <p:spTgt spid="3"/>
                                        </p:tgtEl>
                                        <p:attrNameLst>
                                          <p:attrName>style.visibility</p:attrName>
                                        </p:attrNameLst>
                                      </p:cBhvr>
                                      <p:to>
                                        <p:strVal val="visible"/>
                                      </p:to>
                                    </p:set>
                                  </p:childTnLst>
                                </p:cTn>
                              </p:par>
                            </p:childTnLst>
                          </p:cTn>
                        </p:par>
                        <p:par>
                          <p:cTn id="106" fill="hold">
                            <p:stCondLst>
                              <p:cond delay="2000"/>
                            </p:stCondLst>
                            <p:childTnLst>
                              <p:par>
                                <p:cTn id="107" presetID="1" presetClass="entr" presetSubtype="0" fill="hold" grpId="0" nodeType="afterEffect">
                                  <p:stCondLst>
                                    <p:cond delay="0"/>
                                  </p:stCondLst>
                                  <p:childTnLst>
                                    <p:set>
                                      <p:cBhvr>
                                        <p:cTn id="10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D9C3-49CA-2017-A26E-0129B94D7807}"/>
              </a:ext>
            </a:extLst>
          </p:cNvPr>
          <p:cNvSpPr>
            <a:spLocks noGrp="1"/>
          </p:cNvSpPr>
          <p:nvPr>
            <p:ph type="title"/>
          </p:nvPr>
        </p:nvSpPr>
        <p:spPr/>
        <p:txBody>
          <a:bodyPr/>
          <a:lstStyle/>
          <a:p>
            <a:r>
              <a:rPr lang="en-GB" dirty="0"/>
              <a:t>Ill-health retirement</a:t>
            </a:r>
            <a:br>
              <a:rPr lang="en-GB" dirty="0"/>
            </a:br>
            <a:r>
              <a:rPr lang="en-GB" dirty="0"/>
              <a:t>(with at least 2 years’ service)</a:t>
            </a:r>
          </a:p>
        </p:txBody>
      </p:sp>
      <p:sp>
        <p:nvSpPr>
          <p:cNvPr id="4" name="Slide Number Placeholder 3">
            <a:extLst>
              <a:ext uri="{FF2B5EF4-FFF2-40B4-BE49-F238E27FC236}">
                <a16:creationId xmlns:a16="http://schemas.microsoft.com/office/drawing/2014/main" id="{A69E69C0-BAC8-038C-7057-3FBE0526F470}"/>
              </a:ext>
            </a:extLst>
          </p:cNvPr>
          <p:cNvSpPr>
            <a:spLocks noGrp="1"/>
          </p:cNvSpPr>
          <p:nvPr>
            <p:ph type="sldNum" sz="quarter" idx="12"/>
          </p:nvPr>
        </p:nvSpPr>
        <p:spPr/>
        <p:txBody>
          <a:bodyPr/>
          <a:lstStyle/>
          <a:p>
            <a:fld id="{FD15E2C3-2FDC-5443-A5D7-CEF7C1191BA7}" type="slidenum">
              <a:rPr lang="en-GB" smtClean="0"/>
              <a:t>39</a:t>
            </a:fld>
            <a:endParaRPr lang="en-GB"/>
          </a:p>
        </p:txBody>
      </p:sp>
      <p:sp>
        <p:nvSpPr>
          <p:cNvPr id="5" name="TextBox 4">
            <a:extLst>
              <a:ext uri="{FF2B5EF4-FFF2-40B4-BE49-F238E27FC236}">
                <a16:creationId xmlns:a16="http://schemas.microsoft.com/office/drawing/2014/main" id="{6E01DC5B-9681-901C-FF27-D5D29B16DE5E}"/>
              </a:ext>
            </a:extLst>
          </p:cNvPr>
          <p:cNvSpPr txBox="1"/>
          <p:nvPr/>
        </p:nvSpPr>
        <p:spPr>
          <a:xfrm>
            <a:off x="1458368" y="1414980"/>
            <a:ext cx="2772442" cy="1296000"/>
          </a:xfrm>
          <a:prstGeom prst="roundRect">
            <a:avLst/>
          </a:prstGeom>
          <a:solidFill>
            <a:schemeClr val="accent4"/>
          </a:solidFill>
          <a:ln w="38100">
            <a:noFill/>
          </a:ln>
        </p:spPr>
        <p:txBody>
          <a:bodyPr wrap="square" rtlCol="0" anchor="ctr">
            <a:noAutofit/>
          </a:bodyPr>
          <a:lstStyle/>
          <a:p>
            <a:pPr algn="ctr"/>
            <a:r>
              <a:rPr lang="en-GB" sz="2200" b="1" dirty="0">
                <a:solidFill>
                  <a:schemeClr val="bg1"/>
                </a:solidFill>
              </a:rPr>
              <a:t>Permanently ill and unable to do current job</a:t>
            </a:r>
          </a:p>
        </p:txBody>
      </p:sp>
      <p:sp>
        <p:nvSpPr>
          <p:cNvPr id="6" name="TextBox 5">
            <a:extLst>
              <a:ext uri="{FF2B5EF4-FFF2-40B4-BE49-F238E27FC236}">
                <a16:creationId xmlns:a16="http://schemas.microsoft.com/office/drawing/2014/main" id="{98CD9711-B4B6-2D36-190C-88AFB293304D}"/>
              </a:ext>
            </a:extLst>
          </p:cNvPr>
          <p:cNvSpPr txBox="1"/>
          <p:nvPr/>
        </p:nvSpPr>
        <p:spPr>
          <a:xfrm>
            <a:off x="1458368" y="3059231"/>
            <a:ext cx="2772442" cy="1296000"/>
          </a:xfrm>
          <a:prstGeom prst="roundRect">
            <a:avLst/>
          </a:prstGeom>
          <a:solidFill>
            <a:schemeClr val="tx1">
              <a:lumMod val="90000"/>
              <a:lumOff val="10000"/>
            </a:schemeClr>
          </a:solidFill>
          <a:ln w="38100">
            <a:noFill/>
          </a:ln>
        </p:spPr>
        <p:txBody>
          <a:bodyPr wrap="square" rtlCol="0" anchor="ctr">
            <a:noAutofit/>
          </a:bodyPr>
          <a:lstStyle/>
          <a:p>
            <a:pPr algn="ctr"/>
            <a:r>
              <a:rPr lang="en-GB" sz="2200" b="1" dirty="0">
                <a:solidFill>
                  <a:schemeClr val="bg1"/>
                </a:solidFill>
              </a:rPr>
              <a:t>Permanently ill and unable to do any job</a:t>
            </a:r>
          </a:p>
        </p:txBody>
      </p:sp>
      <p:sp>
        <p:nvSpPr>
          <p:cNvPr id="7" name="TextBox 6">
            <a:extLst>
              <a:ext uri="{FF2B5EF4-FFF2-40B4-BE49-F238E27FC236}">
                <a16:creationId xmlns:a16="http://schemas.microsoft.com/office/drawing/2014/main" id="{0F35F79C-05F0-BD3A-A08D-F6BB098A3FAB}"/>
              </a:ext>
            </a:extLst>
          </p:cNvPr>
          <p:cNvSpPr txBox="1"/>
          <p:nvPr/>
        </p:nvSpPr>
        <p:spPr>
          <a:xfrm>
            <a:off x="4611427" y="1665579"/>
            <a:ext cx="2664296" cy="794802"/>
          </a:xfrm>
          <a:prstGeom prst="rightArrow">
            <a:avLst/>
          </a:prstGeom>
          <a:solidFill>
            <a:schemeClr val="bg1"/>
          </a:solidFill>
          <a:ln w="38100">
            <a:solidFill>
              <a:schemeClr val="accent4"/>
            </a:solidFill>
          </a:ln>
        </p:spPr>
        <p:txBody>
          <a:bodyPr wrap="square" rtlCol="0" anchor="ctr">
            <a:spAutoFit/>
          </a:bodyPr>
          <a:lstStyle/>
          <a:p>
            <a:pPr algn="ctr"/>
            <a:r>
              <a:rPr lang="en-GB" sz="2000" b="1" dirty="0">
                <a:solidFill>
                  <a:schemeClr val="accent4"/>
                </a:solidFill>
              </a:rPr>
              <a:t>“Tier 1” benefits</a:t>
            </a:r>
          </a:p>
        </p:txBody>
      </p:sp>
      <p:sp>
        <p:nvSpPr>
          <p:cNvPr id="8" name="TextBox 7">
            <a:extLst>
              <a:ext uri="{FF2B5EF4-FFF2-40B4-BE49-F238E27FC236}">
                <a16:creationId xmlns:a16="http://schemas.microsoft.com/office/drawing/2014/main" id="{49BD36E4-B90A-59D3-B769-3C70C5F65D1D}"/>
              </a:ext>
            </a:extLst>
          </p:cNvPr>
          <p:cNvSpPr txBox="1"/>
          <p:nvPr/>
        </p:nvSpPr>
        <p:spPr>
          <a:xfrm>
            <a:off x="7340620" y="1671384"/>
            <a:ext cx="3909293" cy="783193"/>
          </a:xfrm>
          <a:prstGeom prst="roundRect">
            <a:avLst/>
          </a:prstGeom>
          <a:solidFill>
            <a:schemeClr val="bg1"/>
          </a:solidFill>
          <a:ln w="38100">
            <a:noFill/>
          </a:ln>
        </p:spPr>
        <p:txBody>
          <a:bodyPr wrap="square" rtlCol="0" anchor="ctr">
            <a:spAutoFit/>
          </a:bodyPr>
          <a:lstStyle/>
          <a:p>
            <a:pPr algn="ctr"/>
            <a:r>
              <a:rPr lang="en-GB" sz="2000" b="1" dirty="0">
                <a:solidFill>
                  <a:schemeClr val="accent4"/>
                </a:solidFill>
              </a:rPr>
              <a:t>Pension paid without reduction for early payment</a:t>
            </a:r>
          </a:p>
        </p:txBody>
      </p:sp>
      <p:sp>
        <p:nvSpPr>
          <p:cNvPr id="9" name="TextBox 8">
            <a:extLst>
              <a:ext uri="{FF2B5EF4-FFF2-40B4-BE49-F238E27FC236}">
                <a16:creationId xmlns:a16="http://schemas.microsoft.com/office/drawing/2014/main" id="{46AE24E8-653A-05CA-D892-67D67540D580}"/>
              </a:ext>
            </a:extLst>
          </p:cNvPr>
          <p:cNvSpPr txBox="1"/>
          <p:nvPr/>
        </p:nvSpPr>
        <p:spPr>
          <a:xfrm>
            <a:off x="4590850" y="3309830"/>
            <a:ext cx="2664296" cy="794802"/>
          </a:xfrm>
          <a:prstGeom prst="rightArrow">
            <a:avLst/>
          </a:prstGeom>
          <a:solidFill>
            <a:schemeClr val="bg1"/>
          </a:solidFill>
          <a:ln w="38100">
            <a:solidFill>
              <a:schemeClr val="accent1">
                <a:lumMod val="90000"/>
                <a:lumOff val="10000"/>
              </a:schemeClr>
            </a:solidFill>
          </a:ln>
        </p:spPr>
        <p:txBody>
          <a:bodyPr wrap="square" rtlCol="0" anchor="ctr">
            <a:spAutoFit/>
          </a:bodyPr>
          <a:lstStyle/>
          <a:p>
            <a:pPr algn="ctr"/>
            <a:r>
              <a:rPr lang="en-GB" sz="2000" b="1" dirty="0">
                <a:solidFill>
                  <a:schemeClr val="tx1">
                    <a:lumMod val="90000"/>
                    <a:lumOff val="10000"/>
                  </a:schemeClr>
                </a:solidFill>
              </a:rPr>
              <a:t>“Tier 2” benefits</a:t>
            </a:r>
          </a:p>
        </p:txBody>
      </p:sp>
      <p:sp>
        <p:nvSpPr>
          <p:cNvPr id="10" name="TextBox 9">
            <a:extLst>
              <a:ext uri="{FF2B5EF4-FFF2-40B4-BE49-F238E27FC236}">
                <a16:creationId xmlns:a16="http://schemas.microsoft.com/office/drawing/2014/main" id="{E6025ECF-812E-2B38-5DAA-248C59FC035F}"/>
              </a:ext>
            </a:extLst>
          </p:cNvPr>
          <p:cNvSpPr txBox="1"/>
          <p:nvPr/>
        </p:nvSpPr>
        <p:spPr>
          <a:xfrm>
            <a:off x="7400019" y="3145375"/>
            <a:ext cx="3790495" cy="1123712"/>
          </a:xfrm>
          <a:prstGeom prst="roundRect">
            <a:avLst/>
          </a:prstGeom>
          <a:solidFill>
            <a:schemeClr val="bg1"/>
          </a:solidFill>
          <a:ln w="38100">
            <a:noFill/>
          </a:ln>
        </p:spPr>
        <p:txBody>
          <a:bodyPr wrap="square" rtlCol="0" anchor="ctr">
            <a:spAutoFit/>
          </a:bodyPr>
          <a:lstStyle/>
          <a:p>
            <a:pPr algn="ctr"/>
            <a:r>
              <a:rPr lang="en-GB" sz="2000" b="1" dirty="0">
                <a:solidFill>
                  <a:schemeClr val="tx1">
                    <a:lumMod val="90000"/>
                    <a:lumOff val="10000"/>
                  </a:schemeClr>
                </a:solidFill>
              </a:rPr>
              <a:t>Pension (calculated with extra service) paid without reduction for early payment</a:t>
            </a:r>
          </a:p>
        </p:txBody>
      </p:sp>
      <p:sp>
        <p:nvSpPr>
          <p:cNvPr id="11" name="TextBox 10">
            <a:extLst>
              <a:ext uri="{FF2B5EF4-FFF2-40B4-BE49-F238E27FC236}">
                <a16:creationId xmlns:a16="http://schemas.microsoft.com/office/drawing/2014/main" id="{FD40503A-5F4E-D8F6-EEBB-5DB37A61DA6F}"/>
              </a:ext>
            </a:extLst>
          </p:cNvPr>
          <p:cNvSpPr txBox="1"/>
          <p:nvPr/>
        </p:nvSpPr>
        <p:spPr>
          <a:xfrm>
            <a:off x="1458368" y="4703483"/>
            <a:ext cx="2772442" cy="1296000"/>
          </a:xfrm>
          <a:prstGeom prst="roundRect">
            <a:avLst/>
          </a:prstGeom>
          <a:solidFill>
            <a:srgbClr val="F4514C"/>
          </a:solidFill>
          <a:ln w="38100">
            <a:noFill/>
          </a:ln>
        </p:spPr>
        <p:txBody>
          <a:bodyPr wrap="square" rtlCol="0" anchor="ctr">
            <a:noAutofit/>
          </a:bodyPr>
          <a:lstStyle/>
          <a:p>
            <a:pPr algn="ctr"/>
            <a:r>
              <a:rPr lang="en-GB" sz="2200" b="1" dirty="0">
                <a:solidFill>
                  <a:schemeClr val="bg1"/>
                </a:solidFill>
              </a:rPr>
              <a:t>Terminally ill</a:t>
            </a:r>
          </a:p>
        </p:txBody>
      </p:sp>
      <p:sp>
        <p:nvSpPr>
          <p:cNvPr id="12" name="TextBox 11">
            <a:extLst>
              <a:ext uri="{FF2B5EF4-FFF2-40B4-BE49-F238E27FC236}">
                <a16:creationId xmlns:a16="http://schemas.microsoft.com/office/drawing/2014/main" id="{F31AC7A0-D315-2C7F-E217-D3AD78CA3FB9}"/>
              </a:ext>
            </a:extLst>
          </p:cNvPr>
          <p:cNvSpPr txBox="1"/>
          <p:nvPr/>
        </p:nvSpPr>
        <p:spPr>
          <a:xfrm>
            <a:off x="4591146" y="4954082"/>
            <a:ext cx="2664000" cy="794802"/>
          </a:xfrm>
          <a:prstGeom prst="rightArrow">
            <a:avLst/>
          </a:prstGeom>
          <a:solidFill>
            <a:srgbClr val="F4514C"/>
          </a:solidFill>
          <a:ln w="38100">
            <a:solidFill>
              <a:srgbClr val="F4514C"/>
            </a:solidFill>
          </a:ln>
        </p:spPr>
        <p:txBody>
          <a:bodyPr wrap="square" rtlCol="0" anchor="ctr">
            <a:spAutoFit/>
          </a:bodyPr>
          <a:lstStyle/>
          <a:p>
            <a:pPr algn="ctr"/>
            <a:endParaRPr lang="en-GB" sz="2000" b="1" dirty="0">
              <a:solidFill>
                <a:srgbClr val="C60C30"/>
              </a:solidFill>
            </a:endParaRPr>
          </a:p>
        </p:txBody>
      </p:sp>
      <p:sp>
        <p:nvSpPr>
          <p:cNvPr id="13" name="TextBox 12">
            <a:extLst>
              <a:ext uri="{FF2B5EF4-FFF2-40B4-BE49-F238E27FC236}">
                <a16:creationId xmlns:a16="http://schemas.microsoft.com/office/drawing/2014/main" id="{E4FF8AFF-8FEA-3583-5BD4-AE1C80232846}"/>
              </a:ext>
            </a:extLst>
          </p:cNvPr>
          <p:cNvSpPr txBox="1"/>
          <p:nvPr/>
        </p:nvSpPr>
        <p:spPr>
          <a:xfrm>
            <a:off x="7768535" y="4959887"/>
            <a:ext cx="3053463" cy="783193"/>
          </a:xfrm>
          <a:prstGeom prst="roundRect">
            <a:avLst/>
          </a:prstGeom>
          <a:solidFill>
            <a:schemeClr val="bg1"/>
          </a:solidFill>
          <a:ln w="38100">
            <a:noFill/>
          </a:ln>
        </p:spPr>
        <p:txBody>
          <a:bodyPr wrap="square" rtlCol="0" anchor="ctr">
            <a:spAutoFit/>
          </a:bodyPr>
          <a:lstStyle/>
          <a:p>
            <a:pPr algn="ctr"/>
            <a:r>
              <a:rPr lang="en-GB" sz="2000" b="1" dirty="0">
                <a:solidFill>
                  <a:srgbClr val="F4514C"/>
                </a:solidFill>
              </a:rPr>
              <a:t>Benefits paid in a single lump sum</a:t>
            </a:r>
          </a:p>
        </p:txBody>
      </p:sp>
    </p:spTree>
    <p:custDataLst>
      <p:tags r:id="rId1"/>
    </p:custDataLst>
    <p:extLst>
      <p:ext uri="{BB962C8B-B14F-4D97-AF65-F5344CB8AC3E}">
        <p14:creationId xmlns:p14="http://schemas.microsoft.com/office/powerpoint/2010/main" val="2276829158"/>
      </p:ext>
    </p:extLst>
  </p:cSld>
  <p:clrMapOvr>
    <a:masterClrMapping/>
  </p:clrMapOvr>
  <mc:AlternateContent xmlns:mc="http://schemas.openxmlformats.org/markup-compatibility/2006" xmlns:p14="http://schemas.microsoft.com/office/powerpoint/2010/main">
    <mc:Choice Requires="p14">
      <p:transition spd="slow" p14:dur="2000" advTm="109594"/>
    </mc:Choice>
    <mc:Fallback xmlns="">
      <p:transition spd="slow" advTm="1095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1. An Overview</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1641245776"/>
      </p:ext>
    </p:extLst>
  </p:cSld>
  <p:clrMapOvr>
    <a:masterClrMapping/>
  </p:clrMapOvr>
  <mc:AlternateContent xmlns:mc="http://schemas.openxmlformats.org/markup-compatibility/2006" xmlns:p14="http://schemas.microsoft.com/office/powerpoint/2010/main">
    <mc:Choice Requires="p14">
      <p:transition spd="slow" p14:dur="2000" advTm="28047"/>
    </mc:Choice>
    <mc:Fallback xmlns="">
      <p:transition spd="slow" advTm="2804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7AAE42EB-71A7-4D0D-B16A-02853861517C}"/>
              </a:ext>
            </a:extLst>
          </p:cNvPr>
          <p:cNvSpPr txBox="1">
            <a:spLocks/>
          </p:cNvSpPr>
          <p:nvPr/>
        </p:nvSpPr>
        <p:spPr>
          <a:xfrm>
            <a:off x="609600" y="1600200"/>
            <a:ext cx="11106189"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5"/>
                </a:solidFill>
                <a:hlinkClick r:id="rId2">
                  <a:extLst>
                    <a:ext uri="{A12FA001-AC4F-418D-AE19-62706E023703}">
                      <ahyp:hlinkClr xmlns:ahyp="http://schemas.microsoft.com/office/drawing/2018/hyperlinkcolor" val="tx"/>
                    </a:ext>
                  </a:extLst>
                </a:hlinkClick>
              </a:rPr>
              <a:t>www.nhsbsa.nhs.uk/member-hub/applying-your-pension</a:t>
            </a:r>
            <a:endParaRPr lang="en-GB" dirty="0">
              <a:solidFill>
                <a:schemeClr val="accent5"/>
              </a:solidFill>
            </a:endParaRPr>
          </a:p>
          <a:p>
            <a:pPr algn="ctr"/>
            <a:endParaRPr lang="en-GB" dirty="0"/>
          </a:p>
          <a:p>
            <a:pPr algn="ctr"/>
            <a:endParaRPr lang="en-GB" dirty="0"/>
          </a:p>
          <a:p>
            <a:pPr algn="ctr"/>
            <a:endParaRPr lang="en-GB" dirty="0"/>
          </a:p>
          <a:p>
            <a:endParaRPr lang="en-GB" dirty="0"/>
          </a:p>
        </p:txBody>
      </p:sp>
      <p:sp>
        <p:nvSpPr>
          <p:cNvPr id="2" name="Title 1">
            <a:extLst>
              <a:ext uri="{FF2B5EF4-FFF2-40B4-BE49-F238E27FC236}">
                <a16:creationId xmlns:a16="http://schemas.microsoft.com/office/drawing/2014/main" id="{A9CACB2D-F842-F212-A8E4-8BB801EFEF6D}"/>
              </a:ext>
            </a:extLst>
          </p:cNvPr>
          <p:cNvSpPr>
            <a:spLocks noGrp="1"/>
          </p:cNvSpPr>
          <p:nvPr>
            <p:ph type="title"/>
          </p:nvPr>
        </p:nvSpPr>
        <p:spPr/>
        <p:txBody>
          <a:bodyPr/>
          <a:lstStyle/>
          <a:p>
            <a:r>
              <a:rPr lang="en-GB" dirty="0"/>
              <a:t>7. Retiring from the scheme</a:t>
            </a:r>
            <a:br>
              <a:rPr lang="en-GB" dirty="0"/>
            </a:br>
            <a:r>
              <a:rPr lang="en-GB" dirty="0"/>
              <a:t>Further information</a:t>
            </a:r>
          </a:p>
        </p:txBody>
      </p:sp>
      <p:sp>
        <p:nvSpPr>
          <p:cNvPr id="4" name="Slide Number Placeholder 3">
            <a:extLst>
              <a:ext uri="{FF2B5EF4-FFF2-40B4-BE49-F238E27FC236}">
                <a16:creationId xmlns:a16="http://schemas.microsoft.com/office/drawing/2014/main" id="{639877FD-4F2D-1258-5FE7-CAC31167D2DC}"/>
              </a:ext>
            </a:extLst>
          </p:cNvPr>
          <p:cNvSpPr>
            <a:spLocks noGrp="1"/>
          </p:cNvSpPr>
          <p:nvPr>
            <p:ph type="sldNum" sz="quarter" idx="12"/>
          </p:nvPr>
        </p:nvSpPr>
        <p:spPr/>
        <p:txBody>
          <a:bodyPr/>
          <a:lstStyle/>
          <a:p>
            <a:fld id="{FD15E2C3-2FDC-5443-A5D7-CEF7C1191BA7}" type="slidenum">
              <a:rPr lang="en-GB" smtClean="0"/>
              <a:t>40</a:t>
            </a:fld>
            <a:endParaRPr lang="en-GB"/>
          </a:p>
        </p:txBody>
      </p:sp>
      <p:pic>
        <p:nvPicPr>
          <p:cNvPr id="5" name="Picture 4">
            <a:extLst>
              <a:ext uri="{FF2B5EF4-FFF2-40B4-BE49-F238E27FC236}">
                <a16:creationId xmlns:a16="http://schemas.microsoft.com/office/drawing/2014/main" id="{9F5FAA36-9E33-634E-774E-17DDB09DD4A9}"/>
              </a:ext>
            </a:extLst>
          </p:cNvPr>
          <p:cNvPicPr>
            <a:picLocks noChangeAspect="1"/>
          </p:cNvPicPr>
          <p:nvPr/>
        </p:nvPicPr>
        <p:blipFill>
          <a:blip r:embed="rId3"/>
          <a:srcRect/>
          <a:stretch/>
        </p:blipFill>
        <p:spPr>
          <a:xfrm>
            <a:off x="3666609" y="2126522"/>
            <a:ext cx="4858782" cy="3729542"/>
          </a:xfrm>
          <a:prstGeom prst="rect">
            <a:avLst/>
          </a:prstGeom>
          <a:ln>
            <a:solidFill>
              <a:schemeClr val="tx1"/>
            </a:solidFill>
          </a:ln>
        </p:spPr>
      </p:pic>
    </p:spTree>
    <p:extLst>
      <p:ext uri="{BB962C8B-B14F-4D97-AF65-F5344CB8AC3E}">
        <p14:creationId xmlns:p14="http://schemas.microsoft.com/office/powerpoint/2010/main" val="2756035066"/>
      </p:ext>
    </p:extLst>
  </p:cSld>
  <p:clrMapOvr>
    <a:masterClrMapping/>
  </p:clrMapOvr>
  <mc:AlternateContent xmlns:mc="http://schemas.openxmlformats.org/markup-compatibility/2006" xmlns:p14="http://schemas.microsoft.com/office/powerpoint/2010/main">
    <mc:Choice Requires="p14">
      <p:transition spd="slow" p14:dur="2000" advTm="36876"/>
    </mc:Choice>
    <mc:Fallback xmlns="">
      <p:transition spd="slow" advTm="3687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8. Saving Enough To Stop Work</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4219895607"/>
      </p:ext>
    </p:extLst>
  </p:cSld>
  <p:clrMapOvr>
    <a:masterClrMapping/>
  </p:clrMapOvr>
  <mc:AlternateContent xmlns:mc="http://schemas.openxmlformats.org/markup-compatibility/2006" xmlns:p14="http://schemas.microsoft.com/office/powerpoint/2010/main">
    <mc:Choice Requires="p14">
      <p:transition spd="slow" p14:dur="2000" advTm="28152"/>
    </mc:Choice>
    <mc:Fallback xmlns="">
      <p:transition spd="slow" advTm="2815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7670-C64D-B2BD-8608-7EF5519AC886}"/>
              </a:ext>
            </a:extLst>
          </p:cNvPr>
          <p:cNvSpPr>
            <a:spLocks noGrp="1"/>
          </p:cNvSpPr>
          <p:nvPr>
            <p:ph type="title"/>
          </p:nvPr>
        </p:nvSpPr>
        <p:spPr/>
        <p:txBody>
          <a:bodyPr/>
          <a:lstStyle/>
          <a:p>
            <a:r>
              <a:rPr lang="en-GB" dirty="0"/>
              <a:t>Your total retirement income might be made up of…</a:t>
            </a:r>
          </a:p>
        </p:txBody>
      </p:sp>
      <p:sp>
        <p:nvSpPr>
          <p:cNvPr id="4" name="Slide Number Placeholder 3">
            <a:extLst>
              <a:ext uri="{FF2B5EF4-FFF2-40B4-BE49-F238E27FC236}">
                <a16:creationId xmlns:a16="http://schemas.microsoft.com/office/drawing/2014/main" id="{EC81310B-4D97-F365-D231-62BA7979042F}"/>
              </a:ext>
            </a:extLst>
          </p:cNvPr>
          <p:cNvSpPr>
            <a:spLocks noGrp="1"/>
          </p:cNvSpPr>
          <p:nvPr>
            <p:ph type="sldNum" sz="quarter" idx="12"/>
          </p:nvPr>
        </p:nvSpPr>
        <p:spPr/>
        <p:txBody>
          <a:bodyPr/>
          <a:lstStyle/>
          <a:p>
            <a:fld id="{FD15E2C3-2FDC-5443-A5D7-CEF7C1191BA7}" type="slidenum">
              <a:rPr lang="en-GB" smtClean="0"/>
              <a:t>42</a:t>
            </a:fld>
            <a:endParaRPr lang="en-GB"/>
          </a:p>
        </p:txBody>
      </p:sp>
      <p:sp>
        <p:nvSpPr>
          <p:cNvPr id="6" name="Freeform 217">
            <a:extLst>
              <a:ext uri="{FF2B5EF4-FFF2-40B4-BE49-F238E27FC236}">
                <a16:creationId xmlns:a16="http://schemas.microsoft.com/office/drawing/2014/main" id="{9E874649-04D4-8260-A2C9-9E1CAA8E1778}"/>
              </a:ext>
              <a:ext uri="{C183D7F6-B498-43B3-948B-1728B52AA6E4}">
                <adec:decorative xmlns:adec="http://schemas.microsoft.com/office/drawing/2017/decorative" val="1"/>
              </a:ext>
            </a:extLst>
          </p:cNvPr>
          <p:cNvSpPr>
            <a:spLocks/>
          </p:cNvSpPr>
          <p:nvPr/>
        </p:nvSpPr>
        <p:spPr bwMode="auto">
          <a:xfrm>
            <a:off x="5447587" y="3612295"/>
            <a:ext cx="2808413" cy="2310190"/>
          </a:xfrm>
          <a:custGeom>
            <a:avLst/>
            <a:gdLst>
              <a:gd name="T0" fmla="*/ 268 w 340"/>
              <a:gd name="T1" fmla="*/ 0 h 255"/>
              <a:gd name="T2" fmla="*/ 273 w 340"/>
              <a:gd name="T3" fmla="*/ 24 h 255"/>
              <a:gd name="T4" fmla="*/ 213 w 340"/>
              <a:gd name="T5" fmla="*/ 84 h 255"/>
              <a:gd name="T6" fmla="*/ 153 w 340"/>
              <a:gd name="T7" fmla="*/ 24 h 255"/>
              <a:gd name="T8" fmla="*/ 158 w 340"/>
              <a:gd name="T9" fmla="*/ 0 h 255"/>
              <a:gd name="T10" fmla="*/ 86 w 340"/>
              <a:gd name="T11" fmla="*/ 0 h 255"/>
              <a:gd name="T12" fmla="*/ 86 w 340"/>
              <a:gd name="T13" fmla="*/ 99 h 255"/>
              <a:gd name="T14" fmla="*/ 48 w 340"/>
              <a:gd name="T15" fmla="*/ 80 h 255"/>
              <a:gd name="T16" fmla="*/ 0 w 340"/>
              <a:gd name="T17" fmla="*/ 127 h 255"/>
              <a:gd name="T18" fmla="*/ 48 w 340"/>
              <a:gd name="T19" fmla="*/ 175 h 255"/>
              <a:gd name="T20" fmla="*/ 86 w 340"/>
              <a:gd name="T21" fmla="*/ 155 h 255"/>
              <a:gd name="T22" fmla="*/ 86 w 340"/>
              <a:gd name="T23" fmla="*/ 255 h 255"/>
              <a:gd name="T24" fmla="*/ 340 w 340"/>
              <a:gd name="T25" fmla="*/ 255 h 255"/>
              <a:gd name="T26" fmla="*/ 340 w 340"/>
              <a:gd name="T27" fmla="*/ 0 h 255"/>
              <a:gd name="T28" fmla="*/ 268 w 340"/>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55">
                <a:moveTo>
                  <a:pt x="268" y="0"/>
                </a:moveTo>
                <a:cubicBezTo>
                  <a:pt x="271" y="8"/>
                  <a:pt x="273" y="16"/>
                  <a:pt x="273" y="24"/>
                </a:cubicBezTo>
                <a:cubicBezTo>
                  <a:pt x="273" y="57"/>
                  <a:pt x="246" y="84"/>
                  <a:pt x="213" y="84"/>
                </a:cubicBezTo>
                <a:cubicBezTo>
                  <a:pt x="180" y="84"/>
                  <a:pt x="153" y="57"/>
                  <a:pt x="153" y="24"/>
                </a:cubicBezTo>
                <a:cubicBezTo>
                  <a:pt x="153" y="16"/>
                  <a:pt x="155" y="8"/>
                  <a:pt x="158" y="0"/>
                </a:cubicBezTo>
                <a:cubicBezTo>
                  <a:pt x="86" y="0"/>
                  <a:pt x="86" y="0"/>
                  <a:pt x="86" y="0"/>
                </a:cubicBezTo>
                <a:cubicBezTo>
                  <a:pt x="86" y="99"/>
                  <a:pt x="86" y="99"/>
                  <a:pt x="86" y="99"/>
                </a:cubicBezTo>
                <a:cubicBezTo>
                  <a:pt x="77" y="88"/>
                  <a:pt x="64" y="80"/>
                  <a:pt x="48" y="80"/>
                </a:cubicBezTo>
                <a:cubicBezTo>
                  <a:pt x="22" y="80"/>
                  <a:pt x="0" y="101"/>
                  <a:pt x="0" y="127"/>
                </a:cubicBezTo>
                <a:cubicBezTo>
                  <a:pt x="0" y="154"/>
                  <a:pt x="22" y="175"/>
                  <a:pt x="48" y="175"/>
                </a:cubicBezTo>
                <a:cubicBezTo>
                  <a:pt x="64" y="175"/>
                  <a:pt x="77" y="167"/>
                  <a:pt x="86" y="155"/>
                </a:cubicBezTo>
                <a:cubicBezTo>
                  <a:pt x="86" y="255"/>
                  <a:pt x="86" y="255"/>
                  <a:pt x="86" y="255"/>
                </a:cubicBezTo>
                <a:cubicBezTo>
                  <a:pt x="340" y="255"/>
                  <a:pt x="340" y="255"/>
                  <a:pt x="340" y="255"/>
                </a:cubicBezTo>
                <a:cubicBezTo>
                  <a:pt x="340" y="0"/>
                  <a:pt x="340" y="0"/>
                  <a:pt x="340" y="0"/>
                </a:cubicBezTo>
                <a:lnTo>
                  <a:pt x="268" y="0"/>
                </a:lnTo>
                <a:close/>
              </a:path>
            </a:pathLst>
          </a:custGeom>
          <a:solidFill>
            <a:schemeClr val="accent4"/>
          </a:solidFill>
          <a:ln>
            <a:noFill/>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r"/>
            <a:r>
              <a:rPr lang="en-US" sz="2800" dirty="0">
                <a:solidFill>
                  <a:schemeClr val="bg1"/>
                </a:solidFill>
              </a:rPr>
              <a:t>Other</a:t>
            </a:r>
          </a:p>
          <a:p>
            <a:pPr algn="r"/>
            <a:r>
              <a:rPr lang="en-US" sz="2800" dirty="0">
                <a:solidFill>
                  <a:schemeClr val="bg1"/>
                </a:solidFill>
              </a:rPr>
              <a:t>savings</a:t>
            </a:r>
          </a:p>
        </p:txBody>
      </p:sp>
      <p:sp>
        <p:nvSpPr>
          <p:cNvPr id="7" name="Freeform 218">
            <a:extLst>
              <a:ext uri="{FF2B5EF4-FFF2-40B4-BE49-F238E27FC236}">
                <a16:creationId xmlns:a16="http://schemas.microsoft.com/office/drawing/2014/main" id="{2C73E749-B370-08CD-871B-BA2F50AC4714}"/>
              </a:ext>
              <a:ext uri="{C183D7F6-B498-43B3-948B-1728B52AA6E4}">
                <adec:decorative xmlns:adec="http://schemas.microsoft.com/office/drawing/2017/decorative" val="1"/>
              </a:ext>
            </a:extLst>
          </p:cNvPr>
          <p:cNvSpPr>
            <a:spLocks/>
          </p:cNvSpPr>
          <p:nvPr/>
        </p:nvSpPr>
        <p:spPr bwMode="auto">
          <a:xfrm>
            <a:off x="3936000" y="1170485"/>
            <a:ext cx="2816673" cy="2314727"/>
          </a:xfrm>
          <a:custGeom>
            <a:avLst/>
            <a:gdLst>
              <a:gd name="T0" fmla="*/ 293 w 341"/>
              <a:gd name="T1" fmla="*/ 80 h 255"/>
              <a:gd name="T2" fmla="*/ 254 w 341"/>
              <a:gd name="T3" fmla="*/ 100 h 255"/>
              <a:gd name="T4" fmla="*/ 254 w 341"/>
              <a:gd name="T5" fmla="*/ 0 h 255"/>
              <a:gd name="T6" fmla="*/ 0 w 341"/>
              <a:gd name="T7" fmla="*/ 0 h 255"/>
              <a:gd name="T8" fmla="*/ 0 w 341"/>
              <a:gd name="T9" fmla="*/ 255 h 255"/>
              <a:gd name="T10" fmla="*/ 73 w 341"/>
              <a:gd name="T11" fmla="*/ 255 h 255"/>
              <a:gd name="T12" fmla="*/ 67 w 341"/>
              <a:gd name="T13" fmla="*/ 230 h 255"/>
              <a:gd name="T14" fmla="*/ 127 w 341"/>
              <a:gd name="T15" fmla="*/ 170 h 255"/>
              <a:gd name="T16" fmla="*/ 187 w 341"/>
              <a:gd name="T17" fmla="*/ 230 h 255"/>
              <a:gd name="T18" fmla="*/ 182 w 341"/>
              <a:gd name="T19" fmla="*/ 255 h 255"/>
              <a:gd name="T20" fmla="*/ 254 w 341"/>
              <a:gd name="T21" fmla="*/ 255 h 255"/>
              <a:gd name="T22" fmla="*/ 254 w 341"/>
              <a:gd name="T23" fmla="*/ 155 h 255"/>
              <a:gd name="T24" fmla="*/ 293 w 341"/>
              <a:gd name="T25" fmla="*/ 175 h 255"/>
              <a:gd name="T26" fmla="*/ 341 w 341"/>
              <a:gd name="T27" fmla="*/ 127 h 255"/>
              <a:gd name="T28" fmla="*/ 293 w 341"/>
              <a:gd name="T29" fmla="*/ 8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255">
                <a:moveTo>
                  <a:pt x="293" y="80"/>
                </a:moveTo>
                <a:cubicBezTo>
                  <a:pt x="277" y="80"/>
                  <a:pt x="263" y="88"/>
                  <a:pt x="254" y="100"/>
                </a:cubicBezTo>
                <a:cubicBezTo>
                  <a:pt x="254" y="0"/>
                  <a:pt x="254" y="0"/>
                  <a:pt x="254" y="0"/>
                </a:cubicBezTo>
                <a:cubicBezTo>
                  <a:pt x="0" y="0"/>
                  <a:pt x="0" y="0"/>
                  <a:pt x="0" y="0"/>
                </a:cubicBezTo>
                <a:cubicBezTo>
                  <a:pt x="0" y="255"/>
                  <a:pt x="0" y="255"/>
                  <a:pt x="0" y="255"/>
                </a:cubicBezTo>
                <a:cubicBezTo>
                  <a:pt x="73" y="255"/>
                  <a:pt x="73" y="255"/>
                  <a:pt x="73" y="255"/>
                </a:cubicBezTo>
                <a:cubicBezTo>
                  <a:pt x="69" y="247"/>
                  <a:pt x="67" y="239"/>
                  <a:pt x="67" y="230"/>
                </a:cubicBezTo>
                <a:cubicBezTo>
                  <a:pt x="67" y="197"/>
                  <a:pt x="94" y="170"/>
                  <a:pt x="127" y="170"/>
                </a:cubicBezTo>
                <a:cubicBezTo>
                  <a:pt x="160" y="170"/>
                  <a:pt x="187" y="197"/>
                  <a:pt x="187" y="230"/>
                </a:cubicBezTo>
                <a:cubicBezTo>
                  <a:pt x="187" y="239"/>
                  <a:pt x="185" y="247"/>
                  <a:pt x="182" y="255"/>
                </a:cubicBezTo>
                <a:cubicBezTo>
                  <a:pt x="254" y="255"/>
                  <a:pt x="254" y="255"/>
                  <a:pt x="254" y="255"/>
                </a:cubicBezTo>
                <a:cubicBezTo>
                  <a:pt x="254" y="155"/>
                  <a:pt x="254" y="155"/>
                  <a:pt x="254" y="155"/>
                </a:cubicBezTo>
                <a:cubicBezTo>
                  <a:pt x="263" y="167"/>
                  <a:pt x="277" y="175"/>
                  <a:pt x="293" y="175"/>
                </a:cubicBezTo>
                <a:cubicBezTo>
                  <a:pt x="319" y="175"/>
                  <a:pt x="341" y="154"/>
                  <a:pt x="341" y="127"/>
                </a:cubicBezTo>
                <a:cubicBezTo>
                  <a:pt x="341" y="101"/>
                  <a:pt x="319" y="80"/>
                  <a:pt x="293" y="80"/>
                </a:cubicBezTo>
                <a:close/>
              </a:path>
            </a:pathLst>
          </a:custGeom>
          <a:solidFill>
            <a:schemeClr val="accent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en-US" sz="2800" dirty="0">
                <a:solidFill>
                  <a:schemeClr val="bg1"/>
                </a:solidFill>
              </a:rPr>
              <a:t>Other</a:t>
            </a:r>
          </a:p>
          <a:p>
            <a:r>
              <a:rPr lang="en-US" sz="2800" dirty="0">
                <a:solidFill>
                  <a:schemeClr val="bg1"/>
                </a:solidFill>
              </a:rPr>
              <a:t>pensions</a:t>
            </a:r>
          </a:p>
        </p:txBody>
      </p:sp>
      <p:sp>
        <p:nvSpPr>
          <p:cNvPr id="8" name="Freeform 219">
            <a:extLst>
              <a:ext uri="{FF2B5EF4-FFF2-40B4-BE49-F238E27FC236}">
                <a16:creationId xmlns:a16="http://schemas.microsoft.com/office/drawing/2014/main" id="{865A9787-D5CC-33FF-06BD-911253C570F9}"/>
              </a:ext>
              <a:ext uri="{C183D7F6-B498-43B3-948B-1728B52AA6E4}">
                <adec:decorative xmlns:adec="http://schemas.microsoft.com/office/drawing/2017/decorative" val="1"/>
              </a:ext>
            </a:extLst>
          </p:cNvPr>
          <p:cNvSpPr>
            <a:spLocks/>
          </p:cNvSpPr>
          <p:nvPr/>
        </p:nvSpPr>
        <p:spPr bwMode="auto">
          <a:xfrm>
            <a:off x="6157950" y="1170485"/>
            <a:ext cx="2098050" cy="3090843"/>
          </a:xfrm>
          <a:custGeom>
            <a:avLst/>
            <a:gdLst>
              <a:gd name="T0" fmla="*/ 254 w 254"/>
              <a:gd name="T1" fmla="*/ 0 h 341"/>
              <a:gd name="T2" fmla="*/ 0 w 254"/>
              <a:gd name="T3" fmla="*/ 0 h 341"/>
              <a:gd name="T4" fmla="*/ 0 w 254"/>
              <a:gd name="T5" fmla="*/ 73 h 341"/>
              <a:gd name="T6" fmla="*/ 24 w 254"/>
              <a:gd name="T7" fmla="*/ 68 h 341"/>
              <a:gd name="T8" fmla="*/ 84 w 254"/>
              <a:gd name="T9" fmla="*/ 127 h 341"/>
              <a:gd name="T10" fmla="*/ 24 w 254"/>
              <a:gd name="T11" fmla="*/ 187 h 341"/>
              <a:gd name="T12" fmla="*/ 0 w 254"/>
              <a:gd name="T13" fmla="*/ 182 h 341"/>
              <a:gd name="T14" fmla="*/ 0 w 254"/>
              <a:gd name="T15" fmla="*/ 255 h 341"/>
              <a:gd name="T16" fmla="*/ 100 w 254"/>
              <a:gd name="T17" fmla="*/ 255 h 341"/>
              <a:gd name="T18" fmla="*/ 80 w 254"/>
              <a:gd name="T19" fmla="*/ 293 h 341"/>
              <a:gd name="T20" fmla="*/ 127 w 254"/>
              <a:gd name="T21" fmla="*/ 341 h 341"/>
              <a:gd name="T22" fmla="*/ 175 w 254"/>
              <a:gd name="T23" fmla="*/ 293 h 341"/>
              <a:gd name="T24" fmla="*/ 155 w 254"/>
              <a:gd name="T25" fmla="*/ 255 h 341"/>
              <a:gd name="T26" fmla="*/ 254 w 254"/>
              <a:gd name="T27" fmla="*/ 255 h 341"/>
              <a:gd name="T28" fmla="*/ 254 w 254"/>
              <a:gd name="T2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54" y="0"/>
                </a:moveTo>
                <a:cubicBezTo>
                  <a:pt x="0" y="0"/>
                  <a:pt x="0" y="0"/>
                  <a:pt x="0" y="0"/>
                </a:cubicBezTo>
                <a:cubicBezTo>
                  <a:pt x="0" y="73"/>
                  <a:pt x="0" y="73"/>
                  <a:pt x="0" y="73"/>
                </a:cubicBezTo>
                <a:cubicBezTo>
                  <a:pt x="7" y="69"/>
                  <a:pt x="16" y="68"/>
                  <a:pt x="24" y="68"/>
                </a:cubicBezTo>
                <a:cubicBezTo>
                  <a:pt x="57" y="68"/>
                  <a:pt x="84" y="94"/>
                  <a:pt x="84" y="127"/>
                </a:cubicBezTo>
                <a:cubicBezTo>
                  <a:pt x="84" y="161"/>
                  <a:pt x="57" y="187"/>
                  <a:pt x="24" y="187"/>
                </a:cubicBezTo>
                <a:cubicBezTo>
                  <a:pt x="16" y="187"/>
                  <a:pt x="7" y="186"/>
                  <a:pt x="0" y="182"/>
                </a:cubicBezTo>
                <a:cubicBezTo>
                  <a:pt x="0" y="255"/>
                  <a:pt x="0" y="255"/>
                  <a:pt x="0" y="255"/>
                </a:cubicBezTo>
                <a:cubicBezTo>
                  <a:pt x="100" y="255"/>
                  <a:pt x="100" y="255"/>
                  <a:pt x="100" y="255"/>
                </a:cubicBezTo>
                <a:cubicBezTo>
                  <a:pt x="88" y="263"/>
                  <a:pt x="80" y="277"/>
                  <a:pt x="80" y="293"/>
                </a:cubicBezTo>
                <a:cubicBezTo>
                  <a:pt x="80" y="320"/>
                  <a:pt x="101" y="341"/>
                  <a:pt x="127" y="341"/>
                </a:cubicBezTo>
                <a:cubicBezTo>
                  <a:pt x="153" y="341"/>
                  <a:pt x="175" y="320"/>
                  <a:pt x="175" y="293"/>
                </a:cubicBezTo>
                <a:cubicBezTo>
                  <a:pt x="175" y="277"/>
                  <a:pt x="167" y="263"/>
                  <a:pt x="155" y="255"/>
                </a:cubicBezTo>
                <a:cubicBezTo>
                  <a:pt x="254" y="255"/>
                  <a:pt x="254" y="255"/>
                  <a:pt x="254" y="255"/>
                </a:cubicBezTo>
                <a:lnTo>
                  <a:pt x="254" y="0"/>
                </a:lnTo>
                <a:close/>
              </a:path>
            </a:pathLst>
          </a:custGeom>
          <a:solidFill>
            <a:schemeClr val="accent2"/>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r"/>
            <a:r>
              <a:rPr lang="en-US" sz="2800" dirty="0">
                <a:solidFill>
                  <a:schemeClr val="bg1"/>
                </a:solidFill>
              </a:rPr>
              <a:t>NHS pension</a:t>
            </a:r>
          </a:p>
        </p:txBody>
      </p:sp>
      <p:sp>
        <p:nvSpPr>
          <p:cNvPr id="9" name="Freeform 220">
            <a:extLst>
              <a:ext uri="{FF2B5EF4-FFF2-40B4-BE49-F238E27FC236}">
                <a16:creationId xmlns:a16="http://schemas.microsoft.com/office/drawing/2014/main" id="{4D88A8BB-D3CB-9569-7C69-89AE8954D6E6}"/>
              </a:ext>
              <a:ext uri="{C183D7F6-B498-43B3-948B-1728B52AA6E4}">
                <adec:decorative xmlns:adec="http://schemas.microsoft.com/office/drawing/2017/decorative" val="1"/>
              </a:ext>
            </a:extLst>
          </p:cNvPr>
          <p:cNvSpPr>
            <a:spLocks/>
          </p:cNvSpPr>
          <p:nvPr/>
        </p:nvSpPr>
        <p:spPr bwMode="auto">
          <a:xfrm>
            <a:off x="3936000" y="2831642"/>
            <a:ext cx="2098050" cy="3090843"/>
          </a:xfrm>
          <a:custGeom>
            <a:avLst/>
            <a:gdLst>
              <a:gd name="T0" fmla="*/ 231 w 254"/>
              <a:gd name="T1" fmla="*/ 154 h 341"/>
              <a:gd name="T2" fmla="*/ 254 w 254"/>
              <a:gd name="T3" fmla="*/ 158 h 341"/>
              <a:gd name="T4" fmla="*/ 254 w 254"/>
              <a:gd name="T5" fmla="*/ 86 h 341"/>
              <a:gd name="T6" fmla="*/ 154 w 254"/>
              <a:gd name="T7" fmla="*/ 86 h 341"/>
              <a:gd name="T8" fmla="*/ 175 w 254"/>
              <a:gd name="T9" fmla="*/ 47 h 341"/>
              <a:gd name="T10" fmla="*/ 127 w 254"/>
              <a:gd name="T11" fmla="*/ 0 h 341"/>
              <a:gd name="T12" fmla="*/ 80 w 254"/>
              <a:gd name="T13" fmla="*/ 47 h 341"/>
              <a:gd name="T14" fmla="*/ 100 w 254"/>
              <a:gd name="T15" fmla="*/ 86 h 341"/>
              <a:gd name="T16" fmla="*/ 0 w 254"/>
              <a:gd name="T17" fmla="*/ 86 h 341"/>
              <a:gd name="T18" fmla="*/ 0 w 254"/>
              <a:gd name="T19" fmla="*/ 341 h 341"/>
              <a:gd name="T20" fmla="*/ 254 w 254"/>
              <a:gd name="T21" fmla="*/ 341 h 341"/>
              <a:gd name="T22" fmla="*/ 254 w 254"/>
              <a:gd name="T23" fmla="*/ 268 h 341"/>
              <a:gd name="T24" fmla="*/ 231 w 254"/>
              <a:gd name="T25" fmla="*/ 273 h 341"/>
              <a:gd name="T26" fmla="*/ 171 w 254"/>
              <a:gd name="T27" fmla="*/ 213 h 341"/>
              <a:gd name="T28" fmla="*/ 231 w 254"/>
              <a:gd name="T29" fmla="*/ 15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31" y="154"/>
                </a:moveTo>
                <a:cubicBezTo>
                  <a:pt x="239" y="154"/>
                  <a:pt x="247" y="155"/>
                  <a:pt x="254" y="158"/>
                </a:cubicBezTo>
                <a:cubicBezTo>
                  <a:pt x="254" y="86"/>
                  <a:pt x="254" y="86"/>
                  <a:pt x="254" y="86"/>
                </a:cubicBezTo>
                <a:cubicBezTo>
                  <a:pt x="154" y="86"/>
                  <a:pt x="154" y="86"/>
                  <a:pt x="154" y="86"/>
                </a:cubicBezTo>
                <a:cubicBezTo>
                  <a:pt x="167" y="78"/>
                  <a:pt x="175" y="63"/>
                  <a:pt x="175" y="47"/>
                </a:cubicBezTo>
                <a:cubicBezTo>
                  <a:pt x="175" y="21"/>
                  <a:pt x="153" y="0"/>
                  <a:pt x="127" y="0"/>
                </a:cubicBezTo>
                <a:cubicBezTo>
                  <a:pt x="101" y="0"/>
                  <a:pt x="80" y="21"/>
                  <a:pt x="80" y="47"/>
                </a:cubicBezTo>
                <a:cubicBezTo>
                  <a:pt x="80" y="63"/>
                  <a:pt x="88" y="78"/>
                  <a:pt x="100" y="86"/>
                </a:cubicBezTo>
                <a:cubicBezTo>
                  <a:pt x="0" y="86"/>
                  <a:pt x="0" y="86"/>
                  <a:pt x="0" y="86"/>
                </a:cubicBezTo>
                <a:cubicBezTo>
                  <a:pt x="0" y="341"/>
                  <a:pt x="0" y="341"/>
                  <a:pt x="0" y="341"/>
                </a:cubicBezTo>
                <a:cubicBezTo>
                  <a:pt x="254" y="341"/>
                  <a:pt x="254" y="341"/>
                  <a:pt x="254" y="341"/>
                </a:cubicBezTo>
                <a:cubicBezTo>
                  <a:pt x="254" y="268"/>
                  <a:pt x="254" y="268"/>
                  <a:pt x="254" y="268"/>
                </a:cubicBezTo>
                <a:cubicBezTo>
                  <a:pt x="247" y="272"/>
                  <a:pt x="239" y="273"/>
                  <a:pt x="231" y="273"/>
                </a:cubicBezTo>
                <a:cubicBezTo>
                  <a:pt x="198" y="273"/>
                  <a:pt x="171" y="246"/>
                  <a:pt x="171" y="213"/>
                </a:cubicBezTo>
                <a:cubicBezTo>
                  <a:pt x="171" y="180"/>
                  <a:pt x="198" y="154"/>
                  <a:pt x="231" y="154"/>
                </a:cubicBezTo>
                <a:close/>
              </a:path>
            </a:pathLst>
          </a:custGeom>
          <a:solidFill>
            <a:schemeClr val="accent3"/>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800" dirty="0">
                <a:solidFill>
                  <a:schemeClr val="bg1"/>
                </a:solidFill>
              </a:rPr>
              <a:t>State pension</a:t>
            </a:r>
          </a:p>
        </p:txBody>
      </p:sp>
    </p:spTree>
    <p:custDataLst>
      <p:tags r:id="rId1"/>
    </p:custDataLst>
    <p:extLst>
      <p:ext uri="{BB962C8B-B14F-4D97-AF65-F5344CB8AC3E}">
        <p14:creationId xmlns:p14="http://schemas.microsoft.com/office/powerpoint/2010/main" val="1699522452"/>
      </p:ext>
    </p:extLst>
  </p:cSld>
  <p:clrMapOvr>
    <a:masterClrMapping/>
  </p:clrMapOvr>
  <mc:AlternateContent xmlns:mc="http://schemas.openxmlformats.org/markup-compatibility/2006" xmlns:p14="http://schemas.microsoft.com/office/powerpoint/2010/main">
    <mc:Choice Requires="p14">
      <p:transition spd="slow" p14:dur="2000" advTm="57895"/>
    </mc:Choice>
    <mc:Fallback xmlns="">
      <p:transition spd="slow" advTm="57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9478-9E08-C821-ADE8-E8D04A1B8DFB}"/>
              </a:ext>
            </a:extLst>
          </p:cNvPr>
          <p:cNvSpPr>
            <a:spLocks noGrp="1"/>
          </p:cNvSpPr>
          <p:nvPr>
            <p:ph type="title"/>
          </p:nvPr>
        </p:nvSpPr>
        <p:spPr/>
        <p:txBody>
          <a:bodyPr/>
          <a:lstStyle/>
          <a:p>
            <a:r>
              <a:rPr lang="en-GB" dirty="0"/>
              <a:t>How much is enough money to stop work? </a:t>
            </a:r>
          </a:p>
        </p:txBody>
      </p:sp>
      <p:sp>
        <p:nvSpPr>
          <p:cNvPr id="4" name="Slide Number Placeholder 3">
            <a:extLst>
              <a:ext uri="{FF2B5EF4-FFF2-40B4-BE49-F238E27FC236}">
                <a16:creationId xmlns:a16="http://schemas.microsoft.com/office/drawing/2014/main" id="{699D1822-C370-D658-D5D0-A4C46E43D564}"/>
              </a:ext>
            </a:extLst>
          </p:cNvPr>
          <p:cNvSpPr>
            <a:spLocks noGrp="1"/>
          </p:cNvSpPr>
          <p:nvPr>
            <p:ph type="sldNum" sz="quarter" idx="12"/>
          </p:nvPr>
        </p:nvSpPr>
        <p:spPr/>
        <p:txBody>
          <a:bodyPr/>
          <a:lstStyle/>
          <a:p>
            <a:fld id="{FD15E2C3-2FDC-5443-A5D7-CEF7C1191BA7}" type="slidenum">
              <a:rPr lang="en-GB" smtClean="0"/>
              <a:t>43</a:t>
            </a:fld>
            <a:endParaRPr lang="en-GB"/>
          </a:p>
        </p:txBody>
      </p:sp>
      <p:sp>
        <p:nvSpPr>
          <p:cNvPr id="5" name="Thought Bubble: Cloud 4">
            <a:extLst>
              <a:ext uri="{FF2B5EF4-FFF2-40B4-BE49-F238E27FC236}">
                <a16:creationId xmlns:a16="http://schemas.microsoft.com/office/drawing/2014/main" id="{7840E87C-6EAA-72D9-1CDD-E539232C9B1A}"/>
              </a:ext>
            </a:extLst>
          </p:cNvPr>
          <p:cNvSpPr>
            <a:spLocks noChangeAspect="1"/>
          </p:cNvSpPr>
          <p:nvPr/>
        </p:nvSpPr>
        <p:spPr>
          <a:xfrm>
            <a:off x="4497400" y="1488083"/>
            <a:ext cx="2686565" cy="1800000"/>
          </a:xfrm>
          <a:prstGeom prst="cloudCallou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50% to 75%</a:t>
            </a:r>
          </a:p>
          <a:p>
            <a:pPr algn="ctr"/>
            <a:r>
              <a:rPr lang="en-GB" b="1" dirty="0"/>
              <a:t>of pay?</a:t>
            </a:r>
          </a:p>
        </p:txBody>
      </p:sp>
      <p:sp>
        <p:nvSpPr>
          <p:cNvPr id="6" name="Thought Bubble: Cloud 5">
            <a:extLst>
              <a:ext uri="{FF2B5EF4-FFF2-40B4-BE49-F238E27FC236}">
                <a16:creationId xmlns:a16="http://schemas.microsoft.com/office/drawing/2014/main" id="{658C5178-B149-FC6B-587B-0F6FFE085E03}"/>
              </a:ext>
            </a:extLst>
          </p:cNvPr>
          <p:cNvSpPr>
            <a:spLocks noChangeAspect="1"/>
          </p:cNvSpPr>
          <p:nvPr/>
        </p:nvSpPr>
        <p:spPr>
          <a:xfrm>
            <a:off x="1320620" y="3813026"/>
            <a:ext cx="2686565" cy="1800000"/>
          </a:xfrm>
          <a:prstGeom prst="cloudCallou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But what is right for you?</a:t>
            </a:r>
          </a:p>
        </p:txBody>
      </p:sp>
      <p:sp>
        <p:nvSpPr>
          <p:cNvPr id="7" name="Thought Bubble: Cloud 6">
            <a:extLst>
              <a:ext uri="{FF2B5EF4-FFF2-40B4-BE49-F238E27FC236}">
                <a16:creationId xmlns:a16="http://schemas.microsoft.com/office/drawing/2014/main" id="{99D0F6E2-B25E-86BE-4583-30B25FC270D5}"/>
              </a:ext>
            </a:extLst>
          </p:cNvPr>
          <p:cNvSpPr>
            <a:spLocks noChangeAspect="1"/>
          </p:cNvSpPr>
          <p:nvPr/>
        </p:nvSpPr>
        <p:spPr>
          <a:xfrm>
            <a:off x="4497400" y="3813026"/>
            <a:ext cx="2686565" cy="1800000"/>
          </a:xfrm>
          <a:prstGeom prst="cloudCallou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Think it through with your partner</a:t>
            </a:r>
          </a:p>
        </p:txBody>
      </p:sp>
      <p:sp>
        <p:nvSpPr>
          <p:cNvPr id="8" name="Thought Bubble: Cloud 7">
            <a:extLst>
              <a:ext uri="{FF2B5EF4-FFF2-40B4-BE49-F238E27FC236}">
                <a16:creationId xmlns:a16="http://schemas.microsoft.com/office/drawing/2014/main" id="{FCCFFDB0-16A8-571B-C486-5ED8CB71DC70}"/>
              </a:ext>
            </a:extLst>
          </p:cNvPr>
          <p:cNvSpPr>
            <a:spLocks noChangeAspect="1"/>
          </p:cNvSpPr>
          <p:nvPr/>
        </p:nvSpPr>
        <p:spPr>
          <a:xfrm>
            <a:off x="1320620" y="1488083"/>
            <a:ext cx="2686565" cy="1800000"/>
          </a:xfrm>
          <a:prstGeom prst="cloudCallou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Lots of research</a:t>
            </a:r>
          </a:p>
        </p:txBody>
      </p:sp>
      <p:sp>
        <p:nvSpPr>
          <p:cNvPr id="9" name="TextBox 8">
            <a:extLst>
              <a:ext uri="{FF2B5EF4-FFF2-40B4-BE49-F238E27FC236}">
                <a16:creationId xmlns:a16="http://schemas.microsoft.com/office/drawing/2014/main" id="{9BBEBD30-4E13-571E-4DEA-64953CBFD3AA}"/>
              </a:ext>
            </a:extLst>
          </p:cNvPr>
          <p:cNvSpPr txBox="1"/>
          <p:nvPr/>
        </p:nvSpPr>
        <p:spPr>
          <a:xfrm>
            <a:off x="7731102" y="1327410"/>
            <a:ext cx="3355998" cy="1328023"/>
          </a:xfrm>
          <a:prstGeom prst="roundRect">
            <a:avLst/>
          </a:prstGeom>
          <a:solidFill>
            <a:srgbClr val="F4514C"/>
          </a:solidFill>
          <a:ln w="38100">
            <a:noFill/>
          </a:ln>
          <a:effectLst>
            <a:outerShdw blurRad="50800" dist="38100" dir="8100000" algn="tr" rotWithShape="0">
              <a:prstClr val="black">
                <a:alpha val="40000"/>
              </a:prstClr>
            </a:outerShdw>
          </a:effectLst>
        </p:spPr>
        <p:txBody>
          <a:bodyPr wrap="square" rtlCol="0" anchor="ctr">
            <a:spAutoFit/>
          </a:bodyPr>
          <a:lstStyle/>
          <a:p>
            <a:pPr algn="ctr"/>
            <a:r>
              <a:rPr lang="en-GB" sz="2400" b="1" dirty="0">
                <a:solidFill>
                  <a:schemeClr val="bg1"/>
                </a:solidFill>
              </a:rPr>
              <a:t>% income replacement</a:t>
            </a:r>
          </a:p>
          <a:p>
            <a:pPr algn="ctr"/>
            <a:r>
              <a:rPr lang="en-GB" sz="2400" b="1" dirty="0">
                <a:solidFill>
                  <a:schemeClr val="bg1"/>
                </a:solidFill>
              </a:rPr>
              <a:t>= pension ÷ pay</a:t>
            </a:r>
          </a:p>
        </p:txBody>
      </p:sp>
      <p:sp>
        <p:nvSpPr>
          <p:cNvPr id="10" name="TextBox 9">
            <a:extLst>
              <a:ext uri="{FF2B5EF4-FFF2-40B4-BE49-F238E27FC236}">
                <a16:creationId xmlns:a16="http://schemas.microsoft.com/office/drawing/2014/main" id="{F3B69E9D-CBC9-6CD0-7F77-A18BEC590212}"/>
              </a:ext>
            </a:extLst>
          </p:cNvPr>
          <p:cNvSpPr txBox="1"/>
          <p:nvPr/>
        </p:nvSpPr>
        <p:spPr>
          <a:xfrm>
            <a:off x="7673970" y="3660568"/>
            <a:ext cx="3238505" cy="783193"/>
          </a:xfrm>
          <a:prstGeom prst="roundRect">
            <a:avLst/>
          </a:prstGeom>
          <a:noFill/>
          <a:ln w="76200">
            <a:noFill/>
          </a:ln>
        </p:spPr>
        <p:txBody>
          <a:bodyPr wrap="square" rtlCol="0" anchor="ctr">
            <a:spAutoFit/>
          </a:bodyPr>
          <a:lstStyle/>
          <a:p>
            <a:pPr algn="ctr"/>
            <a:r>
              <a:rPr lang="en-GB" sz="2000" b="1" dirty="0">
                <a:solidFill>
                  <a:schemeClr val="accent4"/>
                </a:solidFill>
              </a:rPr>
              <a:t>…the lower your pay, the higher the % needed</a:t>
            </a:r>
          </a:p>
        </p:txBody>
      </p:sp>
      <p:sp>
        <p:nvSpPr>
          <p:cNvPr id="11" name="TextBox 10">
            <a:extLst>
              <a:ext uri="{FF2B5EF4-FFF2-40B4-BE49-F238E27FC236}">
                <a16:creationId xmlns:a16="http://schemas.microsoft.com/office/drawing/2014/main" id="{D3F5610B-3DB1-B1CE-6EDA-41098B8944DD}"/>
              </a:ext>
            </a:extLst>
          </p:cNvPr>
          <p:cNvSpPr txBox="1"/>
          <p:nvPr/>
        </p:nvSpPr>
        <p:spPr>
          <a:xfrm>
            <a:off x="7731102" y="4861198"/>
            <a:ext cx="3124241" cy="783193"/>
          </a:xfrm>
          <a:prstGeom prst="roundRect">
            <a:avLst/>
          </a:prstGeom>
          <a:noFill/>
          <a:ln w="76200">
            <a:noFill/>
          </a:ln>
        </p:spPr>
        <p:txBody>
          <a:bodyPr wrap="square" rtlCol="0" anchor="ctr">
            <a:spAutoFit/>
          </a:bodyPr>
          <a:lstStyle/>
          <a:p>
            <a:pPr algn="ctr"/>
            <a:r>
              <a:rPr lang="en-GB" sz="2000" b="1" dirty="0">
                <a:solidFill>
                  <a:schemeClr val="accent4"/>
                </a:solidFill>
              </a:rPr>
              <a:t>…the higher your pay, the lower the % needed</a:t>
            </a:r>
          </a:p>
        </p:txBody>
      </p:sp>
      <p:sp>
        <p:nvSpPr>
          <p:cNvPr id="12" name="TextBox 11">
            <a:extLst>
              <a:ext uri="{FF2B5EF4-FFF2-40B4-BE49-F238E27FC236}">
                <a16:creationId xmlns:a16="http://schemas.microsoft.com/office/drawing/2014/main" id="{4E54F7F5-60E6-E58C-5127-3926AC78514B}"/>
              </a:ext>
            </a:extLst>
          </p:cNvPr>
          <p:cNvSpPr txBox="1"/>
          <p:nvPr/>
        </p:nvSpPr>
        <p:spPr>
          <a:xfrm>
            <a:off x="7731102" y="2800456"/>
            <a:ext cx="3124241" cy="442674"/>
          </a:xfrm>
          <a:prstGeom prst="roundRect">
            <a:avLst/>
          </a:prstGeom>
          <a:noFill/>
          <a:ln w="76200">
            <a:noFill/>
          </a:ln>
        </p:spPr>
        <p:txBody>
          <a:bodyPr wrap="square" rtlCol="0" anchor="ctr">
            <a:spAutoFit/>
          </a:bodyPr>
          <a:lstStyle/>
          <a:p>
            <a:pPr algn="ctr"/>
            <a:r>
              <a:rPr lang="en-GB" sz="2000" b="1" dirty="0">
                <a:solidFill>
                  <a:schemeClr val="accent4"/>
                </a:solidFill>
              </a:rPr>
              <a:t>To pay for the basics…</a:t>
            </a:r>
          </a:p>
        </p:txBody>
      </p:sp>
    </p:spTree>
    <p:custDataLst>
      <p:tags r:id="rId1"/>
    </p:custDataLst>
    <p:extLst>
      <p:ext uri="{BB962C8B-B14F-4D97-AF65-F5344CB8AC3E}">
        <p14:creationId xmlns:p14="http://schemas.microsoft.com/office/powerpoint/2010/main" val="3374388700"/>
      </p:ext>
    </p:extLst>
  </p:cSld>
  <p:clrMapOvr>
    <a:masterClrMapping/>
  </p:clrMapOvr>
  <mc:AlternateContent xmlns:mc="http://schemas.openxmlformats.org/markup-compatibility/2006" xmlns:p14="http://schemas.microsoft.com/office/powerpoint/2010/main">
    <mc:Choice Requires="p14">
      <p:transition spd="slow" p14:dur="2000" advTm="84991"/>
    </mc:Choice>
    <mc:Fallback xmlns="">
      <p:transition spd="slow" advTm="849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6355-3E09-11BB-3B13-4A6862892BD7}"/>
              </a:ext>
            </a:extLst>
          </p:cNvPr>
          <p:cNvSpPr>
            <a:spLocks noGrp="1"/>
          </p:cNvSpPr>
          <p:nvPr>
            <p:ph type="title"/>
          </p:nvPr>
        </p:nvSpPr>
        <p:spPr/>
        <p:txBody>
          <a:bodyPr/>
          <a:lstStyle/>
          <a:p>
            <a:r>
              <a:rPr lang="en-GB" dirty="0"/>
              <a:t>How much is enough?</a:t>
            </a:r>
            <a:br>
              <a:rPr lang="en-GB" dirty="0"/>
            </a:br>
            <a:r>
              <a:rPr lang="en-GB" dirty="0"/>
              <a:t>‘Rough rule of thumb’</a:t>
            </a:r>
          </a:p>
        </p:txBody>
      </p:sp>
      <p:sp>
        <p:nvSpPr>
          <p:cNvPr id="4" name="Slide Number Placeholder 3">
            <a:extLst>
              <a:ext uri="{FF2B5EF4-FFF2-40B4-BE49-F238E27FC236}">
                <a16:creationId xmlns:a16="http://schemas.microsoft.com/office/drawing/2014/main" id="{ADAD9EFE-9389-E3D2-C57D-C9F132611884}"/>
              </a:ext>
            </a:extLst>
          </p:cNvPr>
          <p:cNvSpPr>
            <a:spLocks noGrp="1"/>
          </p:cNvSpPr>
          <p:nvPr>
            <p:ph type="sldNum" sz="quarter" idx="12"/>
          </p:nvPr>
        </p:nvSpPr>
        <p:spPr/>
        <p:txBody>
          <a:bodyPr/>
          <a:lstStyle/>
          <a:p>
            <a:fld id="{FD15E2C3-2FDC-5443-A5D7-CEF7C1191BA7}" type="slidenum">
              <a:rPr lang="en-GB" smtClean="0"/>
              <a:t>44</a:t>
            </a:fld>
            <a:endParaRPr lang="en-GB"/>
          </a:p>
        </p:txBody>
      </p:sp>
      <p:sp>
        <p:nvSpPr>
          <p:cNvPr id="5" name="TextBox 4">
            <a:extLst>
              <a:ext uri="{FF2B5EF4-FFF2-40B4-BE49-F238E27FC236}">
                <a16:creationId xmlns:a16="http://schemas.microsoft.com/office/drawing/2014/main" id="{299F6F3E-F67A-C1F4-98C0-2FE7616FF9C4}"/>
              </a:ext>
            </a:extLst>
          </p:cNvPr>
          <p:cNvSpPr txBox="1"/>
          <p:nvPr/>
        </p:nvSpPr>
        <p:spPr>
          <a:xfrm>
            <a:off x="4275137" y="1435488"/>
            <a:ext cx="6216354" cy="510778"/>
          </a:xfrm>
          <a:prstGeom prst="roundRect">
            <a:avLst/>
          </a:prstGeom>
          <a:noFill/>
          <a:ln w="76200">
            <a:noFill/>
          </a:ln>
        </p:spPr>
        <p:txBody>
          <a:bodyPr wrap="square" rtlCol="0" anchor="ctr">
            <a:spAutoFit/>
          </a:bodyPr>
          <a:lstStyle/>
          <a:p>
            <a:pPr algn="ctr"/>
            <a:r>
              <a:rPr lang="en-GB" sz="2400" b="1" dirty="0">
                <a:solidFill>
                  <a:schemeClr val="accent4"/>
                </a:solidFill>
              </a:rPr>
              <a:t>= £15,000 + (Pay over £15,000) ÷ 3</a:t>
            </a:r>
          </a:p>
        </p:txBody>
      </p:sp>
      <p:pic>
        <p:nvPicPr>
          <p:cNvPr id="6" name="Picture 5">
            <a:extLst>
              <a:ext uri="{FF2B5EF4-FFF2-40B4-BE49-F238E27FC236}">
                <a16:creationId xmlns:a16="http://schemas.microsoft.com/office/drawing/2014/main" id="{2D2AFDDC-F726-68DF-9C9A-1A41AACF0E81}"/>
              </a:ext>
            </a:extLst>
          </p:cNvPr>
          <p:cNvPicPr>
            <a:picLocks noChangeAspect="1"/>
          </p:cNvPicPr>
          <p:nvPr/>
        </p:nvPicPr>
        <p:blipFill>
          <a:blip r:embed="rId4"/>
          <a:stretch>
            <a:fillRect/>
          </a:stretch>
        </p:blipFill>
        <p:spPr>
          <a:xfrm>
            <a:off x="1502666" y="2009181"/>
            <a:ext cx="6414197" cy="4018552"/>
          </a:xfrm>
          <a:prstGeom prst="rect">
            <a:avLst/>
          </a:prstGeom>
          <a:ln w="3175">
            <a:solidFill>
              <a:schemeClr val="accent5"/>
            </a:solidFill>
          </a:ln>
        </p:spPr>
      </p:pic>
      <p:sp>
        <p:nvSpPr>
          <p:cNvPr id="7" name="TextBox 6">
            <a:extLst>
              <a:ext uri="{FF2B5EF4-FFF2-40B4-BE49-F238E27FC236}">
                <a16:creationId xmlns:a16="http://schemas.microsoft.com/office/drawing/2014/main" id="{E640C8DE-9ADE-B5C3-BB9D-37D8EAD1748D}"/>
              </a:ext>
            </a:extLst>
          </p:cNvPr>
          <p:cNvSpPr txBox="1"/>
          <p:nvPr/>
        </p:nvSpPr>
        <p:spPr>
          <a:xfrm>
            <a:off x="1860313" y="1435488"/>
            <a:ext cx="3009790" cy="510778"/>
          </a:xfrm>
          <a:prstGeom prst="roundRect">
            <a:avLst/>
          </a:prstGeom>
          <a:solidFill>
            <a:schemeClr val="accent4"/>
          </a:solidFill>
          <a:ln w="76200">
            <a:noFill/>
          </a:ln>
        </p:spPr>
        <p:txBody>
          <a:bodyPr wrap="square" rtlCol="0" anchor="ctr">
            <a:spAutoFit/>
          </a:bodyPr>
          <a:lstStyle/>
          <a:p>
            <a:pPr algn="ctr"/>
            <a:r>
              <a:rPr lang="en-GB" sz="2400" b="1" dirty="0">
                <a:solidFill>
                  <a:schemeClr val="bg1"/>
                </a:solidFill>
              </a:rPr>
              <a:t>Target income</a:t>
            </a:r>
          </a:p>
        </p:txBody>
      </p:sp>
      <p:sp>
        <p:nvSpPr>
          <p:cNvPr id="8" name="TextBox 7">
            <a:extLst>
              <a:ext uri="{FF2B5EF4-FFF2-40B4-BE49-F238E27FC236}">
                <a16:creationId xmlns:a16="http://schemas.microsoft.com/office/drawing/2014/main" id="{F636DA57-316F-12B0-C352-6C3A7625CCEA}"/>
              </a:ext>
            </a:extLst>
          </p:cNvPr>
          <p:cNvSpPr txBox="1"/>
          <p:nvPr/>
        </p:nvSpPr>
        <p:spPr>
          <a:xfrm>
            <a:off x="8842731" y="2194857"/>
            <a:ext cx="2220892" cy="442674"/>
          </a:xfrm>
          <a:prstGeom prst="roundRect">
            <a:avLst/>
          </a:prstGeom>
          <a:solidFill>
            <a:schemeClr val="tx1">
              <a:lumMod val="90000"/>
              <a:lumOff val="10000"/>
            </a:schemeClr>
          </a:solidFill>
          <a:ln w="76200">
            <a:noFill/>
          </a:ln>
        </p:spPr>
        <p:txBody>
          <a:bodyPr wrap="square" rtlCol="0" anchor="ctr">
            <a:spAutoFit/>
          </a:bodyPr>
          <a:lstStyle/>
          <a:p>
            <a:pPr algn="ctr"/>
            <a:r>
              <a:rPr lang="en-GB" sz="2000" b="1" dirty="0">
                <a:solidFill>
                  <a:schemeClr val="bg1"/>
                </a:solidFill>
              </a:rPr>
              <a:t>Pay £25,000 pa</a:t>
            </a:r>
          </a:p>
        </p:txBody>
      </p:sp>
      <p:sp>
        <p:nvSpPr>
          <p:cNvPr id="9" name="TextBox 8">
            <a:extLst>
              <a:ext uri="{FF2B5EF4-FFF2-40B4-BE49-F238E27FC236}">
                <a16:creationId xmlns:a16="http://schemas.microsoft.com/office/drawing/2014/main" id="{99385759-27BC-03F4-1324-8531B96EFE8A}"/>
              </a:ext>
            </a:extLst>
          </p:cNvPr>
          <p:cNvSpPr txBox="1"/>
          <p:nvPr/>
        </p:nvSpPr>
        <p:spPr>
          <a:xfrm>
            <a:off x="8720590" y="2643286"/>
            <a:ext cx="2465175" cy="442674"/>
          </a:xfrm>
          <a:prstGeom prst="roundRect">
            <a:avLst/>
          </a:prstGeom>
          <a:noFill/>
          <a:ln w="76200">
            <a:noFill/>
          </a:ln>
        </p:spPr>
        <p:txBody>
          <a:bodyPr wrap="square" rtlCol="0" anchor="ctr">
            <a:spAutoFit/>
          </a:bodyPr>
          <a:lstStyle/>
          <a:p>
            <a:pPr algn="ctr"/>
            <a:r>
              <a:rPr lang="en-GB" sz="2000" b="1" dirty="0">
                <a:solidFill>
                  <a:schemeClr val="tx1">
                    <a:lumMod val="90000"/>
                    <a:lumOff val="10000"/>
                  </a:schemeClr>
                </a:solidFill>
              </a:rPr>
              <a:t>Target £18,300 pa</a:t>
            </a:r>
          </a:p>
        </p:txBody>
      </p:sp>
      <p:cxnSp>
        <p:nvCxnSpPr>
          <p:cNvPr id="10" name="Straight Arrow Connector 9">
            <a:extLst>
              <a:ext uri="{FF2B5EF4-FFF2-40B4-BE49-F238E27FC236}">
                <a16:creationId xmlns:a16="http://schemas.microsoft.com/office/drawing/2014/main" id="{8B5FD53F-14F7-4B8A-1CBE-82CFDD079842}"/>
              </a:ext>
            </a:extLst>
          </p:cNvPr>
          <p:cNvCxnSpPr>
            <a:cxnSpLocks/>
          </p:cNvCxnSpPr>
          <p:nvPr/>
        </p:nvCxnSpPr>
        <p:spPr>
          <a:xfrm flipH="1" flipV="1">
            <a:off x="3145708" y="4080094"/>
            <a:ext cx="1" cy="1165970"/>
          </a:xfrm>
          <a:prstGeom prst="straightConnector1">
            <a:avLst/>
          </a:prstGeom>
          <a:ln w="38100">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167ADD7-676B-2A9B-A13D-B0DC64D174DF}"/>
              </a:ext>
            </a:extLst>
          </p:cNvPr>
          <p:cNvCxnSpPr>
            <a:cxnSpLocks/>
          </p:cNvCxnSpPr>
          <p:nvPr/>
        </p:nvCxnSpPr>
        <p:spPr>
          <a:xfrm flipH="1">
            <a:off x="2281613" y="4080094"/>
            <a:ext cx="864095" cy="0"/>
          </a:xfrm>
          <a:prstGeom prst="straightConnector1">
            <a:avLst/>
          </a:prstGeom>
          <a:ln w="38100">
            <a:solidFill>
              <a:schemeClr val="tx1">
                <a:lumMod val="90000"/>
                <a:lumOff val="1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D41DBE8-1343-F9AD-3E3E-791FBD383362}"/>
              </a:ext>
            </a:extLst>
          </p:cNvPr>
          <p:cNvCxnSpPr>
            <a:cxnSpLocks/>
          </p:cNvCxnSpPr>
          <p:nvPr/>
        </p:nvCxnSpPr>
        <p:spPr>
          <a:xfrm flipV="1">
            <a:off x="5277320" y="3526294"/>
            <a:ext cx="0" cy="1725262"/>
          </a:xfrm>
          <a:prstGeom prst="straightConnector1">
            <a:avLst/>
          </a:prstGeom>
          <a:ln w="38100">
            <a:solidFill>
              <a:srgbClr val="F4514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4A2D130-DC47-20D3-F5BD-AAA646A34073}"/>
              </a:ext>
            </a:extLst>
          </p:cNvPr>
          <p:cNvCxnSpPr>
            <a:cxnSpLocks/>
          </p:cNvCxnSpPr>
          <p:nvPr/>
        </p:nvCxnSpPr>
        <p:spPr>
          <a:xfrm flipH="1" flipV="1">
            <a:off x="2281611" y="3526294"/>
            <a:ext cx="2995712" cy="21266"/>
          </a:xfrm>
          <a:prstGeom prst="straightConnector1">
            <a:avLst/>
          </a:prstGeom>
          <a:ln w="38100">
            <a:solidFill>
              <a:srgbClr val="F4514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478214-D48A-716F-AFDF-94804530E18A}"/>
              </a:ext>
            </a:extLst>
          </p:cNvPr>
          <p:cNvCxnSpPr>
            <a:cxnSpLocks/>
          </p:cNvCxnSpPr>
          <p:nvPr/>
        </p:nvCxnSpPr>
        <p:spPr>
          <a:xfrm flipV="1">
            <a:off x="7561316" y="2978064"/>
            <a:ext cx="1" cy="2268000"/>
          </a:xfrm>
          <a:prstGeom prst="straightConnector1">
            <a:avLst/>
          </a:prstGeom>
          <a:ln w="38100">
            <a:solidFill>
              <a:srgbClr val="24CC87"/>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586456-16D3-97BB-4787-16EA4022BC65}"/>
              </a:ext>
            </a:extLst>
          </p:cNvPr>
          <p:cNvCxnSpPr>
            <a:cxnSpLocks/>
          </p:cNvCxnSpPr>
          <p:nvPr/>
        </p:nvCxnSpPr>
        <p:spPr>
          <a:xfrm flipH="1">
            <a:off x="2281611" y="2978064"/>
            <a:ext cx="5279706" cy="0"/>
          </a:xfrm>
          <a:prstGeom prst="straightConnector1">
            <a:avLst/>
          </a:prstGeom>
          <a:ln w="38100">
            <a:solidFill>
              <a:srgbClr val="24CC87"/>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B3DAC7A-9D15-8FCE-3387-F2A25FD8D106}"/>
              </a:ext>
            </a:extLst>
          </p:cNvPr>
          <p:cNvSpPr txBox="1"/>
          <p:nvPr/>
        </p:nvSpPr>
        <p:spPr>
          <a:xfrm>
            <a:off x="8842731" y="3532338"/>
            <a:ext cx="2220892" cy="442674"/>
          </a:xfrm>
          <a:prstGeom prst="roundRect">
            <a:avLst/>
          </a:prstGeom>
          <a:solidFill>
            <a:srgbClr val="F4514C"/>
          </a:solidFill>
          <a:ln w="76200">
            <a:noFill/>
          </a:ln>
        </p:spPr>
        <p:txBody>
          <a:bodyPr wrap="square" rtlCol="0" anchor="ctr">
            <a:spAutoFit/>
          </a:bodyPr>
          <a:lstStyle/>
          <a:p>
            <a:pPr algn="ctr"/>
            <a:r>
              <a:rPr lang="en-GB" sz="2000" b="1" dirty="0">
                <a:solidFill>
                  <a:schemeClr val="bg1"/>
                </a:solidFill>
              </a:rPr>
              <a:t>Pay £50,000 pa</a:t>
            </a:r>
          </a:p>
        </p:txBody>
      </p:sp>
      <p:sp>
        <p:nvSpPr>
          <p:cNvPr id="17" name="TextBox 16">
            <a:extLst>
              <a:ext uri="{FF2B5EF4-FFF2-40B4-BE49-F238E27FC236}">
                <a16:creationId xmlns:a16="http://schemas.microsoft.com/office/drawing/2014/main" id="{AAA9123D-5C6B-4A69-DFD9-644D24D0FC6A}"/>
              </a:ext>
            </a:extLst>
          </p:cNvPr>
          <p:cNvSpPr txBox="1"/>
          <p:nvPr/>
        </p:nvSpPr>
        <p:spPr>
          <a:xfrm>
            <a:off x="8733500" y="3982486"/>
            <a:ext cx="2439354" cy="442674"/>
          </a:xfrm>
          <a:prstGeom prst="roundRect">
            <a:avLst/>
          </a:prstGeom>
          <a:noFill/>
          <a:ln w="76200">
            <a:noFill/>
          </a:ln>
        </p:spPr>
        <p:txBody>
          <a:bodyPr wrap="square" rtlCol="0" anchor="ctr">
            <a:spAutoFit/>
          </a:bodyPr>
          <a:lstStyle/>
          <a:p>
            <a:pPr algn="ctr"/>
            <a:r>
              <a:rPr lang="en-GB" sz="2000" b="1" dirty="0">
                <a:solidFill>
                  <a:srgbClr val="F4514C"/>
                </a:solidFill>
              </a:rPr>
              <a:t>Target £26,700 pa</a:t>
            </a:r>
          </a:p>
        </p:txBody>
      </p:sp>
      <p:sp>
        <p:nvSpPr>
          <p:cNvPr id="18" name="TextBox 17">
            <a:extLst>
              <a:ext uri="{FF2B5EF4-FFF2-40B4-BE49-F238E27FC236}">
                <a16:creationId xmlns:a16="http://schemas.microsoft.com/office/drawing/2014/main" id="{5421D585-C747-D22E-6EEA-DF6569085FE3}"/>
              </a:ext>
            </a:extLst>
          </p:cNvPr>
          <p:cNvSpPr txBox="1"/>
          <p:nvPr/>
        </p:nvSpPr>
        <p:spPr>
          <a:xfrm>
            <a:off x="8842731" y="4869819"/>
            <a:ext cx="2220892" cy="442674"/>
          </a:xfrm>
          <a:prstGeom prst="roundRect">
            <a:avLst/>
          </a:prstGeom>
          <a:solidFill>
            <a:srgbClr val="24CC87"/>
          </a:solidFill>
          <a:ln w="76200">
            <a:noFill/>
          </a:ln>
        </p:spPr>
        <p:txBody>
          <a:bodyPr wrap="square" rtlCol="0" anchor="ctr">
            <a:spAutoFit/>
          </a:bodyPr>
          <a:lstStyle/>
          <a:p>
            <a:pPr algn="ctr"/>
            <a:r>
              <a:rPr lang="en-GB" sz="2000" b="1" dirty="0">
                <a:solidFill>
                  <a:schemeClr val="bg1"/>
                </a:solidFill>
              </a:rPr>
              <a:t>Pay £75,000 pa</a:t>
            </a:r>
          </a:p>
        </p:txBody>
      </p:sp>
      <p:sp>
        <p:nvSpPr>
          <p:cNvPr id="19" name="TextBox 18">
            <a:extLst>
              <a:ext uri="{FF2B5EF4-FFF2-40B4-BE49-F238E27FC236}">
                <a16:creationId xmlns:a16="http://schemas.microsoft.com/office/drawing/2014/main" id="{6DA187A1-C334-887C-D8D7-92A8AB711ABE}"/>
              </a:ext>
            </a:extLst>
          </p:cNvPr>
          <p:cNvSpPr txBox="1"/>
          <p:nvPr/>
        </p:nvSpPr>
        <p:spPr>
          <a:xfrm>
            <a:off x="8733500" y="5324005"/>
            <a:ext cx="2439354" cy="442674"/>
          </a:xfrm>
          <a:prstGeom prst="roundRect">
            <a:avLst/>
          </a:prstGeom>
          <a:noFill/>
          <a:ln w="76200">
            <a:noFill/>
          </a:ln>
        </p:spPr>
        <p:txBody>
          <a:bodyPr wrap="square" rtlCol="0" anchor="ctr">
            <a:spAutoFit/>
          </a:bodyPr>
          <a:lstStyle/>
          <a:p>
            <a:pPr algn="ctr"/>
            <a:r>
              <a:rPr lang="en-GB" sz="2000" b="1" dirty="0">
                <a:solidFill>
                  <a:srgbClr val="24CC87"/>
                </a:solidFill>
              </a:rPr>
              <a:t>Target £35,000 pa</a:t>
            </a:r>
          </a:p>
        </p:txBody>
      </p:sp>
      <p:sp>
        <p:nvSpPr>
          <p:cNvPr id="20" name="Rectangle 19">
            <a:extLst>
              <a:ext uri="{FF2B5EF4-FFF2-40B4-BE49-F238E27FC236}">
                <a16:creationId xmlns:a16="http://schemas.microsoft.com/office/drawing/2014/main" id="{BA519CCA-323F-D83C-CA6A-CFF48898EDD6}"/>
              </a:ext>
            </a:extLst>
          </p:cNvPr>
          <p:cNvSpPr/>
          <p:nvPr/>
        </p:nvSpPr>
        <p:spPr>
          <a:xfrm rot="16200000">
            <a:off x="-522130" y="3753811"/>
            <a:ext cx="3661319" cy="716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6">
                    <a:lumMod val="10000"/>
                  </a:schemeClr>
                </a:solidFill>
              </a:rPr>
              <a:t>Total retirement income (per year)</a:t>
            </a:r>
          </a:p>
        </p:txBody>
      </p:sp>
    </p:spTree>
    <p:custDataLst>
      <p:tags r:id="rId1"/>
    </p:custDataLst>
    <p:extLst>
      <p:ext uri="{BB962C8B-B14F-4D97-AF65-F5344CB8AC3E}">
        <p14:creationId xmlns:p14="http://schemas.microsoft.com/office/powerpoint/2010/main" val="1128575847"/>
      </p:ext>
    </p:extLst>
  </p:cSld>
  <p:clrMapOvr>
    <a:masterClrMapping/>
  </p:clrMapOvr>
  <mc:AlternateContent xmlns:mc="http://schemas.openxmlformats.org/markup-compatibility/2006" xmlns:p14="http://schemas.microsoft.com/office/powerpoint/2010/main">
    <mc:Choice Requires="p14">
      <p:transition spd="slow" p14:dur="2000" advTm="121289"/>
    </mc:Choice>
    <mc:Fallback xmlns="">
      <p:transition spd="slow" advTm="1212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1000"/>
                            </p:stCondLst>
                            <p:childTnLst>
                              <p:par>
                                <p:cTn id="29" presetID="22" presetClass="entr" presetSubtype="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1000"/>
                            </p:stCondLst>
                            <p:childTnLst>
                              <p:par>
                                <p:cTn id="63" presetID="22" presetClass="entr" presetSubtype="2"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right)">
                                      <p:cBhvr>
                                        <p:cTn id="65" dur="500"/>
                                        <p:tgtEl>
                                          <p:spTgt spid="15"/>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p:bldP spid="16" grpId="0" animBg="1"/>
      <p:bldP spid="17" grpId="0"/>
      <p:bldP spid="18" grpId="0" animBg="1"/>
      <p:bldP spid="19"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537F-9C0D-0EF8-A31D-9284DC8E0CBB}"/>
              </a:ext>
            </a:extLst>
          </p:cNvPr>
          <p:cNvSpPr>
            <a:spLocks noGrp="1"/>
          </p:cNvSpPr>
          <p:nvPr>
            <p:ph type="title"/>
          </p:nvPr>
        </p:nvSpPr>
        <p:spPr/>
        <p:txBody>
          <a:bodyPr/>
          <a:lstStyle/>
          <a:p>
            <a:r>
              <a:rPr lang="en-GB" dirty="0"/>
              <a:t>Retirement Living Standards website</a:t>
            </a:r>
          </a:p>
        </p:txBody>
      </p:sp>
      <p:sp>
        <p:nvSpPr>
          <p:cNvPr id="4" name="Slide Number Placeholder 3">
            <a:extLst>
              <a:ext uri="{FF2B5EF4-FFF2-40B4-BE49-F238E27FC236}">
                <a16:creationId xmlns:a16="http://schemas.microsoft.com/office/drawing/2014/main" id="{19F600D1-1F52-3568-972C-D73E6A32BDEE}"/>
              </a:ext>
            </a:extLst>
          </p:cNvPr>
          <p:cNvSpPr>
            <a:spLocks noGrp="1"/>
          </p:cNvSpPr>
          <p:nvPr>
            <p:ph type="sldNum" sz="quarter" idx="12"/>
          </p:nvPr>
        </p:nvSpPr>
        <p:spPr/>
        <p:txBody>
          <a:bodyPr/>
          <a:lstStyle/>
          <a:p>
            <a:fld id="{FD15E2C3-2FDC-5443-A5D7-CEF7C1191BA7}" type="slidenum">
              <a:rPr lang="en-GB" smtClean="0"/>
              <a:t>45</a:t>
            </a:fld>
            <a:endParaRPr lang="en-GB"/>
          </a:p>
        </p:txBody>
      </p:sp>
      <p:sp>
        <p:nvSpPr>
          <p:cNvPr id="5" name="Content Placeholder 1">
            <a:extLst>
              <a:ext uri="{FF2B5EF4-FFF2-40B4-BE49-F238E27FC236}">
                <a16:creationId xmlns:a16="http://schemas.microsoft.com/office/drawing/2014/main" id="{556A4BAC-91F8-8ADA-108B-F370F4AF115F}"/>
              </a:ext>
            </a:extLst>
          </p:cNvPr>
          <p:cNvSpPr txBox="1">
            <a:spLocks/>
          </p:cNvSpPr>
          <p:nvPr/>
        </p:nvSpPr>
        <p:spPr>
          <a:xfrm>
            <a:off x="3606891" y="1162296"/>
            <a:ext cx="4978217" cy="423313"/>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5"/>
                </a:solidFill>
                <a:hlinkClick r:id="rId2">
                  <a:extLst>
                    <a:ext uri="{A12FA001-AC4F-418D-AE19-62706E023703}">
                      <ahyp:hlinkClr xmlns:ahyp="http://schemas.microsoft.com/office/drawing/2018/hyperlinkcolor" val="tx"/>
                    </a:ext>
                  </a:extLst>
                </a:hlinkClick>
              </a:rPr>
              <a:t>https://www.retirementlivingstandards.org.uk/</a:t>
            </a:r>
            <a:r>
              <a:rPr lang="en-GB" dirty="0">
                <a:solidFill>
                  <a:schemeClr val="accent5"/>
                </a:solidFill>
              </a:rPr>
              <a:t> </a:t>
            </a: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hlinkClick r:id="rId3">
                <a:extLst>
                  <a:ext uri="{A12FA001-AC4F-418D-AE19-62706E023703}">
                    <ahyp:hlinkClr xmlns:ahyp="http://schemas.microsoft.com/office/drawing/2018/hyperlinkcolor" val="tx"/>
                  </a:ext>
                </a:extLst>
              </a:hlinkClick>
            </a:endParaRPr>
          </a:p>
          <a:p>
            <a:endParaRPr lang="en-GB" dirty="0"/>
          </a:p>
        </p:txBody>
      </p:sp>
      <p:pic>
        <p:nvPicPr>
          <p:cNvPr id="7" name="Picture 6">
            <a:extLst>
              <a:ext uri="{FF2B5EF4-FFF2-40B4-BE49-F238E27FC236}">
                <a16:creationId xmlns:a16="http://schemas.microsoft.com/office/drawing/2014/main" id="{E1C7FE1D-216A-D042-4EDA-4E49A3B3D0A4}"/>
              </a:ext>
            </a:extLst>
          </p:cNvPr>
          <p:cNvPicPr>
            <a:picLocks noChangeAspect="1"/>
          </p:cNvPicPr>
          <p:nvPr/>
        </p:nvPicPr>
        <p:blipFill>
          <a:blip r:embed="rId4"/>
          <a:stretch>
            <a:fillRect/>
          </a:stretch>
        </p:blipFill>
        <p:spPr>
          <a:xfrm>
            <a:off x="357314" y="1799615"/>
            <a:ext cx="5777225" cy="3365772"/>
          </a:xfrm>
          <a:prstGeom prst="rect">
            <a:avLst/>
          </a:prstGeom>
          <a:ln>
            <a:solidFill>
              <a:schemeClr val="accent5"/>
            </a:solidFill>
          </a:ln>
        </p:spPr>
      </p:pic>
      <p:pic>
        <p:nvPicPr>
          <p:cNvPr id="9" name="Picture 8">
            <a:extLst>
              <a:ext uri="{FF2B5EF4-FFF2-40B4-BE49-F238E27FC236}">
                <a16:creationId xmlns:a16="http://schemas.microsoft.com/office/drawing/2014/main" id="{5F01AA16-3C0F-98C2-B32B-1060B1954CB6}"/>
              </a:ext>
            </a:extLst>
          </p:cNvPr>
          <p:cNvPicPr>
            <a:picLocks noChangeAspect="1"/>
          </p:cNvPicPr>
          <p:nvPr/>
        </p:nvPicPr>
        <p:blipFill>
          <a:blip r:embed="rId5"/>
          <a:srcRect/>
          <a:stretch/>
        </p:blipFill>
        <p:spPr>
          <a:xfrm>
            <a:off x="6449165" y="1799615"/>
            <a:ext cx="5325107" cy="3365772"/>
          </a:xfrm>
          <a:prstGeom prst="rect">
            <a:avLst/>
          </a:prstGeom>
          <a:ln>
            <a:solidFill>
              <a:schemeClr val="accent5"/>
            </a:solidFill>
          </a:ln>
        </p:spPr>
      </p:pic>
    </p:spTree>
    <p:extLst>
      <p:ext uri="{BB962C8B-B14F-4D97-AF65-F5344CB8AC3E}">
        <p14:creationId xmlns:p14="http://schemas.microsoft.com/office/powerpoint/2010/main" val="3891605426"/>
      </p:ext>
    </p:extLst>
  </p:cSld>
  <p:clrMapOvr>
    <a:masterClrMapping/>
  </p:clrMapOvr>
  <mc:AlternateContent xmlns:mc="http://schemas.openxmlformats.org/markup-compatibility/2006" xmlns:p14="http://schemas.microsoft.com/office/powerpoint/2010/main">
    <mc:Choice Requires="p14">
      <p:transition spd="slow" p14:dur="2000" advTm="37188"/>
    </mc:Choice>
    <mc:Fallback xmlns="">
      <p:transition spd="slow" advTm="37188"/>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632F16A-D1BC-360A-5A41-2D61007C97A0}"/>
              </a:ext>
            </a:extLst>
          </p:cNvPr>
          <p:cNvGraphicFramePr>
            <a:graphicFrameLocks noGrp="1"/>
          </p:cNvGraphicFramePr>
          <p:nvPr/>
        </p:nvGraphicFramePr>
        <p:xfrm>
          <a:off x="1173315" y="1583433"/>
          <a:ext cx="9563101" cy="3871151"/>
        </p:xfrm>
        <a:graphic>
          <a:graphicData uri="http://schemas.openxmlformats.org/drawingml/2006/table">
            <a:tbl>
              <a:tblPr/>
              <a:tblGrid>
                <a:gridCol w="4169359">
                  <a:extLst>
                    <a:ext uri="{9D8B030D-6E8A-4147-A177-3AD203B41FA5}">
                      <a16:colId xmlns:a16="http://schemas.microsoft.com/office/drawing/2014/main" val="20000"/>
                    </a:ext>
                  </a:extLst>
                </a:gridCol>
                <a:gridCol w="2696871">
                  <a:extLst>
                    <a:ext uri="{9D8B030D-6E8A-4147-A177-3AD203B41FA5}">
                      <a16:colId xmlns:a16="http://schemas.microsoft.com/office/drawing/2014/main" val="20001"/>
                    </a:ext>
                  </a:extLst>
                </a:gridCol>
                <a:gridCol w="2696871">
                  <a:extLst>
                    <a:ext uri="{9D8B030D-6E8A-4147-A177-3AD203B41FA5}">
                      <a16:colId xmlns:a16="http://schemas.microsoft.com/office/drawing/2014/main" val="20002"/>
                    </a:ext>
                  </a:extLst>
                </a:gridCol>
              </a:tblGrid>
              <a:tr h="866449">
                <a:tc>
                  <a:txBody>
                    <a:bodyPr/>
                    <a:lstStyle/>
                    <a:p>
                      <a:pPr algn="ctr" eaLnBrk="0" fontAlgn="base" hangingPunct="0">
                        <a:lnSpc>
                          <a:spcPct val="115000"/>
                        </a:lnSpc>
                        <a:spcBef>
                          <a:spcPts val="300"/>
                        </a:spcBef>
                        <a:spcAft>
                          <a:spcPts val="300"/>
                        </a:spcAft>
                      </a:pPr>
                      <a:r>
                        <a:rPr lang="en-US" sz="2400" b="1" kern="1200" dirty="0">
                          <a:solidFill>
                            <a:schemeClr val="bg1"/>
                          </a:solidFill>
                          <a:effectLst/>
                          <a:latin typeface="+mn-lt"/>
                          <a:ea typeface="MS PGothic"/>
                          <a:cs typeface="Times New Roman"/>
                        </a:rPr>
                        <a:t>Over a year</a:t>
                      </a:r>
                      <a:endParaRPr lang="en-GB" sz="2400" dirty="0">
                        <a:solidFill>
                          <a:schemeClr val="bg1"/>
                        </a:solidFill>
                        <a:effectLst/>
                        <a:latin typeface="+mn-lt"/>
                        <a:ea typeface="Calibri"/>
                        <a:cs typeface="Times New Roman"/>
                      </a:endParaRP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Pay in work</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Total retirement income target</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1"/>
                  </a:ext>
                </a:extLst>
              </a:tr>
              <a:tr h="596411">
                <a:tc>
                  <a:txBody>
                    <a:bodyPr/>
                    <a:lstStyle/>
                    <a:p>
                      <a:pPr algn="ctr" eaLnBrk="0" fontAlgn="base" hangingPunct="0">
                        <a:lnSpc>
                          <a:spcPct val="115000"/>
                        </a:lnSpc>
                        <a:spcBef>
                          <a:spcPts val="300"/>
                        </a:spcBef>
                        <a:spcAft>
                          <a:spcPts val="300"/>
                        </a:spcAft>
                      </a:pPr>
                      <a:r>
                        <a:rPr lang="en-GB" sz="2400" b="1" dirty="0">
                          <a:solidFill>
                            <a:schemeClr val="bg2">
                              <a:lumMod val="75000"/>
                            </a:schemeClr>
                          </a:solidFill>
                          <a:effectLst/>
                          <a:latin typeface="+mn-lt"/>
                          <a:ea typeface="Calibri"/>
                          <a:cs typeface="Times New Roman"/>
                        </a:rPr>
                        <a:t>Gross amount</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eaLnBrk="0" fontAlgn="base" hangingPunct="0">
                        <a:lnSpc>
                          <a:spcPct val="115000"/>
                        </a:lnSpc>
                        <a:spcBef>
                          <a:spcPts val="300"/>
                        </a:spcBef>
                        <a:spcAft>
                          <a:spcPts val="300"/>
                        </a:spcAft>
                      </a:pPr>
                      <a:r>
                        <a:rPr lang="en-GB" sz="2400" b="1" dirty="0">
                          <a:solidFill>
                            <a:schemeClr val="bg2">
                              <a:lumMod val="75000"/>
                            </a:schemeClr>
                          </a:solidFill>
                          <a:effectLst/>
                          <a:latin typeface="+mn-lt"/>
                          <a:ea typeface="Calibri"/>
                          <a:cs typeface="Times New Roman"/>
                        </a:rPr>
                        <a:t>£25,000</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eaLnBrk="0" fontAlgn="base" hangingPunct="0">
                        <a:lnSpc>
                          <a:spcPct val="115000"/>
                        </a:lnSpc>
                        <a:spcBef>
                          <a:spcPts val="300"/>
                        </a:spcBef>
                        <a:spcAft>
                          <a:spcPts val="300"/>
                        </a:spcAft>
                      </a:pPr>
                      <a:r>
                        <a:rPr lang="en-GB" sz="2400" b="1" dirty="0">
                          <a:solidFill>
                            <a:schemeClr val="bg2">
                              <a:lumMod val="75000"/>
                            </a:schemeClr>
                          </a:solidFill>
                          <a:effectLst/>
                          <a:latin typeface="+mn-lt"/>
                          <a:ea typeface="Calibri"/>
                          <a:cs typeface="Times New Roman"/>
                        </a:rPr>
                        <a:t>£21,210</a:t>
                      </a:r>
                    </a:p>
                  </a:txBody>
                  <a:tcPr marL="80241" marR="648000"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596411">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Pension </a:t>
                      </a:r>
                      <a:r>
                        <a:rPr lang="en-GB" sz="2400" dirty="0">
                          <a:solidFill>
                            <a:srgbClr val="F4514C"/>
                          </a:solidFill>
                          <a:effectLst/>
                          <a:latin typeface="+mn-lt"/>
                          <a:ea typeface="Calibri"/>
                          <a:cs typeface="Times New Roman"/>
                        </a:rPr>
                        <a:t>(7.7%)</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lvl="2"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(£1,925)</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400" i="1" dirty="0">
                          <a:solidFill>
                            <a:schemeClr val="accent5"/>
                          </a:solidFill>
                          <a:effectLst/>
                          <a:latin typeface="+mn-lt"/>
                          <a:ea typeface="Calibri"/>
                          <a:cs typeface="Times New Roman"/>
                        </a:rPr>
                        <a:t>Nil</a:t>
                      </a:r>
                    </a:p>
                  </a:txBody>
                  <a:tcPr marL="80241" marR="648000"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596411">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Income tax</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(£2,101)</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(£1,728)</a:t>
                      </a:r>
                    </a:p>
                  </a:txBody>
                  <a:tcPr marL="80241" marR="648000"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596411">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National Insurance</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(£1,492)</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eaLnBrk="0" fontAlgn="base" hangingPunct="0">
                        <a:lnSpc>
                          <a:spcPct val="115000"/>
                        </a:lnSpc>
                        <a:spcBef>
                          <a:spcPts val="300"/>
                        </a:spcBef>
                        <a:spcAft>
                          <a:spcPts val="300"/>
                        </a:spcAft>
                      </a:pPr>
                      <a:r>
                        <a:rPr lang="en-GB" sz="2400" i="1" dirty="0">
                          <a:solidFill>
                            <a:schemeClr val="accent5"/>
                          </a:solidFill>
                          <a:effectLst/>
                          <a:latin typeface="+mn-lt"/>
                          <a:ea typeface="Calibri"/>
                          <a:cs typeface="Times New Roman"/>
                        </a:rPr>
                        <a:t>Nil</a:t>
                      </a:r>
                    </a:p>
                  </a:txBody>
                  <a:tcPr marL="80241" marR="648000"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596411">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What you actually receive</a:t>
                      </a:r>
                    </a:p>
                  </a:txBody>
                  <a:tcPr marL="80241" marR="80241" marT="41831" marB="4183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3"/>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£19,482</a:t>
                      </a:r>
                    </a:p>
                  </a:txBody>
                  <a:tcPr marL="80241" marR="80241" marT="41831" marB="4183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3"/>
                    </a:solidFill>
                  </a:tcPr>
                </a:tc>
                <a:tc>
                  <a:txBody>
                    <a:bodyPr/>
                    <a:lstStyle/>
                    <a:p>
                      <a:pPr algn="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£19,482</a:t>
                      </a:r>
                    </a:p>
                  </a:txBody>
                  <a:tcPr marL="80241" marR="648000" marT="41831" marB="4183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3"/>
                    </a:solidFil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F723CA32-A929-D9F5-9F55-98FDF8E9DF46}"/>
              </a:ext>
            </a:extLst>
          </p:cNvPr>
          <p:cNvSpPr>
            <a:spLocks noGrp="1"/>
          </p:cNvSpPr>
          <p:nvPr>
            <p:ph type="title"/>
          </p:nvPr>
        </p:nvSpPr>
        <p:spPr/>
        <p:txBody>
          <a:bodyPr/>
          <a:lstStyle/>
          <a:p>
            <a:r>
              <a:rPr lang="en-GB" dirty="0"/>
              <a:t>But if you want to keep income the same</a:t>
            </a:r>
            <a:br>
              <a:rPr lang="en-GB" dirty="0"/>
            </a:br>
            <a:r>
              <a:rPr lang="en-GB" dirty="0"/>
              <a:t>Income – Pay of £25,000</a:t>
            </a:r>
          </a:p>
        </p:txBody>
      </p:sp>
      <p:sp>
        <p:nvSpPr>
          <p:cNvPr id="4" name="Slide Number Placeholder 3">
            <a:extLst>
              <a:ext uri="{FF2B5EF4-FFF2-40B4-BE49-F238E27FC236}">
                <a16:creationId xmlns:a16="http://schemas.microsoft.com/office/drawing/2014/main" id="{0CE38BF0-D6B6-19F0-8319-C6C2D41E7C17}"/>
              </a:ext>
            </a:extLst>
          </p:cNvPr>
          <p:cNvSpPr>
            <a:spLocks noGrp="1"/>
          </p:cNvSpPr>
          <p:nvPr>
            <p:ph type="sldNum" sz="quarter" idx="12"/>
          </p:nvPr>
        </p:nvSpPr>
        <p:spPr/>
        <p:txBody>
          <a:bodyPr/>
          <a:lstStyle/>
          <a:p>
            <a:fld id="{FD15E2C3-2FDC-5443-A5D7-CEF7C1191BA7}" type="slidenum">
              <a:rPr lang="en-GB" smtClean="0"/>
              <a:t>46</a:t>
            </a:fld>
            <a:endParaRPr lang="en-GB"/>
          </a:p>
        </p:txBody>
      </p:sp>
      <p:sp>
        <p:nvSpPr>
          <p:cNvPr id="7" name="TextBox 6">
            <a:extLst>
              <a:ext uri="{FF2B5EF4-FFF2-40B4-BE49-F238E27FC236}">
                <a16:creationId xmlns:a16="http://schemas.microsoft.com/office/drawing/2014/main" id="{65448440-1908-A7EB-B590-E62E3B7202C1}"/>
              </a:ext>
            </a:extLst>
          </p:cNvPr>
          <p:cNvSpPr txBox="1"/>
          <p:nvPr/>
        </p:nvSpPr>
        <p:spPr>
          <a:xfrm>
            <a:off x="9210896" y="3175129"/>
            <a:ext cx="981910" cy="379754"/>
          </a:xfrm>
          <a:prstGeom prst="rect">
            <a:avLst/>
          </a:prstGeom>
          <a:solidFill>
            <a:schemeClr val="accent3">
              <a:lumMod val="20000"/>
              <a:lumOff val="80000"/>
            </a:schemeClr>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512331C5-7A52-B484-94BA-8C1B8E776D7B}"/>
              </a:ext>
            </a:extLst>
          </p:cNvPr>
          <p:cNvSpPr txBox="1"/>
          <p:nvPr/>
        </p:nvSpPr>
        <p:spPr>
          <a:xfrm>
            <a:off x="8833530" y="3785519"/>
            <a:ext cx="1295366" cy="369332"/>
          </a:xfrm>
          <a:prstGeom prst="rect">
            <a:avLst/>
          </a:prstGeom>
          <a:solidFill>
            <a:schemeClr val="accent3">
              <a:lumMod val="20000"/>
              <a:lumOff val="80000"/>
            </a:schemeClr>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1522FD2D-B5B8-3DD7-6415-BF7A3461A507}"/>
              </a:ext>
            </a:extLst>
          </p:cNvPr>
          <p:cNvSpPr txBox="1"/>
          <p:nvPr/>
        </p:nvSpPr>
        <p:spPr>
          <a:xfrm>
            <a:off x="9427213" y="4426149"/>
            <a:ext cx="864000" cy="379754"/>
          </a:xfrm>
          <a:prstGeom prst="rect">
            <a:avLst/>
          </a:prstGeom>
          <a:solidFill>
            <a:schemeClr val="accent3">
              <a:lumMod val="20000"/>
              <a:lumOff val="80000"/>
            </a:schemeClr>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A8D5F486-3265-35A7-EDEB-D3A459F72117}"/>
              </a:ext>
            </a:extLst>
          </p:cNvPr>
          <p:cNvSpPr txBox="1"/>
          <p:nvPr/>
        </p:nvSpPr>
        <p:spPr>
          <a:xfrm>
            <a:off x="8530843" y="2632127"/>
            <a:ext cx="1661963" cy="379754"/>
          </a:xfrm>
          <a:prstGeom prst="rect">
            <a:avLst/>
          </a:prstGeom>
          <a:solidFill>
            <a:schemeClr val="accent2">
              <a:lumMod val="60000"/>
              <a:lumOff val="40000"/>
            </a:schemeClr>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FB09DB92-C0B9-5217-40B8-9A04C7C93496}"/>
              </a:ext>
            </a:extLst>
          </p:cNvPr>
          <p:cNvSpPr txBox="1"/>
          <p:nvPr/>
        </p:nvSpPr>
        <p:spPr>
          <a:xfrm>
            <a:off x="6096000" y="3188677"/>
            <a:ext cx="1330713" cy="379754"/>
          </a:xfrm>
          <a:prstGeom prst="rect">
            <a:avLst/>
          </a:prstGeom>
          <a:solidFill>
            <a:schemeClr val="accent3">
              <a:lumMod val="20000"/>
              <a:lumOff val="80000"/>
            </a:schemeClr>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9634EAE1-D1FD-A6A5-FAB4-09C13046C5DF}"/>
              </a:ext>
            </a:extLst>
          </p:cNvPr>
          <p:cNvSpPr txBox="1"/>
          <p:nvPr/>
        </p:nvSpPr>
        <p:spPr>
          <a:xfrm>
            <a:off x="6103652" y="3791810"/>
            <a:ext cx="1315407" cy="369332"/>
          </a:xfrm>
          <a:prstGeom prst="rect">
            <a:avLst/>
          </a:prstGeom>
          <a:solidFill>
            <a:schemeClr val="accent3">
              <a:lumMod val="20000"/>
              <a:lumOff val="80000"/>
            </a:schemeClr>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4C0738F0-6E26-587D-EC79-2BB971B56580}"/>
              </a:ext>
            </a:extLst>
          </p:cNvPr>
          <p:cNvSpPr txBox="1"/>
          <p:nvPr/>
        </p:nvSpPr>
        <p:spPr>
          <a:xfrm>
            <a:off x="6052393" y="4384521"/>
            <a:ext cx="1512168" cy="369332"/>
          </a:xfrm>
          <a:prstGeom prst="rect">
            <a:avLst/>
          </a:prstGeom>
          <a:solidFill>
            <a:schemeClr val="accent3">
              <a:lumMod val="20000"/>
              <a:lumOff val="80000"/>
            </a:schemeClr>
          </a:solidFill>
        </p:spPr>
        <p:txBody>
          <a:bodyPr wrap="square" rtlCol="0">
            <a:spAutoFit/>
          </a:bodyPr>
          <a:lstStyle/>
          <a:p>
            <a:endParaRPr lang="en-GB" dirty="0"/>
          </a:p>
        </p:txBody>
      </p:sp>
      <p:sp>
        <p:nvSpPr>
          <p:cNvPr id="14" name="TextBox 13">
            <a:extLst>
              <a:ext uri="{FF2B5EF4-FFF2-40B4-BE49-F238E27FC236}">
                <a16:creationId xmlns:a16="http://schemas.microsoft.com/office/drawing/2014/main" id="{70421DB9-1C4E-D33E-555F-9D9BED94A4F1}"/>
              </a:ext>
            </a:extLst>
          </p:cNvPr>
          <p:cNvSpPr txBox="1"/>
          <p:nvPr/>
        </p:nvSpPr>
        <p:spPr>
          <a:xfrm>
            <a:off x="6052393" y="4962887"/>
            <a:ext cx="1512168" cy="369332"/>
          </a:xfrm>
          <a:prstGeom prst="rect">
            <a:avLst/>
          </a:prstGeom>
          <a:solidFill>
            <a:schemeClr val="accent3"/>
          </a:solidFill>
        </p:spPr>
        <p:txBody>
          <a:bodyPr wrap="square" rtlCol="0">
            <a:spAutoFit/>
          </a:bodyPr>
          <a:lstStyle/>
          <a:p>
            <a:endParaRPr lang="en-GB" dirty="0"/>
          </a:p>
        </p:txBody>
      </p:sp>
      <p:sp>
        <p:nvSpPr>
          <p:cNvPr id="15" name="TextBox 14">
            <a:extLst>
              <a:ext uri="{FF2B5EF4-FFF2-40B4-BE49-F238E27FC236}">
                <a16:creationId xmlns:a16="http://schemas.microsoft.com/office/drawing/2014/main" id="{BEE761EB-8ADE-A9C4-2DF8-3102175BAB19}"/>
              </a:ext>
            </a:extLst>
          </p:cNvPr>
          <p:cNvSpPr txBox="1"/>
          <p:nvPr/>
        </p:nvSpPr>
        <p:spPr>
          <a:xfrm>
            <a:off x="8782488" y="4981263"/>
            <a:ext cx="1330713" cy="379754"/>
          </a:xfrm>
          <a:prstGeom prst="rect">
            <a:avLst/>
          </a:prstGeom>
          <a:solidFill>
            <a:schemeClr val="accent3"/>
          </a:solidFill>
        </p:spPr>
        <p:txBody>
          <a:bodyPr wrap="square" rtlCol="0">
            <a:spAutoFit/>
          </a:bodyPr>
          <a:lstStyle/>
          <a:p>
            <a:endParaRPr lang="en-GB" dirty="0"/>
          </a:p>
        </p:txBody>
      </p:sp>
      <p:sp>
        <p:nvSpPr>
          <p:cNvPr id="16" name="Rectangle 15">
            <a:extLst>
              <a:ext uri="{FF2B5EF4-FFF2-40B4-BE49-F238E27FC236}">
                <a16:creationId xmlns:a16="http://schemas.microsoft.com/office/drawing/2014/main" id="{0C92050B-A026-E90D-B113-BA3467F2E128}"/>
              </a:ext>
            </a:extLst>
          </p:cNvPr>
          <p:cNvSpPr/>
          <p:nvPr/>
        </p:nvSpPr>
        <p:spPr>
          <a:xfrm>
            <a:off x="1766549" y="5414293"/>
            <a:ext cx="8674205" cy="744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rgbClr val="F4514C"/>
                </a:solidFill>
              </a:rPr>
              <a:t>Remember – your total retirement income could be made up from the</a:t>
            </a:r>
          </a:p>
          <a:p>
            <a:pPr algn="ctr"/>
            <a:r>
              <a:rPr lang="en-GB" i="1" dirty="0">
                <a:solidFill>
                  <a:srgbClr val="F4514C"/>
                </a:solidFill>
              </a:rPr>
              <a:t>State Pension, NHS Pension and other saving sources.</a:t>
            </a:r>
          </a:p>
        </p:txBody>
      </p:sp>
      <p:sp>
        <p:nvSpPr>
          <p:cNvPr id="17" name="6-Point Star 2">
            <a:extLst>
              <a:ext uri="{FF2B5EF4-FFF2-40B4-BE49-F238E27FC236}">
                <a16:creationId xmlns:a16="http://schemas.microsoft.com/office/drawing/2014/main" id="{E8D6CB62-FFB2-4FD6-3D1B-50465D11FE75}"/>
              </a:ext>
            </a:extLst>
          </p:cNvPr>
          <p:cNvSpPr>
            <a:spLocks noChangeAspect="1"/>
          </p:cNvSpPr>
          <p:nvPr/>
        </p:nvSpPr>
        <p:spPr>
          <a:xfrm>
            <a:off x="10350104" y="2246566"/>
            <a:ext cx="1044000" cy="1044000"/>
          </a:xfrm>
          <a:prstGeom prst="star6">
            <a:avLst/>
          </a:prstGeom>
          <a:solidFill>
            <a:srgbClr val="F451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85%</a:t>
            </a:r>
          </a:p>
        </p:txBody>
      </p:sp>
      <p:sp>
        <p:nvSpPr>
          <p:cNvPr id="6" name="6-Point Star 2">
            <a:extLst>
              <a:ext uri="{FF2B5EF4-FFF2-40B4-BE49-F238E27FC236}">
                <a16:creationId xmlns:a16="http://schemas.microsoft.com/office/drawing/2014/main" id="{EB6837B1-2A89-E566-A06B-C2C677782947}"/>
              </a:ext>
            </a:extLst>
          </p:cNvPr>
          <p:cNvSpPr>
            <a:spLocks noChangeAspect="1"/>
          </p:cNvSpPr>
          <p:nvPr/>
        </p:nvSpPr>
        <p:spPr>
          <a:xfrm>
            <a:off x="10404750" y="4616026"/>
            <a:ext cx="1044000" cy="1044000"/>
          </a:xfrm>
          <a:prstGeom prst="star6">
            <a:avLst/>
          </a:prstGeom>
          <a:solidFill>
            <a:srgbClr val="F451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r>
              <a:rPr lang="en-GB" sz="1600" b="1" dirty="0">
                <a:solidFill>
                  <a:schemeClr val="bg1"/>
                </a:solidFill>
              </a:rPr>
              <a:t>100%</a:t>
            </a:r>
          </a:p>
        </p:txBody>
      </p:sp>
    </p:spTree>
    <p:custDataLst>
      <p:tags r:id="rId1"/>
    </p:custDataLst>
    <p:extLst>
      <p:ext uri="{BB962C8B-B14F-4D97-AF65-F5344CB8AC3E}">
        <p14:creationId xmlns:p14="http://schemas.microsoft.com/office/powerpoint/2010/main" val="2886963092"/>
      </p:ext>
    </p:extLst>
  </p:cSld>
  <p:clrMapOvr>
    <a:masterClrMapping/>
  </p:clrMapOvr>
  <mc:AlternateContent xmlns:mc="http://schemas.openxmlformats.org/markup-compatibility/2006" xmlns:p14="http://schemas.microsoft.com/office/powerpoint/2010/main">
    <mc:Choice Requires="p14">
      <p:transition spd="slow" p14:dur="2000" advTm="182200"/>
    </mc:Choice>
    <mc:Fallback xmlns="">
      <p:transition spd="slow" advTm="182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49" presetClass="entr" presetSubtype="0" decel="10000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632F16A-D1BC-360A-5A41-2D61007C97A0}"/>
              </a:ext>
            </a:extLst>
          </p:cNvPr>
          <p:cNvGraphicFramePr>
            <a:graphicFrameLocks noGrp="1"/>
          </p:cNvGraphicFramePr>
          <p:nvPr/>
        </p:nvGraphicFramePr>
        <p:xfrm>
          <a:off x="1173315" y="1583433"/>
          <a:ext cx="9563101" cy="3871151"/>
        </p:xfrm>
        <a:graphic>
          <a:graphicData uri="http://schemas.openxmlformats.org/drawingml/2006/table">
            <a:tbl>
              <a:tblPr/>
              <a:tblGrid>
                <a:gridCol w="4169359">
                  <a:extLst>
                    <a:ext uri="{9D8B030D-6E8A-4147-A177-3AD203B41FA5}">
                      <a16:colId xmlns:a16="http://schemas.microsoft.com/office/drawing/2014/main" val="20000"/>
                    </a:ext>
                  </a:extLst>
                </a:gridCol>
                <a:gridCol w="2696871">
                  <a:extLst>
                    <a:ext uri="{9D8B030D-6E8A-4147-A177-3AD203B41FA5}">
                      <a16:colId xmlns:a16="http://schemas.microsoft.com/office/drawing/2014/main" val="20001"/>
                    </a:ext>
                  </a:extLst>
                </a:gridCol>
                <a:gridCol w="2696871">
                  <a:extLst>
                    <a:ext uri="{9D8B030D-6E8A-4147-A177-3AD203B41FA5}">
                      <a16:colId xmlns:a16="http://schemas.microsoft.com/office/drawing/2014/main" val="20002"/>
                    </a:ext>
                  </a:extLst>
                </a:gridCol>
              </a:tblGrid>
              <a:tr h="866449">
                <a:tc>
                  <a:txBody>
                    <a:bodyPr/>
                    <a:lstStyle/>
                    <a:p>
                      <a:pPr algn="ctr" eaLnBrk="0" fontAlgn="base" hangingPunct="0">
                        <a:lnSpc>
                          <a:spcPct val="115000"/>
                        </a:lnSpc>
                        <a:spcBef>
                          <a:spcPts val="300"/>
                        </a:spcBef>
                        <a:spcAft>
                          <a:spcPts val="300"/>
                        </a:spcAft>
                      </a:pPr>
                      <a:r>
                        <a:rPr lang="en-US" sz="2400" b="1" kern="1200" dirty="0">
                          <a:solidFill>
                            <a:schemeClr val="bg1"/>
                          </a:solidFill>
                          <a:effectLst/>
                          <a:latin typeface="+mn-lt"/>
                          <a:ea typeface="MS PGothic"/>
                          <a:cs typeface="Times New Roman"/>
                        </a:rPr>
                        <a:t>Over a year</a:t>
                      </a:r>
                      <a:endParaRPr lang="en-GB" sz="2400" dirty="0">
                        <a:solidFill>
                          <a:schemeClr val="bg1"/>
                        </a:solidFill>
                        <a:effectLst/>
                        <a:latin typeface="+mn-lt"/>
                        <a:ea typeface="Calibri"/>
                        <a:cs typeface="Times New Roman"/>
                      </a:endParaRP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Pay in work</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Total retirement income target</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1"/>
                  </a:ext>
                </a:extLst>
              </a:tr>
              <a:tr h="596411">
                <a:tc>
                  <a:txBody>
                    <a:bodyPr/>
                    <a:lstStyle/>
                    <a:p>
                      <a:pPr algn="ctr" eaLnBrk="0" fontAlgn="base" hangingPunct="0">
                        <a:lnSpc>
                          <a:spcPct val="115000"/>
                        </a:lnSpc>
                        <a:spcBef>
                          <a:spcPts val="300"/>
                        </a:spcBef>
                        <a:spcAft>
                          <a:spcPts val="300"/>
                        </a:spcAft>
                      </a:pPr>
                      <a:r>
                        <a:rPr lang="en-GB" sz="2400" b="1" dirty="0">
                          <a:solidFill>
                            <a:schemeClr val="bg2">
                              <a:lumMod val="75000"/>
                            </a:schemeClr>
                          </a:solidFill>
                          <a:effectLst/>
                          <a:latin typeface="+mn-lt"/>
                          <a:ea typeface="Calibri"/>
                          <a:cs typeface="Times New Roman"/>
                        </a:rPr>
                        <a:t>Gross amount</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eaLnBrk="0" fontAlgn="base" hangingPunct="0">
                        <a:lnSpc>
                          <a:spcPct val="115000"/>
                        </a:lnSpc>
                        <a:spcBef>
                          <a:spcPts val="300"/>
                        </a:spcBef>
                        <a:spcAft>
                          <a:spcPts val="300"/>
                        </a:spcAft>
                      </a:pPr>
                      <a:r>
                        <a:rPr lang="en-GB" sz="2400" b="1" dirty="0">
                          <a:solidFill>
                            <a:schemeClr val="bg2">
                              <a:lumMod val="75000"/>
                            </a:schemeClr>
                          </a:solidFill>
                          <a:effectLst/>
                          <a:latin typeface="+mn-lt"/>
                          <a:ea typeface="Calibri"/>
                          <a:cs typeface="Times New Roman"/>
                        </a:rPr>
                        <a:t>£40,000</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eaLnBrk="0" fontAlgn="base" hangingPunct="0">
                        <a:lnSpc>
                          <a:spcPct val="115000"/>
                        </a:lnSpc>
                        <a:spcBef>
                          <a:spcPts val="300"/>
                        </a:spcBef>
                        <a:spcAft>
                          <a:spcPts val="300"/>
                        </a:spcAft>
                      </a:pPr>
                      <a:r>
                        <a:rPr lang="en-GB" sz="2400" b="1" dirty="0">
                          <a:solidFill>
                            <a:schemeClr val="bg2">
                              <a:lumMod val="75000"/>
                            </a:schemeClr>
                          </a:solidFill>
                          <a:effectLst/>
                          <a:latin typeface="+mn-lt"/>
                          <a:ea typeface="Calibri"/>
                          <a:cs typeface="Times New Roman"/>
                        </a:rPr>
                        <a:t>£31,965</a:t>
                      </a:r>
                    </a:p>
                  </a:txBody>
                  <a:tcPr marL="80241" marR="648000"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596411">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Pension </a:t>
                      </a:r>
                      <a:r>
                        <a:rPr lang="en-GB" sz="2400" dirty="0">
                          <a:solidFill>
                            <a:srgbClr val="F4514C"/>
                          </a:solidFill>
                          <a:effectLst/>
                          <a:latin typeface="+mn-lt"/>
                          <a:ea typeface="Calibri"/>
                          <a:cs typeface="Times New Roman"/>
                        </a:rPr>
                        <a:t>(9.8%)</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lvl="2"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(£3,920)</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914400" rtl="0" eaLnBrk="0" fontAlgn="base" latinLnBrk="0" hangingPunct="0">
                        <a:lnSpc>
                          <a:spcPct val="115000"/>
                        </a:lnSpc>
                        <a:spcBef>
                          <a:spcPts val="300"/>
                        </a:spcBef>
                        <a:spcAft>
                          <a:spcPts val="300"/>
                        </a:spcAft>
                        <a:buClrTx/>
                        <a:buSzTx/>
                        <a:buFontTx/>
                        <a:buNone/>
                        <a:tabLst/>
                        <a:defRPr/>
                      </a:pPr>
                      <a:r>
                        <a:rPr lang="en-GB" sz="2400" i="1" dirty="0">
                          <a:solidFill>
                            <a:schemeClr val="accent5"/>
                          </a:solidFill>
                          <a:effectLst/>
                          <a:latin typeface="+mn-lt"/>
                          <a:ea typeface="Calibri"/>
                          <a:cs typeface="Times New Roman"/>
                        </a:rPr>
                        <a:t>Nil</a:t>
                      </a:r>
                    </a:p>
                  </a:txBody>
                  <a:tcPr marL="80241" marR="648000"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596411">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Income tax</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(£4,702)</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(£3,879)</a:t>
                      </a:r>
                    </a:p>
                  </a:txBody>
                  <a:tcPr marL="80241" marR="648000"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596411">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National Insurance</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2400" dirty="0">
                          <a:solidFill>
                            <a:schemeClr val="accent5"/>
                          </a:solidFill>
                          <a:effectLst/>
                          <a:latin typeface="+mn-lt"/>
                          <a:ea typeface="Calibri"/>
                          <a:cs typeface="Times New Roman"/>
                        </a:rPr>
                        <a:t>(£3,292)</a:t>
                      </a:r>
                    </a:p>
                  </a:txBody>
                  <a:tcPr marL="80241" marR="80241"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eaLnBrk="0" fontAlgn="base" hangingPunct="0">
                        <a:lnSpc>
                          <a:spcPct val="115000"/>
                        </a:lnSpc>
                        <a:spcBef>
                          <a:spcPts val="300"/>
                        </a:spcBef>
                        <a:spcAft>
                          <a:spcPts val="300"/>
                        </a:spcAft>
                      </a:pPr>
                      <a:r>
                        <a:rPr lang="en-GB" sz="2400" i="1" dirty="0">
                          <a:solidFill>
                            <a:schemeClr val="accent5"/>
                          </a:solidFill>
                          <a:effectLst/>
                          <a:latin typeface="+mn-lt"/>
                          <a:ea typeface="Calibri"/>
                          <a:cs typeface="Times New Roman"/>
                        </a:rPr>
                        <a:t>Nil</a:t>
                      </a:r>
                    </a:p>
                  </a:txBody>
                  <a:tcPr marL="80241" marR="648000" marT="41831" marB="41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596411">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What you actually receive</a:t>
                      </a:r>
                    </a:p>
                  </a:txBody>
                  <a:tcPr marL="80241" marR="80241" marT="41831" marB="4183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3"/>
                    </a:solidFill>
                  </a:tcPr>
                </a:tc>
                <a:tc>
                  <a:txBody>
                    <a:bodyPr/>
                    <a:lstStyle/>
                    <a:p>
                      <a:pPr algn="ct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£28,086</a:t>
                      </a:r>
                    </a:p>
                  </a:txBody>
                  <a:tcPr marL="80241" marR="80241" marT="41831" marB="4183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3"/>
                    </a:solidFill>
                  </a:tcPr>
                </a:tc>
                <a:tc>
                  <a:txBody>
                    <a:bodyPr/>
                    <a:lstStyle/>
                    <a:p>
                      <a:pPr algn="r" eaLnBrk="0" fontAlgn="base" hangingPunct="0">
                        <a:lnSpc>
                          <a:spcPct val="115000"/>
                        </a:lnSpc>
                        <a:spcBef>
                          <a:spcPts val="300"/>
                        </a:spcBef>
                        <a:spcAft>
                          <a:spcPts val="300"/>
                        </a:spcAft>
                      </a:pPr>
                      <a:r>
                        <a:rPr lang="en-GB" sz="2400" b="1" dirty="0">
                          <a:solidFill>
                            <a:schemeClr val="bg1"/>
                          </a:solidFill>
                          <a:effectLst/>
                          <a:latin typeface="+mn-lt"/>
                          <a:ea typeface="Calibri"/>
                          <a:cs typeface="Times New Roman"/>
                        </a:rPr>
                        <a:t>£28,086</a:t>
                      </a:r>
                    </a:p>
                  </a:txBody>
                  <a:tcPr marL="80241" marR="648000" marT="41831" marB="4183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3"/>
                    </a:solidFil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F723CA32-A929-D9F5-9F55-98FDF8E9DF46}"/>
              </a:ext>
            </a:extLst>
          </p:cNvPr>
          <p:cNvSpPr>
            <a:spLocks noGrp="1"/>
          </p:cNvSpPr>
          <p:nvPr>
            <p:ph type="title"/>
          </p:nvPr>
        </p:nvSpPr>
        <p:spPr/>
        <p:txBody>
          <a:bodyPr/>
          <a:lstStyle/>
          <a:p>
            <a:r>
              <a:rPr lang="en-GB" dirty="0"/>
              <a:t>But if you want to keep income the same</a:t>
            </a:r>
            <a:br>
              <a:rPr lang="en-GB" dirty="0"/>
            </a:br>
            <a:r>
              <a:rPr lang="en-GB" dirty="0"/>
              <a:t>Income – Pay of £40,000</a:t>
            </a:r>
          </a:p>
        </p:txBody>
      </p:sp>
      <p:sp>
        <p:nvSpPr>
          <p:cNvPr id="4" name="Slide Number Placeholder 3">
            <a:extLst>
              <a:ext uri="{FF2B5EF4-FFF2-40B4-BE49-F238E27FC236}">
                <a16:creationId xmlns:a16="http://schemas.microsoft.com/office/drawing/2014/main" id="{0CE38BF0-D6B6-19F0-8319-C6C2D41E7C17}"/>
              </a:ext>
            </a:extLst>
          </p:cNvPr>
          <p:cNvSpPr>
            <a:spLocks noGrp="1"/>
          </p:cNvSpPr>
          <p:nvPr>
            <p:ph type="sldNum" sz="quarter" idx="12"/>
          </p:nvPr>
        </p:nvSpPr>
        <p:spPr/>
        <p:txBody>
          <a:bodyPr/>
          <a:lstStyle/>
          <a:p>
            <a:fld id="{FD15E2C3-2FDC-5443-A5D7-CEF7C1191BA7}" type="slidenum">
              <a:rPr lang="en-GB" smtClean="0"/>
              <a:t>47</a:t>
            </a:fld>
            <a:endParaRPr lang="en-GB"/>
          </a:p>
        </p:txBody>
      </p:sp>
      <p:sp>
        <p:nvSpPr>
          <p:cNvPr id="7" name="TextBox 6">
            <a:extLst>
              <a:ext uri="{FF2B5EF4-FFF2-40B4-BE49-F238E27FC236}">
                <a16:creationId xmlns:a16="http://schemas.microsoft.com/office/drawing/2014/main" id="{65448440-1908-A7EB-B590-E62E3B7202C1}"/>
              </a:ext>
            </a:extLst>
          </p:cNvPr>
          <p:cNvSpPr txBox="1"/>
          <p:nvPr/>
        </p:nvSpPr>
        <p:spPr>
          <a:xfrm>
            <a:off x="9210896" y="3175129"/>
            <a:ext cx="981910" cy="379754"/>
          </a:xfrm>
          <a:prstGeom prst="rect">
            <a:avLst/>
          </a:prstGeom>
          <a:solidFill>
            <a:schemeClr val="accent3">
              <a:lumMod val="20000"/>
              <a:lumOff val="80000"/>
            </a:schemeClr>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512331C5-7A52-B484-94BA-8C1B8E776D7B}"/>
              </a:ext>
            </a:extLst>
          </p:cNvPr>
          <p:cNvSpPr txBox="1"/>
          <p:nvPr/>
        </p:nvSpPr>
        <p:spPr>
          <a:xfrm>
            <a:off x="8833530" y="3785519"/>
            <a:ext cx="1295366" cy="369332"/>
          </a:xfrm>
          <a:prstGeom prst="rect">
            <a:avLst/>
          </a:prstGeom>
          <a:solidFill>
            <a:schemeClr val="accent3">
              <a:lumMod val="20000"/>
              <a:lumOff val="80000"/>
            </a:schemeClr>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1522FD2D-B5B8-3DD7-6415-BF7A3461A507}"/>
              </a:ext>
            </a:extLst>
          </p:cNvPr>
          <p:cNvSpPr txBox="1"/>
          <p:nvPr/>
        </p:nvSpPr>
        <p:spPr>
          <a:xfrm>
            <a:off x="9427213" y="4426149"/>
            <a:ext cx="864000" cy="379754"/>
          </a:xfrm>
          <a:prstGeom prst="rect">
            <a:avLst/>
          </a:prstGeom>
          <a:solidFill>
            <a:schemeClr val="accent3">
              <a:lumMod val="20000"/>
              <a:lumOff val="80000"/>
            </a:schemeClr>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A8D5F486-3265-35A7-EDEB-D3A459F72117}"/>
              </a:ext>
            </a:extLst>
          </p:cNvPr>
          <p:cNvSpPr txBox="1"/>
          <p:nvPr/>
        </p:nvSpPr>
        <p:spPr>
          <a:xfrm>
            <a:off x="8530843" y="2632127"/>
            <a:ext cx="1661963" cy="379754"/>
          </a:xfrm>
          <a:prstGeom prst="rect">
            <a:avLst/>
          </a:prstGeom>
          <a:solidFill>
            <a:schemeClr val="accent2">
              <a:lumMod val="60000"/>
              <a:lumOff val="40000"/>
            </a:schemeClr>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FB09DB92-C0B9-5217-40B8-9A04C7C93496}"/>
              </a:ext>
            </a:extLst>
          </p:cNvPr>
          <p:cNvSpPr txBox="1"/>
          <p:nvPr/>
        </p:nvSpPr>
        <p:spPr>
          <a:xfrm>
            <a:off x="6096000" y="3188677"/>
            <a:ext cx="1330713" cy="379754"/>
          </a:xfrm>
          <a:prstGeom prst="rect">
            <a:avLst/>
          </a:prstGeom>
          <a:solidFill>
            <a:schemeClr val="accent3">
              <a:lumMod val="20000"/>
              <a:lumOff val="80000"/>
            </a:schemeClr>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9634EAE1-D1FD-A6A5-FAB4-09C13046C5DF}"/>
              </a:ext>
            </a:extLst>
          </p:cNvPr>
          <p:cNvSpPr txBox="1"/>
          <p:nvPr/>
        </p:nvSpPr>
        <p:spPr>
          <a:xfrm>
            <a:off x="6103652" y="3791810"/>
            <a:ext cx="1315407" cy="369332"/>
          </a:xfrm>
          <a:prstGeom prst="rect">
            <a:avLst/>
          </a:prstGeom>
          <a:solidFill>
            <a:schemeClr val="accent3">
              <a:lumMod val="20000"/>
              <a:lumOff val="80000"/>
            </a:schemeClr>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id="{4C0738F0-6E26-587D-EC79-2BB971B56580}"/>
              </a:ext>
            </a:extLst>
          </p:cNvPr>
          <p:cNvSpPr txBox="1"/>
          <p:nvPr/>
        </p:nvSpPr>
        <p:spPr>
          <a:xfrm>
            <a:off x="6052393" y="4384521"/>
            <a:ext cx="1512168" cy="369332"/>
          </a:xfrm>
          <a:prstGeom prst="rect">
            <a:avLst/>
          </a:prstGeom>
          <a:solidFill>
            <a:schemeClr val="accent3">
              <a:lumMod val="20000"/>
              <a:lumOff val="80000"/>
            </a:schemeClr>
          </a:solidFill>
        </p:spPr>
        <p:txBody>
          <a:bodyPr wrap="square" rtlCol="0">
            <a:spAutoFit/>
          </a:bodyPr>
          <a:lstStyle/>
          <a:p>
            <a:endParaRPr lang="en-GB" dirty="0"/>
          </a:p>
        </p:txBody>
      </p:sp>
      <p:sp>
        <p:nvSpPr>
          <p:cNvPr id="14" name="TextBox 13">
            <a:extLst>
              <a:ext uri="{FF2B5EF4-FFF2-40B4-BE49-F238E27FC236}">
                <a16:creationId xmlns:a16="http://schemas.microsoft.com/office/drawing/2014/main" id="{70421DB9-1C4E-D33E-555F-9D9BED94A4F1}"/>
              </a:ext>
            </a:extLst>
          </p:cNvPr>
          <p:cNvSpPr txBox="1"/>
          <p:nvPr/>
        </p:nvSpPr>
        <p:spPr>
          <a:xfrm>
            <a:off x="6052393" y="4962887"/>
            <a:ext cx="1512168" cy="369332"/>
          </a:xfrm>
          <a:prstGeom prst="rect">
            <a:avLst/>
          </a:prstGeom>
          <a:solidFill>
            <a:schemeClr val="accent3"/>
          </a:solidFill>
        </p:spPr>
        <p:txBody>
          <a:bodyPr wrap="square" rtlCol="0">
            <a:spAutoFit/>
          </a:bodyPr>
          <a:lstStyle/>
          <a:p>
            <a:endParaRPr lang="en-GB" dirty="0"/>
          </a:p>
        </p:txBody>
      </p:sp>
      <p:sp>
        <p:nvSpPr>
          <p:cNvPr id="15" name="TextBox 14">
            <a:extLst>
              <a:ext uri="{FF2B5EF4-FFF2-40B4-BE49-F238E27FC236}">
                <a16:creationId xmlns:a16="http://schemas.microsoft.com/office/drawing/2014/main" id="{BEE761EB-8ADE-A9C4-2DF8-3102175BAB19}"/>
              </a:ext>
            </a:extLst>
          </p:cNvPr>
          <p:cNvSpPr txBox="1"/>
          <p:nvPr/>
        </p:nvSpPr>
        <p:spPr>
          <a:xfrm>
            <a:off x="8782488" y="4981263"/>
            <a:ext cx="1330713" cy="379754"/>
          </a:xfrm>
          <a:prstGeom prst="rect">
            <a:avLst/>
          </a:prstGeom>
          <a:solidFill>
            <a:schemeClr val="accent3"/>
          </a:solidFill>
        </p:spPr>
        <p:txBody>
          <a:bodyPr wrap="square" rtlCol="0">
            <a:spAutoFit/>
          </a:bodyPr>
          <a:lstStyle/>
          <a:p>
            <a:endParaRPr lang="en-GB" dirty="0"/>
          </a:p>
        </p:txBody>
      </p:sp>
      <p:sp>
        <p:nvSpPr>
          <p:cNvPr id="16" name="Rectangle 15">
            <a:extLst>
              <a:ext uri="{FF2B5EF4-FFF2-40B4-BE49-F238E27FC236}">
                <a16:creationId xmlns:a16="http://schemas.microsoft.com/office/drawing/2014/main" id="{0C92050B-A026-E90D-B113-BA3467F2E128}"/>
              </a:ext>
            </a:extLst>
          </p:cNvPr>
          <p:cNvSpPr/>
          <p:nvPr/>
        </p:nvSpPr>
        <p:spPr>
          <a:xfrm>
            <a:off x="1766549" y="5414293"/>
            <a:ext cx="8674205" cy="744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rgbClr val="F4514C"/>
                </a:solidFill>
              </a:rPr>
              <a:t>Remember – your total retirement income could be made up from the</a:t>
            </a:r>
          </a:p>
          <a:p>
            <a:pPr algn="ctr"/>
            <a:r>
              <a:rPr lang="en-GB" i="1" dirty="0">
                <a:solidFill>
                  <a:srgbClr val="F4514C"/>
                </a:solidFill>
              </a:rPr>
              <a:t>State Pension, NHS Pension and other saving sources.</a:t>
            </a:r>
          </a:p>
        </p:txBody>
      </p:sp>
      <p:sp>
        <p:nvSpPr>
          <p:cNvPr id="17" name="6-Point Star 2">
            <a:extLst>
              <a:ext uri="{FF2B5EF4-FFF2-40B4-BE49-F238E27FC236}">
                <a16:creationId xmlns:a16="http://schemas.microsoft.com/office/drawing/2014/main" id="{E8D6CB62-FFB2-4FD6-3D1B-50465D11FE75}"/>
              </a:ext>
            </a:extLst>
          </p:cNvPr>
          <p:cNvSpPr>
            <a:spLocks noChangeAspect="1"/>
          </p:cNvSpPr>
          <p:nvPr/>
        </p:nvSpPr>
        <p:spPr>
          <a:xfrm>
            <a:off x="10350104" y="2246566"/>
            <a:ext cx="1044000" cy="1044000"/>
          </a:xfrm>
          <a:prstGeom prst="star6">
            <a:avLst/>
          </a:prstGeom>
          <a:solidFill>
            <a:srgbClr val="F451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80%</a:t>
            </a:r>
          </a:p>
        </p:txBody>
      </p:sp>
      <p:sp>
        <p:nvSpPr>
          <p:cNvPr id="6" name="6-Point Star 2">
            <a:extLst>
              <a:ext uri="{FF2B5EF4-FFF2-40B4-BE49-F238E27FC236}">
                <a16:creationId xmlns:a16="http://schemas.microsoft.com/office/drawing/2014/main" id="{EB6837B1-2A89-E566-A06B-C2C677782947}"/>
              </a:ext>
            </a:extLst>
          </p:cNvPr>
          <p:cNvSpPr>
            <a:spLocks noChangeAspect="1"/>
          </p:cNvSpPr>
          <p:nvPr/>
        </p:nvSpPr>
        <p:spPr>
          <a:xfrm>
            <a:off x="10404750" y="4616026"/>
            <a:ext cx="1044000" cy="1044000"/>
          </a:xfrm>
          <a:prstGeom prst="star6">
            <a:avLst/>
          </a:prstGeom>
          <a:solidFill>
            <a:srgbClr val="F451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r>
              <a:rPr lang="en-GB" sz="1600" b="1" dirty="0">
                <a:solidFill>
                  <a:schemeClr val="bg1"/>
                </a:solidFill>
              </a:rPr>
              <a:t>100%</a:t>
            </a:r>
          </a:p>
        </p:txBody>
      </p:sp>
    </p:spTree>
    <p:custDataLst>
      <p:tags r:id="rId1"/>
    </p:custDataLst>
    <p:extLst>
      <p:ext uri="{BB962C8B-B14F-4D97-AF65-F5344CB8AC3E}">
        <p14:creationId xmlns:p14="http://schemas.microsoft.com/office/powerpoint/2010/main" val="124084205"/>
      </p:ext>
    </p:extLst>
  </p:cSld>
  <p:clrMapOvr>
    <a:masterClrMapping/>
  </p:clrMapOvr>
  <mc:AlternateContent xmlns:mc="http://schemas.openxmlformats.org/markup-compatibility/2006" xmlns:p14="http://schemas.microsoft.com/office/powerpoint/2010/main">
    <mc:Choice Requires="p14">
      <p:transition spd="slow" p14:dur="2000" advTm="149728"/>
    </mc:Choice>
    <mc:Fallback xmlns="">
      <p:transition spd="slow" advTm="149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49" presetClass="entr" presetSubtype="0" decel="10000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7520-78A4-C899-9A3F-54B1245C0989}"/>
              </a:ext>
            </a:extLst>
          </p:cNvPr>
          <p:cNvSpPr>
            <a:spLocks noGrp="1"/>
          </p:cNvSpPr>
          <p:nvPr>
            <p:ph type="title"/>
          </p:nvPr>
        </p:nvSpPr>
        <p:spPr/>
        <p:txBody>
          <a:bodyPr/>
          <a:lstStyle/>
          <a:p>
            <a:r>
              <a:rPr lang="en-GB" dirty="0"/>
              <a:t>How much is enough?</a:t>
            </a:r>
            <a:br>
              <a:rPr lang="en-GB" dirty="0"/>
            </a:br>
            <a:r>
              <a:rPr lang="en-GB" dirty="0"/>
              <a:t>A detailed approach</a:t>
            </a:r>
          </a:p>
        </p:txBody>
      </p:sp>
      <p:sp>
        <p:nvSpPr>
          <p:cNvPr id="4" name="Slide Number Placeholder 3">
            <a:extLst>
              <a:ext uri="{FF2B5EF4-FFF2-40B4-BE49-F238E27FC236}">
                <a16:creationId xmlns:a16="http://schemas.microsoft.com/office/drawing/2014/main" id="{F6B3AC5E-5CE8-CD26-5E3B-C04AB27E2EB4}"/>
              </a:ext>
            </a:extLst>
          </p:cNvPr>
          <p:cNvSpPr>
            <a:spLocks noGrp="1"/>
          </p:cNvSpPr>
          <p:nvPr>
            <p:ph type="sldNum" sz="quarter" idx="12"/>
          </p:nvPr>
        </p:nvSpPr>
        <p:spPr/>
        <p:txBody>
          <a:bodyPr/>
          <a:lstStyle/>
          <a:p>
            <a:fld id="{FD15E2C3-2FDC-5443-A5D7-CEF7C1191BA7}" type="slidenum">
              <a:rPr lang="en-GB" smtClean="0"/>
              <a:t>48</a:t>
            </a:fld>
            <a:endParaRPr lang="en-GB"/>
          </a:p>
        </p:txBody>
      </p:sp>
      <p:sp>
        <p:nvSpPr>
          <p:cNvPr id="5" name="Down Arrow 7">
            <a:extLst>
              <a:ext uri="{FF2B5EF4-FFF2-40B4-BE49-F238E27FC236}">
                <a16:creationId xmlns:a16="http://schemas.microsoft.com/office/drawing/2014/main" id="{EE9B7230-4416-6197-AC9A-C1FC53E9DA10}"/>
              </a:ext>
            </a:extLst>
          </p:cNvPr>
          <p:cNvSpPr/>
          <p:nvPr/>
        </p:nvSpPr>
        <p:spPr>
          <a:xfrm>
            <a:off x="1144506" y="2122576"/>
            <a:ext cx="709884" cy="3313686"/>
          </a:xfrm>
          <a:prstGeom prst="downArrow">
            <a:avLst/>
          </a:prstGeom>
          <a:solidFill>
            <a:srgbClr val="24C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8">
            <a:extLst>
              <a:ext uri="{FF2B5EF4-FFF2-40B4-BE49-F238E27FC236}">
                <a16:creationId xmlns:a16="http://schemas.microsoft.com/office/drawing/2014/main" id="{B0B12416-F8FF-331C-1227-80C3F0DBE61A}"/>
              </a:ext>
            </a:extLst>
          </p:cNvPr>
          <p:cNvSpPr/>
          <p:nvPr/>
        </p:nvSpPr>
        <p:spPr>
          <a:xfrm rot="10800000">
            <a:off x="10334274" y="2122574"/>
            <a:ext cx="709883" cy="3313688"/>
          </a:xfrm>
          <a:prstGeom prst="downArrow">
            <a:avLst/>
          </a:prstGeom>
          <a:solidFill>
            <a:srgbClr val="F45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5854128-32D0-EAF9-4956-52F216075EBC}"/>
              </a:ext>
            </a:extLst>
          </p:cNvPr>
          <p:cNvSpPr txBox="1"/>
          <p:nvPr/>
        </p:nvSpPr>
        <p:spPr>
          <a:xfrm>
            <a:off x="1775521" y="1478062"/>
            <a:ext cx="4080319" cy="510778"/>
          </a:xfrm>
          <a:prstGeom prst="roundRect">
            <a:avLst/>
          </a:prstGeom>
          <a:solidFill>
            <a:srgbClr val="24CC87"/>
          </a:solidFill>
          <a:ln w="76200">
            <a:noFill/>
          </a:ln>
        </p:spPr>
        <p:txBody>
          <a:bodyPr wrap="square" rtlCol="0" anchor="ctr">
            <a:spAutoFit/>
          </a:bodyPr>
          <a:lstStyle/>
          <a:p>
            <a:pPr algn="ctr"/>
            <a:r>
              <a:rPr lang="en-GB" sz="2400" b="1" dirty="0">
                <a:solidFill>
                  <a:schemeClr val="bg1"/>
                </a:solidFill>
              </a:rPr>
              <a:t>Spending might go down</a:t>
            </a:r>
          </a:p>
        </p:txBody>
      </p:sp>
      <p:sp>
        <p:nvSpPr>
          <p:cNvPr id="8" name="TextBox 7">
            <a:extLst>
              <a:ext uri="{FF2B5EF4-FFF2-40B4-BE49-F238E27FC236}">
                <a16:creationId xmlns:a16="http://schemas.microsoft.com/office/drawing/2014/main" id="{2D502768-0D39-86F6-B1B1-29A1212CF93D}"/>
              </a:ext>
            </a:extLst>
          </p:cNvPr>
          <p:cNvSpPr txBox="1"/>
          <p:nvPr/>
        </p:nvSpPr>
        <p:spPr>
          <a:xfrm>
            <a:off x="2285680" y="2122574"/>
            <a:ext cx="3060000" cy="648000"/>
          </a:xfrm>
          <a:prstGeom prst="roundRect">
            <a:avLst/>
          </a:prstGeom>
          <a:noFill/>
          <a:ln w="12700">
            <a:solidFill>
              <a:srgbClr val="24CC87"/>
            </a:solidFill>
          </a:ln>
        </p:spPr>
        <p:txBody>
          <a:bodyPr wrap="square" rtlCol="0" anchor="ctr">
            <a:noAutofit/>
          </a:bodyPr>
          <a:lstStyle/>
          <a:p>
            <a:pPr algn="ctr"/>
            <a:r>
              <a:rPr lang="en-GB" sz="2000" b="1" dirty="0">
                <a:solidFill>
                  <a:srgbClr val="24CC87"/>
                </a:solidFill>
              </a:rPr>
              <a:t>No mortgage</a:t>
            </a:r>
          </a:p>
        </p:txBody>
      </p:sp>
      <p:sp>
        <p:nvSpPr>
          <p:cNvPr id="9" name="TextBox 8">
            <a:extLst>
              <a:ext uri="{FF2B5EF4-FFF2-40B4-BE49-F238E27FC236}">
                <a16:creationId xmlns:a16="http://schemas.microsoft.com/office/drawing/2014/main" id="{F36F09E7-1D46-F05A-D237-B9183ABCC984}"/>
              </a:ext>
            </a:extLst>
          </p:cNvPr>
          <p:cNvSpPr txBox="1"/>
          <p:nvPr/>
        </p:nvSpPr>
        <p:spPr>
          <a:xfrm>
            <a:off x="2285680" y="2958825"/>
            <a:ext cx="3060000" cy="648000"/>
          </a:xfrm>
          <a:prstGeom prst="roundRect">
            <a:avLst/>
          </a:prstGeom>
          <a:noFill/>
          <a:ln w="12700">
            <a:solidFill>
              <a:srgbClr val="24CC87"/>
            </a:solidFill>
          </a:ln>
        </p:spPr>
        <p:txBody>
          <a:bodyPr wrap="square" rtlCol="0" anchor="ctr">
            <a:noAutofit/>
          </a:bodyPr>
          <a:lstStyle/>
          <a:p>
            <a:pPr algn="ctr"/>
            <a:r>
              <a:rPr lang="en-GB" sz="2000" b="1" dirty="0">
                <a:solidFill>
                  <a:srgbClr val="24CC87"/>
                </a:solidFill>
              </a:rPr>
              <a:t>Children finally</a:t>
            </a:r>
          </a:p>
          <a:p>
            <a:pPr algn="ctr"/>
            <a:r>
              <a:rPr lang="en-GB" sz="2000" b="1" dirty="0">
                <a:solidFill>
                  <a:srgbClr val="24CC87"/>
                </a:solidFill>
              </a:rPr>
              <a:t>left home</a:t>
            </a:r>
          </a:p>
        </p:txBody>
      </p:sp>
      <p:sp>
        <p:nvSpPr>
          <p:cNvPr id="10" name="TextBox 9">
            <a:extLst>
              <a:ext uri="{FF2B5EF4-FFF2-40B4-BE49-F238E27FC236}">
                <a16:creationId xmlns:a16="http://schemas.microsoft.com/office/drawing/2014/main" id="{E9116939-CD0E-A25F-AFFE-7C0059B35CD5}"/>
              </a:ext>
            </a:extLst>
          </p:cNvPr>
          <p:cNvSpPr txBox="1"/>
          <p:nvPr/>
        </p:nvSpPr>
        <p:spPr>
          <a:xfrm>
            <a:off x="2285680" y="3795076"/>
            <a:ext cx="3060000" cy="648000"/>
          </a:xfrm>
          <a:prstGeom prst="roundRect">
            <a:avLst/>
          </a:prstGeom>
          <a:noFill/>
          <a:ln w="12700">
            <a:solidFill>
              <a:srgbClr val="24CC87"/>
            </a:solidFill>
          </a:ln>
        </p:spPr>
        <p:txBody>
          <a:bodyPr wrap="square" rtlCol="0" anchor="ctr">
            <a:noAutofit/>
          </a:bodyPr>
          <a:lstStyle/>
          <a:p>
            <a:pPr algn="ctr"/>
            <a:r>
              <a:rPr lang="en-GB" sz="2000" b="1" dirty="0">
                <a:solidFill>
                  <a:srgbClr val="24CC87"/>
                </a:solidFill>
              </a:rPr>
              <a:t>Don’t have to save</a:t>
            </a:r>
          </a:p>
          <a:p>
            <a:pPr algn="ctr"/>
            <a:r>
              <a:rPr lang="en-GB" sz="2000" b="1" dirty="0">
                <a:solidFill>
                  <a:srgbClr val="24CC87"/>
                </a:solidFill>
              </a:rPr>
              <a:t>for retirement</a:t>
            </a:r>
          </a:p>
        </p:txBody>
      </p:sp>
      <p:sp>
        <p:nvSpPr>
          <p:cNvPr id="11" name="TextBox 10">
            <a:extLst>
              <a:ext uri="{FF2B5EF4-FFF2-40B4-BE49-F238E27FC236}">
                <a16:creationId xmlns:a16="http://schemas.microsoft.com/office/drawing/2014/main" id="{1CA8BB36-3695-8EAA-9E97-FFA3A18DAD4A}"/>
              </a:ext>
            </a:extLst>
          </p:cNvPr>
          <p:cNvSpPr txBox="1"/>
          <p:nvPr/>
        </p:nvSpPr>
        <p:spPr>
          <a:xfrm>
            <a:off x="2285680" y="4631328"/>
            <a:ext cx="3060000" cy="648000"/>
          </a:xfrm>
          <a:prstGeom prst="roundRect">
            <a:avLst/>
          </a:prstGeom>
          <a:noFill/>
          <a:ln w="12700">
            <a:solidFill>
              <a:srgbClr val="24CC87"/>
            </a:solidFill>
          </a:ln>
        </p:spPr>
        <p:txBody>
          <a:bodyPr wrap="square" rtlCol="0" anchor="ctr">
            <a:noAutofit/>
          </a:bodyPr>
          <a:lstStyle/>
          <a:p>
            <a:pPr algn="ctr"/>
            <a:r>
              <a:rPr lang="en-GB" sz="2000" b="1" dirty="0">
                <a:solidFill>
                  <a:srgbClr val="24CC87"/>
                </a:solidFill>
              </a:rPr>
              <a:t>No National</a:t>
            </a:r>
          </a:p>
          <a:p>
            <a:pPr algn="ctr"/>
            <a:r>
              <a:rPr lang="en-GB" sz="2000" b="1" dirty="0">
                <a:solidFill>
                  <a:srgbClr val="24CC87"/>
                </a:solidFill>
              </a:rPr>
              <a:t>Insurance to pay</a:t>
            </a:r>
          </a:p>
        </p:txBody>
      </p:sp>
      <p:sp>
        <p:nvSpPr>
          <p:cNvPr id="12" name="TextBox 11">
            <a:extLst>
              <a:ext uri="{FF2B5EF4-FFF2-40B4-BE49-F238E27FC236}">
                <a16:creationId xmlns:a16="http://schemas.microsoft.com/office/drawing/2014/main" id="{B01F32E8-674F-6CE0-78CD-6C579C93E841}"/>
              </a:ext>
            </a:extLst>
          </p:cNvPr>
          <p:cNvSpPr txBox="1"/>
          <p:nvPr/>
        </p:nvSpPr>
        <p:spPr>
          <a:xfrm>
            <a:off x="6842984" y="2122574"/>
            <a:ext cx="3060000" cy="648000"/>
          </a:xfrm>
          <a:prstGeom prst="roundRect">
            <a:avLst/>
          </a:prstGeom>
          <a:noFill/>
          <a:ln w="12700">
            <a:solidFill>
              <a:srgbClr val="F4514C"/>
            </a:solidFill>
          </a:ln>
        </p:spPr>
        <p:txBody>
          <a:bodyPr wrap="square" rtlCol="0" anchor="ctr">
            <a:noAutofit/>
          </a:bodyPr>
          <a:lstStyle/>
          <a:p>
            <a:pPr algn="ctr"/>
            <a:r>
              <a:rPr lang="en-GB" sz="2000" b="1" dirty="0">
                <a:solidFill>
                  <a:srgbClr val="F4514C"/>
                </a:solidFill>
              </a:rPr>
              <a:t>More holidays</a:t>
            </a:r>
          </a:p>
        </p:txBody>
      </p:sp>
      <p:sp>
        <p:nvSpPr>
          <p:cNvPr id="13" name="TextBox 12">
            <a:extLst>
              <a:ext uri="{FF2B5EF4-FFF2-40B4-BE49-F238E27FC236}">
                <a16:creationId xmlns:a16="http://schemas.microsoft.com/office/drawing/2014/main" id="{0A07A37D-C65A-4794-D71B-311D806B00B1}"/>
              </a:ext>
            </a:extLst>
          </p:cNvPr>
          <p:cNvSpPr txBox="1"/>
          <p:nvPr/>
        </p:nvSpPr>
        <p:spPr>
          <a:xfrm>
            <a:off x="6842984" y="2958825"/>
            <a:ext cx="3060000" cy="648000"/>
          </a:xfrm>
          <a:prstGeom prst="roundRect">
            <a:avLst/>
          </a:prstGeom>
          <a:noFill/>
          <a:ln w="12700">
            <a:solidFill>
              <a:srgbClr val="F4514C"/>
            </a:solidFill>
          </a:ln>
        </p:spPr>
        <p:txBody>
          <a:bodyPr wrap="square" rtlCol="0" anchor="ctr">
            <a:noAutofit/>
          </a:bodyPr>
          <a:lstStyle/>
          <a:p>
            <a:pPr algn="ctr"/>
            <a:r>
              <a:rPr lang="en-GB" sz="2000" b="1" dirty="0">
                <a:solidFill>
                  <a:srgbClr val="F4514C"/>
                </a:solidFill>
              </a:rPr>
              <a:t>More leisure time</a:t>
            </a:r>
          </a:p>
        </p:txBody>
      </p:sp>
      <p:sp>
        <p:nvSpPr>
          <p:cNvPr id="14" name="TextBox 13">
            <a:extLst>
              <a:ext uri="{FF2B5EF4-FFF2-40B4-BE49-F238E27FC236}">
                <a16:creationId xmlns:a16="http://schemas.microsoft.com/office/drawing/2014/main" id="{2B96AE72-8415-D38C-5FAA-7D3C66211405}"/>
              </a:ext>
            </a:extLst>
          </p:cNvPr>
          <p:cNvSpPr txBox="1"/>
          <p:nvPr/>
        </p:nvSpPr>
        <p:spPr>
          <a:xfrm>
            <a:off x="6842984" y="3795076"/>
            <a:ext cx="3060000" cy="648000"/>
          </a:xfrm>
          <a:prstGeom prst="roundRect">
            <a:avLst/>
          </a:prstGeom>
          <a:noFill/>
          <a:ln w="12700">
            <a:solidFill>
              <a:srgbClr val="F4514C"/>
            </a:solidFill>
          </a:ln>
        </p:spPr>
        <p:txBody>
          <a:bodyPr wrap="square" rtlCol="0" anchor="ctr">
            <a:noAutofit/>
          </a:bodyPr>
          <a:lstStyle/>
          <a:p>
            <a:pPr algn="ctr"/>
            <a:r>
              <a:rPr lang="en-GB" sz="2000" b="1" dirty="0">
                <a:solidFill>
                  <a:srgbClr val="F4514C"/>
                </a:solidFill>
              </a:rPr>
              <a:t>Heating bills</a:t>
            </a:r>
          </a:p>
        </p:txBody>
      </p:sp>
      <p:sp>
        <p:nvSpPr>
          <p:cNvPr id="15" name="TextBox 14">
            <a:extLst>
              <a:ext uri="{FF2B5EF4-FFF2-40B4-BE49-F238E27FC236}">
                <a16:creationId xmlns:a16="http://schemas.microsoft.com/office/drawing/2014/main" id="{DE800497-6671-661F-CD10-F499AC8CB133}"/>
              </a:ext>
            </a:extLst>
          </p:cNvPr>
          <p:cNvSpPr txBox="1"/>
          <p:nvPr/>
        </p:nvSpPr>
        <p:spPr>
          <a:xfrm>
            <a:off x="6842984" y="4631328"/>
            <a:ext cx="3060000" cy="648000"/>
          </a:xfrm>
          <a:prstGeom prst="roundRect">
            <a:avLst/>
          </a:prstGeom>
          <a:noFill/>
          <a:ln w="12700">
            <a:solidFill>
              <a:srgbClr val="F4514C"/>
            </a:solidFill>
          </a:ln>
        </p:spPr>
        <p:txBody>
          <a:bodyPr wrap="square" rtlCol="0" anchor="ctr">
            <a:noAutofit/>
          </a:bodyPr>
          <a:lstStyle/>
          <a:p>
            <a:pPr algn="ctr"/>
            <a:r>
              <a:rPr lang="en-GB" sz="2000" b="1" dirty="0">
                <a:solidFill>
                  <a:srgbClr val="F4514C"/>
                </a:solidFill>
              </a:rPr>
              <a:t>Long term care</a:t>
            </a:r>
          </a:p>
        </p:txBody>
      </p:sp>
      <p:sp>
        <p:nvSpPr>
          <p:cNvPr id="16" name="TextBox 15">
            <a:extLst>
              <a:ext uri="{FF2B5EF4-FFF2-40B4-BE49-F238E27FC236}">
                <a16:creationId xmlns:a16="http://schemas.microsoft.com/office/drawing/2014/main" id="{C777424D-1C5A-8481-D58B-CD90CD923932}"/>
              </a:ext>
            </a:extLst>
          </p:cNvPr>
          <p:cNvSpPr txBox="1"/>
          <p:nvPr/>
        </p:nvSpPr>
        <p:spPr>
          <a:xfrm>
            <a:off x="6332825" y="1473712"/>
            <a:ext cx="4080319" cy="510778"/>
          </a:xfrm>
          <a:prstGeom prst="roundRect">
            <a:avLst/>
          </a:prstGeom>
          <a:solidFill>
            <a:srgbClr val="F4514C"/>
          </a:solidFill>
          <a:ln w="76200">
            <a:noFill/>
          </a:ln>
        </p:spPr>
        <p:txBody>
          <a:bodyPr wrap="square" rtlCol="0" anchor="ctr">
            <a:spAutoFit/>
          </a:bodyPr>
          <a:lstStyle/>
          <a:p>
            <a:pPr algn="ctr"/>
            <a:r>
              <a:rPr lang="en-GB" sz="2400" b="1" dirty="0">
                <a:solidFill>
                  <a:schemeClr val="bg1"/>
                </a:solidFill>
              </a:rPr>
              <a:t>Spending might go up</a:t>
            </a:r>
          </a:p>
        </p:txBody>
      </p:sp>
    </p:spTree>
    <p:custDataLst>
      <p:tags r:id="rId1"/>
    </p:custDataLst>
    <p:extLst>
      <p:ext uri="{BB962C8B-B14F-4D97-AF65-F5344CB8AC3E}">
        <p14:creationId xmlns:p14="http://schemas.microsoft.com/office/powerpoint/2010/main" val="2354182999"/>
      </p:ext>
    </p:extLst>
  </p:cSld>
  <p:clrMapOvr>
    <a:masterClrMapping/>
  </p:clrMapOvr>
  <mc:AlternateContent xmlns:mc="http://schemas.openxmlformats.org/markup-compatibility/2006" xmlns:p14="http://schemas.microsoft.com/office/powerpoint/2010/main">
    <mc:Choice Requires="p14">
      <p:transition spd="slow" p14:dur="2000" advTm="95630"/>
    </mc:Choice>
    <mc:Fallback xmlns="">
      <p:transition spd="slow" advTm="956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par>
                          <p:cTn id="58" fill="hold">
                            <p:stCondLst>
                              <p:cond delay="25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3DE2-303B-A939-2A2F-2B3D0813B846}"/>
              </a:ext>
            </a:extLst>
          </p:cNvPr>
          <p:cNvSpPr>
            <a:spLocks noGrp="1"/>
          </p:cNvSpPr>
          <p:nvPr>
            <p:ph type="title"/>
          </p:nvPr>
        </p:nvSpPr>
        <p:spPr/>
        <p:txBody>
          <a:bodyPr/>
          <a:lstStyle/>
          <a:p>
            <a:r>
              <a:rPr lang="en-GB" dirty="0"/>
              <a:t>State Pension</a:t>
            </a:r>
            <a:br>
              <a:rPr lang="en-GB" dirty="0"/>
            </a:br>
            <a:r>
              <a:rPr lang="en-GB" dirty="0"/>
              <a:t>When you might get it?</a:t>
            </a:r>
          </a:p>
        </p:txBody>
      </p:sp>
      <p:sp>
        <p:nvSpPr>
          <p:cNvPr id="4" name="Slide Number Placeholder 3">
            <a:extLst>
              <a:ext uri="{FF2B5EF4-FFF2-40B4-BE49-F238E27FC236}">
                <a16:creationId xmlns:a16="http://schemas.microsoft.com/office/drawing/2014/main" id="{3F986AE2-4697-BBED-94A4-CB0DFCEEFD3B}"/>
              </a:ext>
            </a:extLst>
          </p:cNvPr>
          <p:cNvSpPr>
            <a:spLocks noGrp="1"/>
          </p:cNvSpPr>
          <p:nvPr>
            <p:ph type="sldNum" sz="quarter" idx="12"/>
          </p:nvPr>
        </p:nvSpPr>
        <p:spPr/>
        <p:txBody>
          <a:bodyPr/>
          <a:lstStyle/>
          <a:p>
            <a:fld id="{FD15E2C3-2FDC-5443-A5D7-CEF7C1191BA7}" type="slidenum">
              <a:rPr lang="en-GB" smtClean="0"/>
              <a:t>49</a:t>
            </a:fld>
            <a:endParaRPr lang="en-GB"/>
          </a:p>
        </p:txBody>
      </p:sp>
      <p:graphicFrame>
        <p:nvGraphicFramePr>
          <p:cNvPr id="5" name="Table 7">
            <a:extLst>
              <a:ext uri="{FF2B5EF4-FFF2-40B4-BE49-F238E27FC236}">
                <a16:creationId xmlns:a16="http://schemas.microsoft.com/office/drawing/2014/main" id="{D9C4C868-8199-D7D4-669C-0DF72D3DEF50}"/>
              </a:ext>
            </a:extLst>
          </p:cNvPr>
          <p:cNvGraphicFramePr>
            <a:graphicFrameLocks noGrp="1"/>
          </p:cNvGraphicFramePr>
          <p:nvPr/>
        </p:nvGraphicFramePr>
        <p:xfrm>
          <a:off x="1033462" y="1578150"/>
          <a:ext cx="10125076" cy="3882963"/>
        </p:xfrm>
        <a:graphic>
          <a:graphicData uri="http://schemas.openxmlformats.org/drawingml/2006/table">
            <a:tbl>
              <a:tblPr firstRow="1" bandRow="1">
                <a:tableStyleId>{00A15C55-8517-42AA-B614-E9B94910E393}</a:tableStyleId>
              </a:tblPr>
              <a:tblGrid>
                <a:gridCol w="5062538">
                  <a:extLst>
                    <a:ext uri="{9D8B030D-6E8A-4147-A177-3AD203B41FA5}">
                      <a16:colId xmlns:a16="http://schemas.microsoft.com/office/drawing/2014/main" val="608696107"/>
                    </a:ext>
                  </a:extLst>
                </a:gridCol>
                <a:gridCol w="5062538">
                  <a:extLst>
                    <a:ext uri="{9D8B030D-6E8A-4147-A177-3AD203B41FA5}">
                      <a16:colId xmlns:a16="http://schemas.microsoft.com/office/drawing/2014/main" val="4170524774"/>
                    </a:ext>
                  </a:extLst>
                </a:gridCol>
              </a:tblGrid>
              <a:tr h="554709">
                <a:tc>
                  <a:txBody>
                    <a:bodyPr/>
                    <a:lstStyle/>
                    <a:p>
                      <a:r>
                        <a:rPr lang="en-GB" sz="2000" dirty="0"/>
                        <a:t>Your date of birth</a:t>
                      </a:r>
                    </a:p>
                  </a:txBody>
                  <a:tcPr/>
                </a:tc>
                <a:tc>
                  <a:txBody>
                    <a:bodyPr/>
                    <a:lstStyle/>
                    <a:p>
                      <a:r>
                        <a:rPr lang="en-GB" sz="2000" dirty="0"/>
                        <a:t>State Pension Age</a:t>
                      </a:r>
                    </a:p>
                  </a:txBody>
                  <a:tcPr/>
                </a:tc>
                <a:extLst>
                  <a:ext uri="{0D108BD9-81ED-4DB2-BD59-A6C34878D82A}">
                    <a16:rowId xmlns:a16="http://schemas.microsoft.com/office/drawing/2014/main" val="2939086818"/>
                  </a:ext>
                </a:extLst>
              </a:tr>
              <a:tr h="554709">
                <a:tc>
                  <a:txBody>
                    <a:bodyPr/>
                    <a:lstStyle/>
                    <a:p>
                      <a:r>
                        <a:rPr lang="en-GB" sz="2000" dirty="0"/>
                        <a:t>Before 6 April 1954</a:t>
                      </a:r>
                    </a:p>
                  </a:txBody>
                  <a:tcPr/>
                </a:tc>
                <a:tc>
                  <a:txBody>
                    <a:bodyPr/>
                    <a:lstStyle/>
                    <a:p>
                      <a:r>
                        <a:rPr lang="en-GB" sz="2000" dirty="0"/>
                        <a:t>Already reached State Pension Age</a:t>
                      </a:r>
                    </a:p>
                  </a:txBody>
                  <a:tcPr/>
                </a:tc>
                <a:extLst>
                  <a:ext uri="{0D108BD9-81ED-4DB2-BD59-A6C34878D82A}">
                    <a16:rowId xmlns:a16="http://schemas.microsoft.com/office/drawing/2014/main" val="145790321"/>
                  </a:ext>
                </a:extLst>
              </a:tr>
              <a:tr h="554709">
                <a:tc>
                  <a:txBody>
                    <a:bodyPr/>
                    <a:lstStyle/>
                    <a:p>
                      <a:r>
                        <a:rPr lang="en-GB" sz="2000" dirty="0"/>
                        <a:t>Between 6 April 1954 and 5 April 1960</a:t>
                      </a:r>
                    </a:p>
                  </a:txBody>
                  <a:tcPr/>
                </a:tc>
                <a:tc>
                  <a:txBody>
                    <a:bodyPr/>
                    <a:lstStyle/>
                    <a:p>
                      <a:r>
                        <a:rPr lang="en-GB" sz="2000" dirty="0"/>
                        <a:t>66</a:t>
                      </a:r>
                      <a:r>
                        <a:rPr lang="en-GB" sz="2000" baseline="30000" dirty="0"/>
                        <a:t>th</a:t>
                      </a:r>
                      <a:r>
                        <a:rPr lang="en-GB" sz="2000" dirty="0"/>
                        <a:t> birthday</a:t>
                      </a:r>
                    </a:p>
                  </a:txBody>
                  <a:tcPr/>
                </a:tc>
                <a:extLst>
                  <a:ext uri="{0D108BD9-81ED-4DB2-BD59-A6C34878D82A}">
                    <a16:rowId xmlns:a16="http://schemas.microsoft.com/office/drawing/2014/main" val="2094717279"/>
                  </a:ext>
                </a:extLst>
              </a:tr>
              <a:tr h="554709">
                <a:tc>
                  <a:txBody>
                    <a:bodyPr/>
                    <a:lstStyle/>
                    <a:p>
                      <a:r>
                        <a:rPr lang="en-GB" sz="2000" dirty="0"/>
                        <a:t>Between 6 April 1960 and 5 March 1961</a:t>
                      </a:r>
                    </a:p>
                  </a:txBody>
                  <a:tcPr/>
                </a:tc>
                <a:tc>
                  <a:txBody>
                    <a:bodyPr/>
                    <a:lstStyle/>
                    <a:p>
                      <a:r>
                        <a:rPr lang="en-GB" sz="2000" dirty="0"/>
                        <a:t>Between 66</a:t>
                      </a:r>
                      <a:r>
                        <a:rPr lang="en-GB" sz="2000" baseline="30000" dirty="0"/>
                        <a:t>th</a:t>
                      </a:r>
                      <a:r>
                        <a:rPr lang="en-GB" sz="2000" dirty="0"/>
                        <a:t> and 67</a:t>
                      </a:r>
                      <a:r>
                        <a:rPr lang="en-GB" sz="2000" baseline="30000" dirty="0"/>
                        <a:t>th</a:t>
                      </a:r>
                      <a:r>
                        <a:rPr lang="en-GB" sz="2000" dirty="0"/>
                        <a:t> birthdays</a:t>
                      </a:r>
                    </a:p>
                  </a:txBody>
                  <a:tcPr/>
                </a:tc>
                <a:extLst>
                  <a:ext uri="{0D108BD9-81ED-4DB2-BD59-A6C34878D82A}">
                    <a16:rowId xmlns:a16="http://schemas.microsoft.com/office/drawing/2014/main" val="2666220746"/>
                  </a:ext>
                </a:extLst>
              </a:tr>
              <a:tr h="554709">
                <a:tc>
                  <a:txBody>
                    <a:bodyPr/>
                    <a:lstStyle/>
                    <a:p>
                      <a:r>
                        <a:rPr lang="en-GB" sz="2000" dirty="0"/>
                        <a:t>Between 6 March 1961 and 5 April 1977</a:t>
                      </a:r>
                    </a:p>
                  </a:txBody>
                  <a:tcPr/>
                </a:tc>
                <a:tc>
                  <a:txBody>
                    <a:bodyPr/>
                    <a:lstStyle/>
                    <a:p>
                      <a:r>
                        <a:rPr lang="en-GB" sz="2000" dirty="0"/>
                        <a:t>67</a:t>
                      </a:r>
                      <a:r>
                        <a:rPr lang="en-GB" sz="2000" baseline="30000" dirty="0"/>
                        <a:t>th</a:t>
                      </a:r>
                      <a:r>
                        <a:rPr lang="en-GB" sz="2000" dirty="0"/>
                        <a:t> birthday</a:t>
                      </a:r>
                    </a:p>
                  </a:txBody>
                  <a:tcPr/>
                </a:tc>
                <a:extLst>
                  <a:ext uri="{0D108BD9-81ED-4DB2-BD59-A6C34878D82A}">
                    <a16:rowId xmlns:a16="http://schemas.microsoft.com/office/drawing/2014/main" val="3875007164"/>
                  </a:ext>
                </a:extLst>
              </a:tr>
              <a:tr h="554709">
                <a:tc>
                  <a:txBody>
                    <a:bodyPr/>
                    <a:lstStyle/>
                    <a:p>
                      <a:r>
                        <a:rPr lang="en-GB" sz="2000" dirty="0"/>
                        <a:t>Between 6 April 1977 and 5 April 1978</a:t>
                      </a:r>
                    </a:p>
                  </a:txBody>
                  <a:tcPr/>
                </a:tc>
                <a:tc>
                  <a:txBody>
                    <a:bodyPr/>
                    <a:lstStyle/>
                    <a:p>
                      <a:r>
                        <a:rPr lang="en-GB" sz="2000" dirty="0"/>
                        <a:t>Between 67</a:t>
                      </a:r>
                      <a:r>
                        <a:rPr lang="en-GB" sz="2000" baseline="30000" dirty="0"/>
                        <a:t>th</a:t>
                      </a:r>
                      <a:r>
                        <a:rPr lang="en-GB" sz="2000" dirty="0"/>
                        <a:t> and 68</a:t>
                      </a:r>
                      <a:r>
                        <a:rPr lang="en-GB" sz="2000" baseline="30000" dirty="0"/>
                        <a:t>th</a:t>
                      </a:r>
                      <a:r>
                        <a:rPr lang="en-GB" sz="2000" dirty="0"/>
                        <a:t> birthdays</a:t>
                      </a:r>
                    </a:p>
                  </a:txBody>
                  <a:tcPr/>
                </a:tc>
                <a:extLst>
                  <a:ext uri="{0D108BD9-81ED-4DB2-BD59-A6C34878D82A}">
                    <a16:rowId xmlns:a16="http://schemas.microsoft.com/office/drawing/2014/main" val="350868561"/>
                  </a:ext>
                </a:extLst>
              </a:tr>
              <a:tr h="554709">
                <a:tc>
                  <a:txBody>
                    <a:bodyPr/>
                    <a:lstStyle/>
                    <a:p>
                      <a:r>
                        <a:rPr lang="en-GB" sz="2000" dirty="0"/>
                        <a:t>6 April 1978 onwards</a:t>
                      </a:r>
                    </a:p>
                  </a:txBody>
                  <a:tcPr/>
                </a:tc>
                <a:tc>
                  <a:txBody>
                    <a:bodyPr/>
                    <a:lstStyle/>
                    <a:p>
                      <a:r>
                        <a:rPr lang="en-GB" sz="2000" dirty="0"/>
                        <a:t>68</a:t>
                      </a:r>
                      <a:r>
                        <a:rPr lang="en-GB" sz="2000" baseline="30000" dirty="0"/>
                        <a:t>th</a:t>
                      </a:r>
                      <a:r>
                        <a:rPr lang="en-GB" sz="2000" dirty="0"/>
                        <a:t> birthday</a:t>
                      </a:r>
                    </a:p>
                  </a:txBody>
                  <a:tcPr/>
                </a:tc>
                <a:extLst>
                  <a:ext uri="{0D108BD9-81ED-4DB2-BD59-A6C34878D82A}">
                    <a16:rowId xmlns:a16="http://schemas.microsoft.com/office/drawing/2014/main" val="1893122499"/>
                  </a:ext>
                </a:extLst>
              </a:tr>
            </a:tbl>
          </a:graphicData>
        </a:graphic>
      </p:graphicFrame>
      <p:sp>
        <p:nvSpPr>
          <p:cNvPr id="6" name="TextBox 5">
            <a:extLst>
              <a:ext uri="{FF2B5EF4-FFF2-40B4-BE49-F238E27FC236}">
                <a16:creationId xmlns:a16="http://schemas.microsoft.com/office/drawing/2014/main" id="{41ADFC54-BD0C-B3E9-033A-6B35F9771A6A}"/>
              </a:ext>
            </a:extLst>
          </p:cNvPr>
          <p:cNvSpPr txBox="1"/>
          <p:nvPr/>
        </p:nvSpPr>
        <p:spPr>
          <a:xfrm>
            <a:off x="2324100" y="5526000"/>
            <a:ext cx="7543800" cy="584775"/>
          </a:xfrm>
          <a:prstGeom prst="rect">
            <a:avLst/>
          </a:prstGeom>
          <a:noFill/>
        </p:spPr>
        <p:txBody>
          <a:bodyPr wrap="square">
            <a:spAutoFit/>
          </a:bodyPr>
          <a:lstStyle/>
          <a:p>
            <a:pPr algn="ctr"/>
            <a:r>
              <a:rPr lang="en-GB" sz="3200" dirty="0">
                <a:solidFill>
                  <a:schemeClr val="accent5"/>
                </a:solidFill>
                <a:hlinkClick r:id="rId3">
                  <a:extLst>
                    <a:ext uri="{A12FA001-AC4F-418D-AE19-62706E023703}">
                      <ahyp:hlinkClr xmlns:ahyp="http://schemas.microsoft.com/office/drawing/2018/hyperlinkcolor" val="tx"/>
                    </a:ext>
                  </a:extLst>
                </a:hlinkClick>
              </a:rPr>
              <a:t>https://www.gov.uk/state-pension-age</a:t>
            </a:r>
            <a:r>
              <a:rPr lang="en-GB" sz="3200" dirty="0">
                <a:solidFill>
                  <a:schemeClr val="accent5"/>
                </a:solidFill>
              </a:rPr>
              <a:t>  </a:t>
            </a:r>
          </a:p>
        </p:txBody>
      </p:sp>
    </p:spTree>
    <p:extLst>
      <p:ext uri="{BB962C8B-B14F-4D97-AF65-F5344CB8AC3E}">
        <p14:creationId xmlns:p14="http://schemas.microsoft.com/office/powerpoint/2010/main" val="1535732560"/>
      </p:ext>
    </p:extLst>
  </p:cSld>
  <p:clrMapOvr>
    <a:masterClrMapping/>
  </p:clrMapOvr>
  <mc:AlternateContent xmlns:mc="http://schemas.openxmlformats.org/markup-compatibility/2006" xmlns:p14="http://schemas.microsoft.com/office/powerpoint/2010/main">
    <mc:Choice Requires="p14">
      <p:transition spd="slow" p14:dur="2000" advTm="57881"/>
    </mc:Choice>
    <mc:Fallback xmlns="">
      <p:transition spd="slow" advTm="578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5DAF-FE9A-EABB-BA95-4C28D5AA995E}"/>
              </a:ext>
            </a:extLst>
          </p:cNvPr>
          <p:cNvSpPr>
            <a:spLocks noGrp="1"/>
          </p:cNvSpPr>
          <p:nvPr>
            <p:ph type="title"/>
          </p:nvPr>
        </p:nvSpPr>
        <p:spPr/>
        <p:txBody>
          <a:bodyPr/>
          <a:lstStyle/>
          <a:p>
            <a:r>
              <a:rPr lang="en-GB" dirty="0"/>
              <a:t>A benefit scheme for employers, members and their dependants</a:t>
            </a:r>
          </a:p>
        </p:txBody>
      </p:sp>
      <p:sp>
        <p:nvSpPr>
          <p:cNvPr id="5" name="Slide Number Placeholder 4">
            <a:extLst>
              <a:ext uri="{FF2B5EF4-FFF2-40B4-BE49-F238E27FC236}">
                <a16:creationId xmlns:a16="http://schemas.microsoft.com/office/drawing/2014/main" id="{5580FD15-69A6-FBE6-B6E2-ED84A19B4F86}"/>
              </a:ext>
            </a:extLst>
          </p:cNvPr>
          <p:cNvSpPr>
            <a:spLocks noGrp="1"/>
          </p:cNvSpPr>
          <p:nvPr>
            <p:ph type="sldNum" sz="quarter" idx="12"/>
          </p:nvPr>
        </p:nvSpPr>
        <p:spPr/>
        <p:txBody>
          <a:bodyPr/>
          <a:lstStyle/>
          <a:p>
            <a:fld id="{FD15E2C3-2FDC-5443-A5D7-CEF7C1191BA7}" type="slidenum">
              <a:rPr lang="en-GB" smtClean="0"/>
              <a:t>5</a:t>
            </a:fld>
            <a:endParaRPr lang="en-GB"/>
          </a:p>
        </p:txBody>
      </p:sp>
      <p:sp>
        <p:nvSpPr>
          <p:cNvPr id="6" name="Rectangle: Rounded Corners 5">
            <a:extLst>
              <a:ext uri="{FF2B5EF4-FFF2-40B4-BE49-F238E27FC236}">
                <a16:creationId xmlns:a16="http://schemas.microsoft.com/office/drawing/2014/main" id="{1D2FCEED-6865-3550-F6CA-8AA0A7A8E9C4}"/>
              </a:ext>
            </a:extLst>
          </p:cNvPr>
          <p:cNvSpPr/>
          <p:nvPr/>
        </p:nvSpPr>
        <p:spPr>
          <a:xfrm>
            <a:off x="4475850" y="3523146"/>
            <a:ext cx="3893936" cy="6480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Pension payable for life</a:t>
            </a:r>
          </a:p>
        </p:txBody>
      </p:sp>
      <p:sp>
        <p:nvSpPr>
          <p:cNvPr id="7" name="Rectangle: Rounded Corners 6">
            <a:extLst>
              <a:ext uri="{FF2B5EF4-FFF2-40B4-BE49-F238E27FC236}">
                <a16:creationId xmlns:a16="http://schemas.microsoft.com/office/drawing/2014/main" id="{4D7B2AFF-DD80-1038-EBEA-93AB47ED5837}"/>
              </a:ext>
            </a:extLst>
          </p:cNvPr>
          <p:cNvSpPr/>
          <p:nvPr/>
        </p:nvSpPr>
        <p:spPr>
          <a:xfrm>
            <a:off x="4475851" y="2784340"/>
            <a:ext cx="3636372" cy="6480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Payable on healthy retirement</a:t>
            </a:r>
          </a:p>
        </p:txBody>
      </p:sp>
      <p:sp>
        <p:nvSpPr>
          <p:cNvPr id="8" name="Rectangle: Rounded Corners 7">
            <a:extLst>
              <a:ext uri="{FF2B5EF4-FFF2-40B4-BE49-F238E27FC236}">
                <a16:creationId xmlns:a16="http://schemas.microsoft.com/office/drawing/2014/main" id="{3D1F7C80-0355-F6A7-E801-436584C5DF77}"/>
              </a:ext>
            </a:extLst>
          </p:cNvPr>
          <p:cNvSpPr/>
          <p:nvPr/>
        </p:nvSpPr>
        <p:spPr>
          <a:xfrm>
            <a:off x="8460470" y="3523146"/>
            <a:ext cx="2076620" cy="6480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Tax-free cash</a:t>
            </a:r>
          </a:p>
        </p:txBody>
      </p:sp>
      <p:sp>
        <p:nvSpPr>
          <p:cNvPr id="9" name="Rectangle: Rounded Corners 8">
            <a:extLst>
              <a:ext uri="{FF2B5EF4-FFF2-40B4-BE49-F238E27FC236}">
                <a16:creationId xmlns:a16="http://schemas.microsoft.com/office/drawing/2014/main" id="{1F6BAC8E-6512-1739-E0A1-A5CC4956FD9E}"/>
              </a:ext>
            </a:extLst>
          </p:cNvPr>
          <p:cNvSpPr/>
          <p:nvPr/>
        </p:nvSpPr>
        <p:spPr>
          <a:xfrm>
            <a:off x="4475850" y="1200292"/>
            <a:ext cx="1908000" cy="1152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You pay in</a:t>
            </a:r>
          </a:p>
        </p:txBody>
      </p:sp>
      <p:sp>
        <p:nvSpPr>
          <p:cNvPr id="10" name="Rectangle: Rounded Corners 9">
            <a:extLst>
              <a:ext uri="{FF2B5EF4-FFF2-40B4-BE49-F238E27FC236}">
                <a16:creationId xmlns:a16="http://schemas.microsoft.com/office/drawing/2014/main" id="{FEBCA58D-EF6A-EC53-A1CE-FFDFADB1E80F}"/>
              </a:ext>
            </a:extLst>
          </p:cNvPr>
          <p:cNvSpPr/>
          <p:nvPr/>
        </p:nvSpPr>
        <p:spPr>
          <a:xfrm>
            <a:off x="8629090" y="1200292"/>
            <a:ext cx="1908000" cy="1152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Your employer pays in too</a:t>
            </a:r>
          </a:p>
        </p:txBody>
      </p:sp>
      <p:sp>
        <p:nvSpPr>
          <p:cNvPr id="11" name="Rectangle: Rounded Corners 10">
            <a:extLst>
              <a:ext uri="{FF2B5EF4-FFF2-40B4-BE49-F238E27FC236}">
                <a16:creationId xmlns:a16="http://schemas.microsoft.com/office/drawing/2014/main" id="{640FB69F-AE57-9A19-A95B-F555470D192D}"/>
              </a:ext>
            </a:extLst>
          </p:cNvPr>
          <p:cNvSpPr/>
          <p:nvPr/>
        </p:nvSpPr>
        <p:spPr>
          <a:xfrm>
            <a:off x="6552470" y="1200292"/>
            <a:ext cx="1908000" cy="1152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Income tax payers get</a:t>
            </a:r>
          </a:p>
          <a:p>
            <a:pPr algn="ctr"/>
            <a:r>
              <a:rPr lang="en-GB" sz="2000" dirty="0"/>
              <a:t>tax relief</a:t>
            </a:r>
          </a:p>
        </p:txBody>
      </p:sp>
      <p:sp>
        <p:nvSpPr>
          <p:cNvPr id="12" name="Rectangle: Rounded Corners 11">
            <a:extLst>
              <a:ext uri="{FF2B5EF4-FFF2-40B4-BE49-F238E27FC236}">
                <a16:creationId xmlns:a16="http://schemas.microsoft.com/office/drawing/2014/main" id="{5C011BCD-A25D-EF81-FDF9-EDBDC0718584}"/>
              </a:ext>
            </a:extLst>
          </p:cNvPr>
          <p:cNvSpPr/>
          <p:nvPr/>
        </p:nvSpPr>
        <p:spPr>
          <a:xfrm>
            <a:off x="4475850" y="5368902"/>
            <a:ext cx="3984620" cy="648000"/>
          </a:xfrm>
          <a:prstGeom prst="round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Benefits for adult dependants</a:t>
            </a:r>
          </a:p>
        </p:txBody>
      </p:sp>
      <p:sp>
        <p:nvSpPr>
          <p:cNvPr id="13" name="Rectangle: Rounded Corners 12">
            <a:extLst>
              <a:ext uri="{FF2B5EF4-FFF2-40B4-BE49-F238E27FC236}">
                <a16:creationId xmlns:a16="http://schemas.microsoft.com/office/drawing/2014/main" id="{2B4E18DD-DEA2-FD72-DE7D-44DCFE7DCE30}"/>
              </a:ext>
            </a:extLst>
          </p:cNvPr>
          <p:cNvSpPr/>
          <p:nvPr/>
        </p:nvSpPr>
        <p:spPr>
          <a:xfrm>
            <a:off x="4475850" y="4580399"/>
            <a:ext cx="6061240" cy="648000"/>
          </a:xfrm>
          <a:prstGeom prst="round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Life cover when in service</a:t>
            </a:r>
          </a:p>
        </p:txBody>
      </p:sp>
      <p:sp>
        <p:nvSpPr>
          <p:cNvPr id="14" name="Arrow: Right 13">
            <a:extLst>
              <a:ext uri="{FF2B5EF4-FFF2-40B4-BE49-F238E27FC236}">
                <a16:creationId xmlns:a16="http://schemas.microsoft.com/office/drawing/2014/main" id="{7B4516AE-5334-9325-ABBE-6580D1B0B1E0}"/>
              </a:ext>
            </a:extLst>
          </p:cNvPr>
          <p:cNvSpPr/>
          <p:nvPr/>
        </p:nvSpPr>
        <p:spPr>
          <a:xfrm>
            <a:off x="1703511" y="1200164"/>
            <a:ext cx="2664296" cy="1152128"/>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Cost is shared</a:t>
            </a:r>
          </a:p>
        </p:txBody>
      </p:sp>
      <p:sp>
        <p:nvSpPr>
          <p:cNvPr id="15" name="Arrow: Right 14">
            <a:extLst>
              <a:ext uri="{FF2B5EF4-FFF2-40B4-BE49-F238E27FC236}">
                <a16:creationId xmlns:a16="http://schemas.microsoft.com/office/drawing/2014/main" id="{EA5C1457-17B7-93C0-5E4A-EED383765F62}"/>
              </a:ext>
            </a:extLst>
          </p:cNvPr>
          <p:cNvSpPr/>
          <p:nvPr/>
        </p:nvSpPr>
        <p:spPr>
          <a:xfrm>
            <a:off x="1703511" y="2928124"/>
            <a:ext cx="2664296" cy="1152128"/>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Benefits for you</a:t>
            </a:r>
          </a:p>
        </p:txBody>
      </p:sp>
      <p:sp>
        <p:nvSpPr>
          <p:cNvPr id="16" name="Arrow: Right 15">
            <a:extLst>
              <a:ext uri="{FF2B5EF4-FFF2-40B4-BE49-F238E27FC236}">
                <a16:creationId xmlns:a16="http://schemas.microsoft.com/office/drawing/2014/main" id="{BFE1B6DF-F4A6-8222-3645-63A9380E6649}"/>
              </a:ext>
            </a:extLst>
          </p:cNvPr>
          <p:cNvSpPr/>
          <p:nvPr/>
        </p:nvSpPr>
        <p:spPr>
          <a:xfrm>
            <a:off x="1703511" y="4800564"/>
            <a:ext cx="2664296" cy="1152128"/>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Protection for others</a:t>
            </a:r>
          </a:p>
        </p:txBody>
      </p:sp>
      <p:sp>
        <p:nvSpPr>
          <p:cNvPr id="17" name="Rectangle: Rounded Corners 16">
            <a:extLst>
              <a:ext uri="{FF2B5EF4-FFF2-40B4-BE49-F238E27FC236}">
                <a16:creationId xmlns:a16="http://schemas.microsoft.com/office/drawing/2014/main" id="{4951ACB3-7E54-6407-E921-F92EFFD55563}"/>
              </a:ext>
            </a:extLst>
          </p:cNvPr>
          <p:cNvSpPr/>
          <p:nvPr/>
        </p:nvSpPr>
        <p:spPr>
          <a:xfrm>
            <a:off x="8568514" y="5368902"/>
            <a:ext cx="1968577" cy="648000"/>
          </a:xfrm>
          <a:prstGeom prst="round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…and children</a:t>
            </a:r>
          </a:p>
        </p:txBody>
      </p:sp>
      <p:sp>
        <p:nvSpPr>
          <p:cNvPr id="18" name="Rectangle: Rounded Corners 17">
            <a:extLst>
              <a:ext uri="{FF2B5EF4-FFF2-40B4-BE49-F238E27FC236}">
                <a16:creationId xmlns:a16="http://schemas.microsoft.com/office/drawing/2014/main" id="{7D3CBC4E-C8BB-222F-C0D0-E49F5E53A279}"/>
              </a:ext>
            </a:extLst>
          </p:cNvPr>
          <p:cNvSpPr/>
          <p:nvPr/>
        </p:nvSpPr>
        <p:spPr>
          <a:xfrm>
            <a:off x="8215842" y="2784340"/>
            <a:ext cx="2321248" cy="6480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GB" sz="2000" dirty="0"/>
              <a:t>…or in ill-health</a:t>
            </a:r>
          </a:p>
        </p:txBody>
      </p:sp>
    </p:spTree>
    <p:custDataLst>
      <p:tags r:id="rId1"/>
    </p:custDataLst>
    <p:extLst>
      <p:ext uri="{BB962C8B-B14F-4D97-AF65-F5344CB8AC3E}">
        <p14:creationId xmlns:p14="http://schemas.microsoft.com/office/powerpoint/2010/main" val="4105343512"/>
      </p:ext>
    </p:extLst>
  </p:cSld>
  <p:clrMapOvr>
    <a:masterClrMapping/>
  </p:clrMapOvr>
  <mc:AlternateContent xmlns:mc="http://schemas.openxmlformats.org/markup-compatibility/2006" xmlns:p14="http://schemas.microsoft.com/office/powerpoint/2010/main">
    <mc:Choice Requires="p14">
      <p:transition spd="slow" p14:dur="2000" advTm="274653"/>
    </mc:Choice>
    <mc:Fallback xmlns="">
      <p:transition spd="slow" advTm="2746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2"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2"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0-#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2"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par>
                          <p:cTn id="61" fill="hold">
                            <p:stCondLst>
                              <p:cond delay="1000"/>
                            </p:stCondLst>
                            <p:childTnLst>
                              <p:par>
                                <p:cTn id="62" presetID="2" presetClass="entr" presetSubtype="2"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1+#ppt_w/2"/>
                                          </p:val>
                                        </p:tav>
                                        <p:tav tm="100000">
                                          <p:val>
                                            <p:strVal val="#ppt_x"/>
                                          </p:val>
                                        </p:tav>
                                      </p:tavLst>
                                    </p:anim>
                                    <p:anim calcmode="lin" valueType="num">
                                      <p:cBhvr additive="base">
                                        <p:cTn id="65" dur="500" fill="hold"/>
                                        <p:tgtEl>
                                          <p:spTgt spid="12"/>
                                        </p:tgtEl>
                                        <p:attrNameLst>
                                          <p:attrName>ppt_y</p:attrName>
                                        </p:attrNameLst>
                                      </p:cBhvr>
                                      <p:tavLst>
                                        <p:tav tm="0">
                                          <p:val>
                                            <p:strVal val="#ppt_y"/>
                                          </p:val>
                                        </p:tav>
                                        <p:tav tm="100000">
                                          <p:val>
                                            <p:strVal val="#ppt_y"/>
                                          </p:val>
                                        </p:tav>
                                      </p:tavLst>
                                    </p:anim>
                                  </p:childTnLst>
                                </p:cTn>
                              </p:par>
                            </p:childTnLst>
                          </p:cTn>
                        </p:par>
                        <p:par>
                          <p:cTn id="66" fill="hold">
                            <p:stCondLst>
                              <p:cond delay="1500"/>
                            </p:stCondLst>
                            <p:childTnLst>
                              <p:par>
                                <p:cTn id="67" presetID="2" presetClass="entr" presetSubtype="2"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AC9853DB-CFD7-8220-B7B6-7DCCAFC9C638}"/>
              </a:ext>
            </a:extLst>
          </p:cNvPr>
          <p:cNvSpPr txBox="1"/>
          <p:nvPr/>
        </p:nvSpPr>
        <p:spPr>
          <a:xfrm>
            <a:off x="2821550" y="3808507"/>
            <a:ext cx="1173563" cy="493332"/>
          </a:xfrm>
          <a:prstGeom prst="roundRect">
            <a:avLst/>
          </a:prstGeom>
          <a:noFill/>
          <a:ln w="38100">
            <a:solidFill>
              <a:schemeClr val="bg2">
                <a:lumMod val="75000"/>
              </a:schemeClr>
            </a:solidFill>
          </a:ln>
        </p:spPr>
        <p:txBody>
          <a:bodyPr wrap="square" rtlCol="0" anchor="ctr">
            <a:noAutofit/>
          </a:bodyPr>
          <a:lstStyle/>
          <a:p>
            <a:pPr algn="ctr"/>
            <a:endParaRPr lang="en-GB" sz="1600" b="1" dirty="0">
              <a:solidFill>
                <a:srgbClr val="C60C30"/>
              </a:solidFill>
            </a:endParaRPr>
          </a:p>
        </p:txBody>
      </p:sp>
      <p:sp>
        <p:nvSpPr>
          <p:cNvPr id="2" name="Title 1">
            <a:extLst>
              <a:ext uri="{FF2B5EF4-FFF2-40B4-BE49-F238E27FC236}">
                <a16:creationId xmlns:a16="http://schemas.microsoft.com/office/drawing/2014/main" id="{D37C0888-32D5-45CF-D64E-3A907E67EA01}"/>
              </a:ext>
            </a:extLst>
          </p:cNvPr>
          <p:cNvSpPr>
            <a:spLocks noGrp="1"/>
          </p:cNvSpPr>
          <p:nvPr>
            <p:ph type="title"/>
          </p:nvPr>
        </p:nvSpPr>
        <p:spPr/>
        <p:txBody>
          <a:bodyPr/>
          <a:lstStyle/>
          <a:p>
            <a:r>
              <a:rPr lang="en-GB" dirty="0"/>
              <a:t>Will the State Pension be worth waiting for?</a:t>
            </a:r>
          </a:p>
        </p:txBody>
      </p:sp>
      <p:sp>
        <p:nvSpPr>
          <p:cNvPr id="4" name="Slide Number Placeholder 3">
            <a:extLst>
              <a:ext uri="{FF2B5EF4-FFF2-40B4-BE49-F238E27FC236}">
                <a16:creationId xmlns:a16="http://schemas.microsoft.com/office/drawing/2014/main" id="{C5BDBF89-40E4-C24F-A6EF-1548BD95B165}"/>
              </a:ext>
            </a:extLst>
          </p:cNvPr>
          <p:cNvSpPr>
            <a:spLocks noGrp="1"/>
          </p:cNvSpPr>
          <p:nvPr>
            <p:ph type="sldNum" sz="quarter" idx="12"/>
          </p:nvPr>
        </p:nvSpPr>
        <p:spPr/>
        <p:txBody>
          <a:bodyPr/>
          <a:lstStyle/>
          <a:p>
            <a:fld id="{FD15E2C3-2FDC-5443-A5D7-CEF7C1191BA7}" type="slidenum">
              <a:rPr lang="en-GB" smtClean="0"/>
              <a:t>50</a:t>
            </a:fld>
            <a:endParaRPr lang="en-GB"/>
          </a:p>
        </p:txBody>
      </p:sp>
      <p:grpSp>
        <p:nvGrpSpPr>
          <p:cNvPr id="5" name="Group 4">
            <a:extLst>
              <a:ext uri="{FF2B5EF4-FFF2-40B4-BE49-F238E27FC236}">
                <a16:creationId xmlns:a16="http://schemas.microsoft.com/office/drawing/2014/main" id="{E7EF0384-C51C-D7C6-25DC-C62C6546C7DF}"/>
              </a:ext>
            </a:extLst>
          </p:cNvPr>
          <p:cNvGrpSpPr/>
          <p:nvPr/>
        </p:nvGrpSpPr>
        <p:grpSpPr>
          <a:xfrm>
            <a:off x="3727890" y="1959484"/>
            <a:ext cx="6140797" cy="3847446"/>
            <a:chOff x="3076356" y="1825913"/>
            <a:chExt cx="7787133" cy="3847446"/>
          </a:xfrm>
        </p:grpSpPr>
        <p:cxnSp>
          <p:nvCxnSpPr>
            <p:cNvPr id="6" name="Straight Connector 5">
              <a:extLst>
                <a:ext uri="{FF2B5EF4-FFF2-40B4-BE49-F238E27FC236}">
                  <a16:creationId xmlns:a16="http://schemas.microsoft.com/office/drawing/2014/main" id="{41215CC3-3D5E-CF84-DB0B-E368AB7492CC}"/>
                </a:ext>
              </a:extLst>
            </p:cNvPr>
            <p:cNvCxnSpPr>
              <a:cxnSpLocks/>
            </p:cNvCxnSpPr>
            <p:nvPr/>
          </p:nvCxnSpPr>
          <p:spPr>
            <a:xfrm flipV="1">
              <a:off x="3194032" y="5256558"/>
              <a:ext cx="7669457" cy="171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1CB0C67-69DF-F1CC-F168-7CEFFB58851E}"/>
                </a:ext>
              </a:extLst>
            </p:cNvPr>
            <p:cNvGrpSpPr/>
            <p:nvPr/>
          </p:nvGrpSpPr>
          <p:grpSpPr>
            <a:xfrm>
              <a:off x="3076356" y="1825913"/>
              <a:ext cx="950976" cy="3847446"/>
              <a:chOff x="2710596" y="1829848"/>
              <a:chExt cx="950976" cy="3847446"/>
            </a:xfrm>
          </p:grpSpPr>
          <p:cxnSp>
            <p:nvCxnSpPr>
              <p:cNvPr id="17" name="Straight Connector 16">
                <a:extLst>
                  <a:ext uri="{FF2B5EF4-FFF2-40B4-BE49-F238E27FC236}">
                    <a16:creationId xmlns:a16="http://schemas.microsoft.com/office/drawing/2014/main" id="{A1BB5856-D777-D76E-29A5-DCE11E8571D3}"/>
                  </a:ext>
                </a:extLst>
              </p:cNvPr>
              <p:cNvCxnSpPr>
                <a:cxnSpLocks/>
              </p:cNvCxnSpPr>
              <p:nvPr/>
            </p:nvCxnSpPr>
            <p:spPr>
              <a:xfrm flipV="1">
                <a:off x="3200400" y="1829848"/>
                <a:ext cx="0" cy="342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1487245-239D-BA60-A217-EA67C5B9133C}"/>
                  </a:ext>
                </a:extLst>
              </p:cNvPr>
              <p:cNvSpPr txBox="1"/>
              <p:nvPr/>
            </p:nvSpPr>
            <p:spPr>
              <a:xfrm>
                <a:off x="2710596" y="5277184"/>
                <a:ext cx="950976" cy="400110"/>
              </a:xfrm>
              <a:prstGeom prst="rect">
                <a:avLst/>
              </a:prstGeom>
              <a:noFill/>
            </p:spPr>
            <p:txBody>
              <a:bodyPr wrap="square" rtlCol="0">
                <a:spAutoFit/>
              </a:bodyPr>
              <a:lstStyle/>
              <a:p>
                <a:pPr algn="ctr"/>
                <a:r>
                  <a:rPr lang="en-GB" sz="2000" dirty="0"/>
                  <a:t>60</a:t>
                </a:r>
              </a:p>
            </p:txBody>
          </p:sp>
        </p:grpSp>
        <p:grpSp>
          <p:nvGrpSpPr>
            <p:cNvPr id="8" name="Group 7">
              <a:extLst>
                <a:ext uri="{FF2B5EF4-FFF2-40B4-BE49-F238E27FC236}">
                  <a16:creationId xmlns:a16="http://schemas.microsoft.com/office/drawing/2014/main" id="{7931B733-6809-F80B-B859-DA4A09884B1E}"/>
                </a:ext>
              </a:extLst>
            </p:cNvPr>
            <p:cNvGrpSpPr/>
            <p:nvPr/>
          </p:nvGrpSpPr>
          <p:grpSpPr>
            <a:xfrm>
              <a:off x="5313588" y="1825913"/>
              <a:ext cx="950976" cy="3847446"/>
              <a:chOff x="2710596" y="1829848"/>
              <a:chExt cx="950976" cy="3847446"/>
            </a:xfrm>
          </p:grpSpPr>
          <p:cxnSp>
            <p:nvCxnSpPr>
              <p:cNvPr id="15" name="Straight Connector 14">
                <a:extLst>
                  <a:ext uri="{FF2B5EF4-FFF2-40B4-BE49-F238E27FC236}">
                    <a16:creationId xmlns:a16="http://schemas.microsoft.com/office/drawing/2014/main" id="{49E50FC9-ED64-5A5D-E764-10BA07891561}"/>
                  </a:ext>
                </a:extLst>
              </p:cNvPr>
              <p:cNvCxnSpPr/>
              <p:nvPr/>
            </p:nvCxnSpPr>
            <p:spPr>
              <a:xfrm flipV="1">
                <a:off x="3200400" y="1829848"/>
                <a:ext cx="0" cy="342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16774D-CE62-8D45-8A3E-0D77817611EA}"/>
                  </a:ext>
                </a:extLst>
              </p:cNvPr>
              <p:cNvSpPr txBox="1"/>
              <p:nvPr/>
            </p:nvSpPr>
            <p:spPr>
              <a:xfrm>
                <a:off x="2710596" y="5277184"/>
                <a:ext cx="950976" cy="400110"/>
              </a:xfrm>
              <a:prstGeom prst="rect">
                <a:avLst/>
              </a:prstGeom>
              <a:noFill/>
            </p:spPr>
            <p:txBody>
              <a:bodyPr wrap="square" rtlCol="0">
                <a:spAutoFit/>
              </a:bodyPr>
              <a:lstStyle/>
              <a:p>
                <a:pPr algn="ctr"/>
                <a:r>
                  <a:rPr lang="en-GB" sz="2000" dirty="0"/>
                  <a:t>70</a:t>
                </a:r>
              </a:p>
            </p:txBody>
          </p:sp>
        </p:grpSp>
        <p:grpSp>
          <p:nvGrpSpPr>
            <p:cNvPr id="9" name="Group 8">
              <a:extLst>
                <a:ext uri="{FF2B5EF4-FFF2-40B4-BE49-F238E27FC236}">
                  <a16:creationId xmlns:a16="http://schemas.microsoft.com/office/drawing/2014/main" id="{C00ECA19-E11F-D221-919F-52386CB1D6C4}"/>
                </a:ext>
              </a:extLst>
            </p:cNvPr>
            <p:cNvGrpSpPr/>
            <p:nvPr/>
          </p:nvGrpSpPr>
          <p:grpSpPr>
            <a:xfrm>
              <a:off x="7654373" y="1825913"/>
              <a:ext cx="749923" cy="3847446"/>
              <a:chOff x="2814149" y="1829848"/>
              <a:chExt cx="749923" cy="3847446"/>
            </a:xfrm>
          </p:grpSpPr>
          <p:cxnSp>
            <p:nvCxnSpPr>
              <p:cNvPr id="13" name="Straight Connector 12">
                <a:extLst>
                  <a:ext uri="{FF2B5EF4-FFF2-40B4-BE49-F238E27FC236}">
                    <a16:creationId xmlns:a16="http://schemas.microsoft.com/office/drawing/2014/main" id="{82482218-844F-1233-E8E6-BEDF90282EF0}"/>
                  </a:ext>
                </a:extLst>
              </p:cNvPr>
              <p:cNvCxnSpPr/>
              <p:nvPr/>
            </p:nvCxnSpPr>
            <p:spPr>
              <a:xfrm flipV="1">
                <a:off x="3200400" y="1829848"/>
                <a:ext cx="0" cy="342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2CE516-0F21-E7F1-1F32-FFA41E4BF21D}"/>
                  </a:ext>
                </a:extLst>
              </p:cNvPr>
              <p:cNvSpPr txBox="1"/>
              <p:nvPr/>
            </p:nvSpPr>
            <p:spPr>
              <a:xfrm>
                <a:off x="2710596" y="5277184"/>
                <a:ext cx="950976" cy="400110"/>
              </a:xfrm>
              <a:prstGeom prst="rect">
                <a:avLst/>
              </a:prstGeom>
              <a:noFill/>
            </p:spPr>
            <p:txBody>
              <a:bodyPr wrap="square" rtlCol="0">
                <a:spAutoFit/>
              </a:bodyPr>
              <a:lstStyle/>
              <a:p>
                <a:pPr algn="ctr"/>
                <a:r>
                  <a:rPr lang="en-GB" sz="2000" dirty="0"/>
                  <a:t>80</a:t>
                </a:r>
              </a:p>
            </p:txBody>
          </p:sp>
        </p:grpSp>
        <p:grpSp>
          <p:nvGrpSpPr>
            <p:cNvPr id="10" name="Group 9">
              <a:extLst>
                <a:ext uri="{FF2B5EF4-FFF2-40B4-BE49-F238E27FC236}">
                  <a16:creationId xmlns:a16="http://schemas.microsoft.com/office/drawing/2014/main" id="{B89D6EB7-F528-4DE9-35C6-5BD87DC113D5}"/>
                </a:ext>
              </a:extLst>
            </p:cNvPr>
            <p:cNvGrpSpPr/>
            <p:nvPr/>
          </p:nvGrpSpPr>
          <p:grpSpPr>
            <a:xfrm>
              <a:off x="9788052" y="1825913"/>
              <a:ext cx="950976" cy="3847446"/>
              <a:chOff x="2710596" y="1829848"/>
              <a:chExt cx="950976" cy="3847446"/>
            </a:xfrm>
          </p:grpSpPr>
          <p:sp>
            <p:nvSpPr>
              <p:cNvPr id="11" name="TextBox 10">
                <a:extLst>
                  <a:ext uri="{FF2B5EF4-FFF2-40B4-BE49-F238E27FC236}">
                    <a16:creationId xmlns:a16="http://schemas.microsoft.com/office/drawing/2014/main" id="{C8E9EB30-D82D-E5A5-29DF-60C65E563CFC}"/>
                  </a:ext>
                </a:extLst>
              </p:cNvPr>
              <p:cNvSpPr txBox="1"/>
              <p:nvPr/>
            </p:nvSpPr>
            <p:spPr>
              <a:xfrm>
                <a:off x="2710596" y="5277184"/>
                <a:ext cx="950976" cy="400110"/>
              </a:xfrm>
              <a:prstGeom prst="rect">
                <a:avLst/>
              </a:prstGeom>
              <a:noFill/>
            </p:spPr>
            <p:txBody>
              <a:bodyPr wrap="square" rtlCol="0">
                <a:spAutoFit/>
              </a:bodyPr>
              <a:lstStyle/>
              <a:p>
                <a:pPr algn="ctr"/>
                <a:r>
                  <a:rPr lang="en-GB" sz="2000" dirty="0"/>
                  <a:t>90</a:t>
                </a:r>
              </a:p>
            </p:txBody>
          </p:sp>
          <p:cxnSp>
            <p:nvCxnSpPr>
              <p:cNvPr id="12" name="Straight Connector 11">
                <a:extLst>
                  <a:ext uri="{FF2B5EF4-FFF2-40B4-BE49-F238E27FC236}">
                    <a16:creationId xmlns:a16="http://schemas.microsoft.com/office/drawing/2014/main" id="{6BD9A787-970B-8672-610A-5B7AD5F368C8}"/>
                  </a:ext>
                </a:extLst>
              </p:cNvPr>
              <p:cNvCxnSpPr/>
              <p:nvPr/>
            </p:nvCxnSpPr>
            <p:spPr>
              <a:xfrm flipV="1">
                <a:off x="3200400" y="1829848"/>
                <a:ext cx="0" cy="342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AC6E51FD-22A4-C0BE-6E80-0C4552E93B20}"/>
              </a:ext>
            </a:extLst>
          </p:cNvPr>
          <p:cNvSpPr txBox="1"/>
          <p:nvPr/>
        </p:nvSpPr>
        <p:spPr>
          <a:xfrm>
            <a:off x="591380" y="2036926"/>
            <a:ext cx="1060704" cy="400110"/>
          </a:xfrm>
          <a:prstGeom prst="rect">
            <a:avLst/>
          </a:prstGeom>
          <a:noFill/>
        </p:spPr>
        <p:txBody>
          <a:bodyPr wrap="square" rtlCol="0">
            <a:spAutoFit/>
          </a:bodyPr>
          <a:lstStyle/>
          <a:p>
            <a:pPr algn="ctr"/>
            <a:r>
              <a:rPr lang="en-GB" sz="2000" b="1" dirty="0"/>
              <a:t>1909</a:t>
            </a:r>
          </a:p>
        </p:txBody>
      </p:sp>
      <p:sp>
        <p:nvSpPr>
          <p:cNvPr id="20" name="TextBox 19">
            <a:extLst>
              <a:ext uri="{FF2B5EF4-FFF2-40B4-BE49-F238E27FC236}">
                <a16:creationId xmlns:a16="http://schemas.microsoft.com/office/drawing/2014/main" id="{769A9350-F49B-B593-2125-D479A3B1F5A5}"/>
              </a:ext>
            </a:extLst>
          </p:cNvPr>
          <p:cNvSpPr txBox="1"/>
          <p:nvPr/>
        </p:nvSpPr>
        <p:spPr>
          <a:xfrm>
            <a:off x="591380" y="2991371"/>
            <a:ext cx="1060704" cy="400110"/>
          </a:xfrm>
          <a:prstGeom prst="rect">
            <a:avLst/>
          </a:prstGeom>
          <a:noFill/>
        </p:spPr>
        <p:txBody>
          <a:bodyPr wrap="square" rtlCol="0">
            <a:spAutoFit/>
          </a:bodyPr>
          <a:lstStyle/>
          <a:p>
            <a:pPr algn="ctr"/>
            <a:r>
              <a:rPr lang="en-GB" sz="2000" b="1" dirty="0"/>
              <a:t>1948</a:t>
            </a:r>
          </a:p>
        </p:txBody>
      </p:sp>
      <p:sp>
        <p:nvSpPr>
          <p:cNvPr id="21" name="TextBox 20">
            <a:extLst>
              <a:ext uri="{FF2B5EF4-FFF2-40B4-BE49-F238E27FC236}">
                <a16:creationId xmlns:a16="http://schemas.microsoft.com/office/drawing/2014/main" id="{5847C0C0-6130-2FAA-A40F-3E33073CD7D4}"/>
              </a:ext>
            </a:extLst>
          </p:cNvPr>
          <p:cNvSpPr txBox="1"/>
          <p:nvPr/>
        </p:nvSpPr>
        <p:spPr>
          <a:xfrm>
            <a:off x="591380" y="3855118"/>
            <a:ext cx="1060704" cy="400110"/>
          </a:xfrm>
          <a:prstGeom prst="rect">
            <a:avLst/>
          </a:prstGeom>
          <a:noFill/>
        </p:spPr>
        <p:txBody>
          <a:bodyPr wrap="square" rtlCol="0">
            <a:spAutoFit/>
          </a:bodyPr>
          <a:lstStyle/>
          <a:p>
            <a:pPr algn="ctr"/>
            <a:r>
              <a:rPr lang="en-GB" sz="2000" b="1" dirty="0"/>
              <a:t>2023</a:t>
            </a:r>
          </a:p>
        </p:txBody>
      </p:sp>
      <p:sp>
        <p:nvSpPr>
          <p:cNvPr id="22" name="TextBox 21">
            <a:extLst>
              <a:ext uri="{FF2B5EF4-FFF2-40B4-BE49-F238E27FC236}">
                <a16:creationId xmlns:a16="http://schemas.microsoft.com/office/drawing/2014/main" id="{A1EC5F37-FDF9-C4E3-0D4C-CAA914DECC25}"/>
              </a:ext>
            </a:extLst>
          </p:cNvPr>
          <p:cNvSpPr txBox="1"/>
          <p:nvPr/>
        </p:nvSpPr>
        <p:spPr>
          <a:xfrm>
            <a:off x="591380" y="4815762"/>
            <a:ext cx="1060704" cy="400110"/>
          </a:xfrm>
          <a:prstGeom prst="rect">
            <a:avLst/>
          </a:prstGeom>
          <a:noFill/>
        </p:spPr>
        <p:txBody>
          <a:bodyPr wrap="square" rtlCol="0">
            <a:spAutoFit/>
          </a:bodyPr>
          <a:lstStyle/>
          <a:p>
            <a:pPr algn="ctr"/>
            <a:r>
              <a:rPr lang="en-GB" sz="2000" b="1" dirty="0"/>
              <a:t>2040</a:t>
            </a:r>
          </a:p>
        </p:txBody>
      </p:sp>
      <p:sp>
        <p:nvSpPr>
          <p:cNvPr id="23" name="TextBox 22">
            <a:extLst>
              <a:ext uri="{FF2B5EF4-FFF2-40B4-BE49-F238E27FC236}">
                <a16:creationId xmlns:a16="http://schemas.microsoft.com/office/drawing/2014/main" id="{062820FD-B86E-49FE-391A-C02D85828209}"/>
              </a:ext>
            </a:extLst>
          </p:cNvPr>
          <p:cNvSpPr txBox="1"/>
          <p:nvPr/>
        </p:nvSpPr>
        <p:spPr>
          <a:xfrm>
            <a:off x="1534140" y="2036926"/>
            <a:ext cx="1060704" cy="400110"/>
          </a:xfrm>
          <a:prstGeom prst="rect">
            <a:avLst/>
          </a:prstGeom>
          <a:noFill/>
        </p:spPr>
        <p:txBody>
          <a:bodyPr wrap="square" rtlCol="0">
            <a:spAutoFit/>
          </a:bodyPr>
          <a:lstStyle/>
          <a:p>
            <a:pPr algn="ctr"/>
            <a:r>
              <a:rPr lang="en-GB" sz="2000" dirty="0"/>
              <a:t>70</a:t>
            </a:r>
          </a:p>
        </p:txBody>
      </p:sp>
      <p:sp>
        <p:nvSpPr>
          <p:cNvPr id="24" name="TextBox 23">
            <a:extLst>
              <a:ext uri="{FF2B5EF4-FFF2-40B4-BE49-F238E27FC236}">
                <a16:creationId xmlns:a16="http://schemas.microsoft.com/office/drawing/2014/main" id="{9AC519A3-012C-25DE-36F7-0C0A635A43A7}"/>
              </a:ext>
            </a:extLst>
          </p:cNvPr>
          <p:cNvSpPr txBox="1"/>
          <p:nvPr/>
        </p:nvSpPr>
        <p:spPr>
          <a:xfrm>
            <a:off x="1534140" y="2837483"/>
            <a:ext cx="1060704" cy="707886"/>
          </a:xfrm>
          <a:prstGeom prst="rect">
            <a:avLst/>
          </a:prstGeom>
          <a:noFill/>
        </p:spPr>
        <p:txBody>
          <a:bodyPr wrap="square" rtlCol="0">
            <a:spAutoFit/>
          </a:bodyPr>
          <a:lstStyle/>
          <a:p>
            <a:pPr algn="ctr"/>
            <a:r>
              <a:rPr lang="en-GB" sz="2000" dirty="0"/>
              <a:t>W: 60</a:t>
            </a:r>
          </a:p>
          <a:p>
            <a:pPr algn="ctr"/>
            <a:r>
              <a:rPr lang="en-GB" sz="2000" dirty="0"/>
              <a:t>M: 65</a:t>
            </a:r>
          </a:p>
        </p:txBody>
      </p:sp>
      <p:sp>
        <p:nvSpPr>
          <p:cNvPr id="25" name="TextBox 24">
            <a:extLst>
              <a:ext uri="{FF2B5EF4-FFF2-40B4-BE49-F238E27FC236}">
                <a16:creationId xmlns:a16="http://schemas.microsoft.com/office/drawing/2014/main" id="{D5588731-B12B-76C1-0D20-0E050976131A}"/>
              </a:ext>
            </a:extLst>
          </p:cNvPr>
          <p:cNvSpPr txBox="1"/>
          <p:nvPr/>
        </p:nvSpPr>
        <p:spPr>
          <a:xfrm>
            <a:off x="1534140" y="3855118"/>
            <a:ext cx="1060704" cy="400110"/>
          </a:xfrm>
          <a:prstGeom prst="rect">
            <a:avLst/>
          </a:prstGeom>
          <a:noFill/>
        </p:spPr>
        <p:txBody>
          <a:bodyPr wrap="square" rtlCol="0">
            <a:spAutoFit/>
          </a:bodyPr>
          <a:lstStyle/>
          <a:p>
            <a:pPr algn="ctr"/>
            <a:r>
              <a:rPr lang="en-GB" sz="2000" dirty="0"/>
              <a:t>66</a:t>
            </a:r>
          </a:p>
        </p:txBody>
      </p:sp>
      <p:sp>
        <p:nvSpPr>
          <p:cNvPr id="26" name="TextBox 25">
            <a:extLst>
              <a:ext uri="{FF2B5EF4-FFF2-40B4-BE49-F238E27FC236}">
                <a16:creationId xmlns:a16="http://schemas.microsoft.com/office/drawing/2014/main" id="{D31E1657-EBF8-E2B5-2E9E-AE1D95CA8F31}"/>
              </a:ext>
            </a:extLst>
          </p:cNvPr>
          <p:cNvSpPr txBox="1"/>
          <p:nvPr/>
        </p:nvSpPr>
        <p:spPr>
          <a:xfrm>
            <a:off x="1534140" y="4815762"/>
            <a:ext cx="1060704" cy="400110"/>
          </a:xfrm>
          <a:prstGeom prst="rect">
            <a:avLst/>
          </a:prstGeom>
          <a:noFill/>
        </p:spPr>
        <p:txBody>
          <a:bodyPr wrap="square" rtlCol="0">
            <a:spAutoFit/>
          </a:bodyPr>
          <a:lstStyle/>
          <a:p>
            <a:pPr algn="ctr"/>
            <a:r>
              <a:rPr lang="en-GB" sz="2000" dirty="0"/>
              <a:t>68+</a:t>
            </a:r>
          </a:p>
        </p:txBody>
      </p:sp>
      <p:sp>
        <p:nvSpPr>
          <p:cNvPr id="27" name="TextBox 26">
            <a:extLst>
              <a:ext uri="{FF2B5EF4-FFF2-40B4-BE49-F238E27FC236}">
                <a16:creationId xmlns:a16="http://schemas.microsoft.com/office/drawing/2014/main" id="{4C6F053B-3D4A-71AF-E165-D305FE83DC2B}"/>
              </a:ext>
            </a:extLst>
          </p:cNvPr>
          <p:cNvSpPr txBox="1"/>
          <p:nvPr/>
        </p:nvSpPr>
        <p:spPr>
          <a:xfrm>
            <a:off x="2757623" y="2036926"/>
            <a:ext cx="1301416" cy="400110"/>
          </a:xfrm>
          <a:prstGeom prst="rect">
            <a:avLst/>
          </a:prstGeom>
          <a:noFill/>
        </p:spPr>
        <p:txBody>
          <a:bodyPr wrap="square" rtlCol="0">
            <a:spAutoFit/>
          </a:bodyPr>
          <a:lstStyle/>
          <a:p>
            <a:pPr algn="ctr"/>
            <a:r>
              <a:rPr lang="en-GB" sz="2000" dirty="0"/>
              <a:t>£20</a:t>
            </a:r>
          </a:p>
        </p:txBody>
      </p:sp>
      <p:sp>
        <p:nvSpPr>
          <p:cNvPr id="28" name="TextBox 27">
            <a:extLst>
              <a:ext uri="{FF2B5EF4-FFF2-40B4-BE49-F238E27FC236}">
                <a16:creationId xmlns:a16="http://schemas.microsoft.com/office/drawing/2014/main" id="{17339C1E-E21B-1221-C429-8F033FC51A2A}"/>
              </a:ext>
            </a:extLst>
          </p:cNvPr>
          <p:cNvSpPr txBox="1"/>
          <p:nvPr/>
        </p:nvSpPr>
        <p:spPr>
          <a:xfrm>
            <a:off x="2766670" y="3028890"/>
            <a:ext cx="1301416" cy="400110"/>
          </a:xfrm>
          <a:prstGeom prst="rect">
            <a:avLst/>
          </a:prstGeom>
          <a:noFill/>
        </p:spPr>
        <p:txBody>
          <a:bodyPr wrap="square" rtlCol="0">
            <a:spAutoFit/>
          </a:bodyPr>
          <a:lstStyle/>
          <a:p>
            <a:pPr algn="ctr"/>
            <a:r>
              <a:rPr lang="en-GB" sz="2000" dirty="0"/>
              <a:t>£45</a:t>
            </a:r>
          </a:p>
        </p:txBody>
      </p:sp>
      <p:sp>
        <p:nvSpPr>
          <p:cNvPr id="29" name="TextBox 28">
            <a:extLst>
              <a:ext uri="{FF2B5EF4-FFF2-40B4-BE49-F238E27FC236}">
                <a16:creationId xmlns:a16="http://schemas.microsoft.com/office/drawing/2014/main" id="{A492AE35-1B6C-2CE3-BE13-D860F9B03C4A}"/>
              </a:ext>
            </a:extLst>
          </p:cNvPr>
          <p:cNvSpPr txBox="1"/>
          <p:nvPr/>
        </p:nvSpPr>
        <p:spPr>
          <a:xfrm>
            <a:off x="2757623" y="3855118"/>
            <a:ext cx="1301416" cy="400110"/>
          </a:xfrm>
          <a:prstGeom prst="rect">
            <a:avLst/>
          </a:prstGeom>
          <a:noFill/>
        </p:spPr>
        <p:txBody>
          <a:bodyPr wrap="square" rtlCol="0">
            <a:spAutoFit/>
          </a:bodyPr>
          <a:lstStyle/>
          <a:p>
            <a:pPr algn="ctr"/>
            <a:r>
              <a:rPr lang="en-GB" sz="2000" dirty="0"/>
              <a:t>£203</a:t>
            </a:r>
          </a:p>
        </p:txBody>
      </p:sp>
      <p:sp>
        <p:nvSpPr>
          <p:cNvPr id="30" name="TextBox 29">
            <a:extLst>
              <a:ext uri="{FF2B5EF4-FFF2-40B4-BE49-F238E27FC236}">
                <a16:creationId xmlns:a16="http://schemas.microsoft.com/office/drawing/2014/main" id="{61280841-50B3-6688-D942-DFA0C3FD43C2}"/>
              </a:ext>
            </a:extLst>
          </p:cNvPr>
          <p:cNvSpPr txBox="1"/>
          <p:nvPr/>
        </p:nvSpPr>
        <p:spPr>
          <a:xfrm>
            <a:off x="2616526" y="4815762"/>
            <a:ext cx="1583611" cy="400110"/>
          </a:xfrm>
          <a:prstGeom prst="rect">
            <a:avLst/>
          </a:prstGeom>
          <a:noFill/>
        </p:spPr>
        <p:txBody>
          <a:bodyPr wrap="square" rtlCol="0">
            <a:spAutoFit/>
          </a:bodyPr>
          <a:lstStyle/>
          <a:p>
            <a:pPr algn="ctr"/>
            <a:r>
              <a:rPr lang="en-GB" sz="2000" dirty="0"/>
              <a:t>£203+</a:t>
            </a:r>
          </a:p>
        </p:txBody>
      </p:sp>
      <p:grpSp>
        <p:nvGrpSpPr>
          <p:cNvPr id="31" name="Group 30">
            <a:extLst>
              <a:ext uri="{FF2B5EF4-FFF2-40B4-BE49-F238E27FC236}">
                <a16:creationId xmlns:a16="http://schemas.microsoft.com/office/drawing/2014/main" id="{92C724A0-5D8B-868C-601D-18239128C780}"/>
              </a:ext>
            </a:extLst>
          </p:cNvPr>
          <p:cNvGrpSpPr/>
          <p:nvPr/>
        </p:nvGrpSpPr>
        <p:grpSpPr>
          <a:xfrm>
            <a:off x="5868860" y="1959481"/>
            <a:ext cx="1562182" cy="455595"/>
            <a:chOff x="7067441" y="2337977"/>
            <a:chExt cx="1562182" cy="571743"/>
          </a:xfrm>
        </p:grpSpPr>
        <p:sp>
          <p:nvSpPr>
            <p:cNvPr id="32" name="Rectangle 31">
              <a:extLst>
                <a:ext uri="{FF2B5EF4-FFF2-40B4-BE49-F238E27FC236}">
                  <a16:creationId xmlns:a16="http://schemas.microsoft.com/office/drawing/2014/main" id="{F5CF9E70-A770-8F55-DB41-19E34BA9A5B6}"/>
                </a:ext>
              </a:extLst>
            </p:cNvPr>
            <p:cNvSpPr/>
            <p:nvPr/>
          </p:nvSpPr>
          <p:spPr>
            <a:xfrm>
              <a:off x="7067441" y="2337977"/>
              <a:ext cx="1562182" cy="277322"/>
            </a:xfrm>
            <a:prstGeom prst="rect">
              <a:avLst/>
            </a:prstGeom>
            <a:solidFill>
              <a:srgbClr val="F45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9 years</a:t>
              </a:r>
            </a:p>
          </p:txBody>
        </p:sp>
        <p:sp>
          <p:nvSpPr>
            <p:cNvPr id="33" name="Rectangle 32">
              <a:extLst>
                <a:ext uri="{FF2B5EF4-FFF2-40B4-BE49-F238E27FC236}">
                  <a16:creationId xmlns:a16="http://schemas.microsoft.com/office/drawing/2014/main" id="{3499609D-30E6-410E-14B5-D0221100D75B}"/>
                </a:ext>
              </a:extLst>
            </p:cNvPr>
            <p:cNvSpPr/>
            <p:nvPr/>
          </p:nvSpPr>
          <p:spPr>
            <a:xfrm>
              <a:off x="7069753" y="2638653"/>
              <a:ext cx="1404000" cy="271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8 years</a:t>
              </a:r>
            </a:p>
          </p:txBody>
        </p:sp>
      </p:grpSp>
      <p:grpSp>
        <p:nvGrpSpPr>
          <p:cNvPr id="34" name="Group 33">
            <a:extLst>
              <a:ext uri="{FF2B5EF4-FFF2-40B4-BE49-F238E27FC236}">
                <a16:creationId xmlns:a16="http://schemas.microsoft.com/office/drawing/2014/main" id="{610CE451-F552-0DE6-1DAF-F74652744F63}"/>
              </a:ext>
            </a:extLst>
          </p:cNvPr>
          <p:cNvGrpSpPr/>
          <p:nvPr/>
        </p:nvGrpSpPr>
        <p:grpSpPr>
          <a:xfrm>
            <a:off x="4114140" y="2928520"/>
            <a:ext cx="3420000" cy="447197"/>
            <a:chOff x="6257175" y="2337977"/>
            <a:chExt cx="3420000" cy="538893"/>
          </a:xfrm>
        </p:grpSpPr>
        <p:sp>
          <p:nvSpPr>
            <p:cNvPr id="35" name="Rectangle 34">
              <a:extLst>
                <a:ext uri="{FF2B5EF4-FFF2-40B4-BE49-F238E27FC236}">
                  <a16:creationId xmlns:a16="http://schemas.microsoft.com/office/drawing/2014/main" id="{B8010753-0EC3-5B07-4DB6-52A7AC41D343}"/>
                </a:ext>
              </a:extLst>
            </p:cNvPr>
            <p:cNvSpPr/>
            <p:nvPr/>
          </p:nvSpPr>
          <p:spPr>
            <a:xfrm>
              <a:off x="6257175" y="2337977"/>
              <a:ext cx="3420000" cy="260290"/>
            </a:xfrm>
            <a:prstGeom prst="rect">
              <a:avLst/>
            </a:prstGeom>
            <a:solidFill>
              <a:srgbClr val="F45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19.5 years</a:t>
              </a:r>
            </a:p>
          </p:txBody>
        </p:sp>
        <p:sp>
          <p:nvSpPr>
            <p:cNvPr id="36" name="Rectangle 35">
              <a:extLst>
                <a:ext uri="{FF2B5EF4-FFF2-40B4-BE49-F238E27FC236}">
                  <a16:creationId xmlns:a16="http://schemas.microsoft.com/office/drawing/2014/main" id="{EE278D68-63AA-A485-4343-52F8C45F0C18}"/>
                </a:ext>
              </a:extLst>
            </p:cNvPr>
            <p:cNvSpPr/>
            <p:nvPr/>
          </p:nvSpPr>
          <p:spPr>
            <a:xfrm>
              <a:off x="7109065" y="2616583"/>
              <a:ext cx="2304000" cy="260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13 years</a:t>
              </a:r>
            </a:p>
          </p:txBody>
        </p:sp>
      </p:grpSp>
      <p:grpSp>
        <p:nvGrpSpPr>
          <p:cNvPr id="37" name="Group 36">
            <a:extLst>
              <a:ext uri="{FF2B5EF4-FFF2-40B4-BE49-F238E27FC236}">
                <a16:creationId xmlns:a16="http://schemas.microsoft.com/office/drawing/2014/main" id="{D4076F40-6F6C-78AA-CD29-040F5552BE75}"/>
              </a:ext>
            </a:extLst>
          </p:cNvPr>
          <p:cNvGrpSpPr/>
          <p:nvPr/>
        </p:nvGrpSpPr>
        <p:grpSpPr>
          <a:xfrm>
            <a:off x="5125371" y="3888015"/>
            <a:ext cx="4108970" cy="456725"/>
            <a:chOff x="7067441" y="2326499"/>
            <a:chExt cx="4108970" cy="550377"/>
          </a:xfrm>
        </p:grpSpPr>
        <p:sp>
          <p:nvSpPr>
            <p:cNvPr id="38" name="Rectangle 37">
              <a:extLst>
                <a:ext uri="{FF2B5EF4-FFF2-40B4-BE49-F238E27FC236}">
                  <a16:creationId xmlns:a16="http://schemas.microsoft.com/office/drawing/2014/main" id="{D8E2F814-DFFE-09FA-690C-24D943DCF0D3}"/>
                </a:ext>
              </a:extLst>
            </p:cNvPr>
            <p:cNvSpPr/>
            <p:nvPr/>
          </p:nvSpPr>
          <p:spPr>
            <a:xfrm>
              <a:off x="7067441" y="2326499"/>
              <a:ext cx="4108970" cy="260290"/>
            </a:xfrm>
            <a:prstGeom prst="rect">
              <a:avLst/>
            </a:prstGeom>
            <a:solidFill>
              <a:srgbClr val="F45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23 years</a:t>
              </a:r>
            </a:p>
          </p:txBody>
        </p:sp>
        <p:sp>
          <p:nvSpPr>
            <p:cNvPr id="39" name="Rectangle 38">
              <a:extLst>
                <a:ext uri="{FF2B5EF4-FFF2-40B4-BE49-F238E27FC236}">
                  <a16:creationId xmlns:a16="http://schemas.microsoft.com/office/drawing/2014/main" id="{B160CE5D-554F-0F84-4650-CC1570F4F4D8}"/>
                </a:ext>
              </a:extLst>
            </p:cNvPr>
            <p:cNvSpPr/>
            <p:nvPr/>
          </p:nvSpPr>
          <p:spPr>
            <a:xfrm>
              <a:off x="7069754" y="2616585"/>
              <a:ext cx="3768710" cy="260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21 years</a:t>
              </a:r>
            </a:p>
          </p:txBody>
        </p:sp>
      </p:grpSp>
      <p:grpSp>
        <p:nvGrpSpPr>
          <p:cNvPr id="40" name="Group 39">
            <a:extLst>
              <a:ext uri="{FF2B5EF4-FFF2-40B4-BE49-F238E27FC236}">
                <a16:creationId xmlns:a16="http://schemas.microsoft.com/office/drawing/2014/main" id="{9DF4FCEF-6208-D6AC-33E7-B8BE87EAC361}"/>
              </a:ext>
            </a:extLst>
          </p:cNvPr>
          <p:cNvGrpSpPr/>
          <p:nvPr/>
        </p:nvGrpSpPr>
        <p:grpSpPr>
          <a:xfrm>
            <a:off x="5503423" y="4875227"/>
            <a:ext cx="4214193" cy="456396"/>
            <a:chOff x="7057561" y="2348086"/>
            <a:chExt cx="4214193" cy="549981"/>
          </a:xfrm>
        </p:grpSpPr>
        <p:sp>
          <p:nvSpPr>
            <p:cNvPr id="41" name="Rectangle 40">
              <a:extLst>
                <a:ext uri="{FF2B5EF4-FFF2-40B4-BE49-F238E27FC236}">
                  <a16:creationId xmlns:a16="http://schemas.microsoft.com/office/drawing/2014/main" id="{5DF4CB9C-733E-ABCF-6375-B5A77D1148A7}"/>
                </a:ext>
              </a:extLst>
            </p:cNvPr>
            <p:cNvSpPr/>
            <p:nvPr/>
          </p:nvSpPr>
          <p:spPr>
            <a:xfrm>
              <a:off x="7057561" y="2348086"/>
              <a:ext cx="4214193" cy="260291"/>
            </a:xfrm>
            <a:prstGeom prst="rect">
              <a:avLst/>
            </a:prstGeom>
            <a:solidFill>
              <a:srgbClr val="F45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24 years</a:t>
              </a:r>
            </a:p>
          </p:txBody>
        </p:sp>
        <p:sp>
          <p:nvSpPr>
            <p:cNvPr id="42" name="Rectangle 41">
              <a:extLst>
                <a:ext uri="{FF2B5EF4-FFF2-40B4-BE49-F238E27FC236}">
                  <a16:creationId xmlns:a16="http://schemas.microsoft.com/office/drawing/2014/main" id="{F091C410-4C96-064E-1D24-7D643E1D86C8}"/>
                </a:ext>
              </a:extLst>
            </p:cNvPr>
            <p:cNvSpPr/>
            <p:nvPr/>
          </p:nvSpPr>
          <p:spPr>
            <a:xfrm>
              <a:off x="7057561" y="2637776"/>
              <a:ext cx="3903451" cy="260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22 years</a:t>
              </a:r>
            </a:p>
          </p:txBody>
        </p:sp>
      </p:grpSp>
      <p:cxnSp>
        <p:nvCxnSpPr>
          <p:cNvPr id="43" name="Straight Connector 42">
            <a:extLst>
              <a:ext uri="{FF2B5EF4-FFF2-40B4-BE49-F238E27FC236}">
                <a16:creationId xmlns:a16="http://schemas.microsoft.com/office/drawing/2014/main" id="{87D0F7BF-83C3-F06E-2FB3-809253A11D45}"/>
              </a:ext>
            </a:extLst>
          </p:cNvPr>
          <p:cNvCxnSpPr>
            <a:cxnSpLocks/>
          </p:cNvCxnSpPr>
          <p:nvPr/>
        </p:nvCxnSpPr>
        <p:spPr>
          <a:xfrm>
            <a:off x="1006914" y="1772971"/>
            <a:ext cx="8784000" cy="182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9029A11-AD79-3F11-45F9-AAF6048E89E2}"/>
              </a:ext>
            </a:extLst>
          </p:cNvPr>
          <p:cNvSpPr txBox="1"/>
          <p:nvPr/>
        </p:nvSpPr>
        <p:spPr>
          <a:xfrm>
            <a:off x="1612317" y="1226327"/>
            <a:ext cx="904351" cy="369332"/>
          </a:xfrm>
          <a:prstGeom prst="rect">
            <a:avLst/>
          </a:prstGeom>
          <a:noFill/>
        </p:spPr>
        <p:txBody>
          <a:bodyPr wrap="square" rtlCol="0">
            <a:spAutoFit/>
          </a:bodyPr>
          <a:lstStyle/>
          <a:p>
            <a:r>
              <a:rPr lang="en-GB" b="1" dirty="0"/>
              <a:t>Age</a:t>
            </a:r>
          </a:p>
        </p:txBody>
      </p:sp>
      <p:sp>
        <p:nvSpPr>
          <p:cNvPr id="45" name="TextBox 44">
            <a:extLst>
              <a:ext uri="{FF2B5EF4-FFF2-40B4-BE49-F238E27FC236}">
                <a16:creationId xmlns:a16="http://schemas.microsoft.com/office/drawing/2014/main" id="{7AE95AFE-9754-E71D-90C9-9C8150E47963}"/>
              </a:ext>
            </a:extLst>
          </p:cNvPr>
          <p:cNvSpPr txBox="1"/>
          <p:nvPr/>
        </p:nvSpPr>
        <p:spPr>
          <a:xfrm>
            <a:off x="2151000" y="1087828"/>
            <a:ext cx="2514662" cy="646331"/>
          </a:xfrm>
          <a:prstGeom prst="rect">
            <a:avLst/>
          </a:prstGeom>
          <a:noFill/>
        </p:spPr>
        <p:txBody>
          <a:bodyPr wrap="square" rtlCol="0">
            <a:spAutoFit/>
          </a:bodyPr>
          <a:lstStyle/>
          <a:p>
            <a:pPr algn="ctr"/>
            <a:r>
              <a:rPr lang="en-GB" b="1" dirty="0"/>
              <a:t>Weekly Amount</a:t>
            </a:r>
          </a:p>
          <a:p>
            <a:pPr algn="ctr"/>
            <a:r>
              <a:rPr lang="en-GB" dirty="0"/>
              <a:t>(2023 prices)</a:t>
            </a:r>
          </a:p>
        </p:txBody>
      </p:sp>
      <p:sp>
        <p:nvSpPr>
          <p:cNvPr id="46" name="TextBox 45">
            <a:extLst>
              <a:ext uri="{FF2B5EF4-FFF2-40B4-BE49-F238E27FC236}">
                <a16:creationId xmlns:a16="http://schemas.microsoft.com/office/drawing/2014/main" id="{2E5AED79-2C15-F2F2-494E-8877170C2DFA}"/>
              </a:ext>
            </a:extLst>
          </p:cNvPr>
          <p:cNvSpPr txBox="1"/>
          <p:nvPr/>
        </p:nvSpPr>
        <p:spPr>
          <a:xfrm>
            <a:off x="5182033" y="1087828"/>
            <a:ext cx="2994893" cy="646331"/>
          </a:xfrm>
          <a:prstGeom prst="rect">
            <a:avLst/>
          </a:prstGeom>
          <a:noFill/>
        </p:spPr>
        <p:txBody>
          <a:bodyPr wrap="square" rtlCol="0">
            <a:spAutoFit/>
          </a:bodyPr>
          <a:lstStyle/>
          <a:p>
            <a:pPr algn="ctr"/>
            <a:r>
              <a:rPr lang="en-GB" b="1" dirty="0"/>
              <a:t>Average years in payment</a:t>
            </a:r>
          </a:p>
        </p:txBody>
      </p:sp>
      <p:sp>
        <p:nvSpPr>
          <p:cNvPr id="47" name="TextBox 46">
            <a:extLst>
              <a:ext uri="{FF2B5EF4-FFF2-40B4-BE49-F238E27FC236}">
                <a16:creationId xmlns:a16="http://schemas.microsoft.com/office/drawing/2014/main" id="{05C8651B-6201-A742-7DD4-9EFBEA977038}"/>
              </a:ext>
            </a:extLst>
          </p:cNvPr>
          <p:cNvSpPr txBox="1"/>
          <p:nvPr/>
        </p:nvSpPr>
        <p:spPr>
          <a:xfrm>
            <a:off x="631308" y="1226327"/>
            <a:ext cx="980848" cy="369332"/>
          </a:xfrm>
          <a:prstGeom prst="rect">
            <a:avLst/>
          </a:prstGeom>
          <a:noFill/>
        </p:spPr>
        <p:txBody>
          <a:bodyPr wrap="square" rtlCol="0">
            <a:spAutoFit/>
          </a:bodyPr>
          <a:lstStyle/>
          <a:p>
            <a:pPr algn="ctr"/>
            <a:r>
              <a:rPr lang="en-GB" b="1" dirty="0"/>
              <a:t>Date</a:t>
            </a:r>
          </a:p>
        </p:txBody>
      </p:sp>
      <p:sp>
        <p:nvSpPr>
          <p:cNvPr id="48" name="Title 1">
            <a:extLst>
              <a:ext uri="{FF2B5EF4-FFF2-40B4-BE49-F238E27FC236}">
                <a16:creationId xmlns:a16="http://schemas.microsoft.com/office/drawing/2014/main" id="{FCEA10AD-8CF5-ADA6-EA0B-4D3751745569}"/>
              </a:ext>
            </a:extLst>
          </p:cNvPr>
          <p:cNvSpPr txBox="1">
            <a:spLocks/>
          </p:cNvSpPr>
          <p:nvPr/>
        </p:nvSpPr>
        <p:spPr>
          <a:xfrm>
            <a:off x="9898985" y="3845941"/>
            <a:ext cx="2073600" cy="531209"/>
          </a:xfrm>
          <a:prstGeom prst="roundRect">
            <a:avLst/>
          </a:prstGeom>
          <a:solidFill>
            <a:schemeClr val="bg1">
              <a:alpha val="70000"/>
            </a:schemeClr>
          </a:solidFill>
          <a:ln w="38100">
            <a:solidFill>
              <a:schemeClr val="accent4"/>
            </a:solidFill>
            <a:prstDash val="solid"/>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accent4"/>
                </a:solidFill>
                <a:latin typeface="+mn-lt"/>
              </a:rPr>
              <a:t>£250,000</a:t>
            </a:r>
          </a:p>
        </p:txBody>
      </p:sp>
      <p:sp>
        <p:nvSpPr>
          <p:cNvPr id="49" name="Title 1">
            <a:extLst>
              <a:ext uri="{FF2B5EF4-FFF2-40B4-BE49-F238E27FC236}">
                <a16:creationId xmlns:a16="http://schemas.microsoft.com/office/drawing/2014/main" id="{E71B966C-C186-5C92-4383-DBBB4D8E7D28}"/>
              </a:ext>
            </a:extLst>
          </p:cNvPr>
          <p:cNvSpPr txBox="1">
            <a:spLocks/>
          </p:cNvSpPr>
          <p:nvPr/>
        </p:nvSpPr>
        <p:spPr>
          <a:xfrm>
            <a:off x="9898985" y="1928251"/>
            <a:ext cx="2073600" cy="531209"/>
          </a:xfrm>
          <a:prstGeom prst="roundRect">
            <a:avLst/>
          </a:prstGeom>
          <a:solidFill>
            <a:schemeClr val="bg1">
              <a:alpha val="70000"/>
            </a:schemeClr>
          </a:solidFill>
          <a:ln w="38100">
            <a:solidFill>
              <a:schemeClr val="accent4"/>
            </a:solidFill>
            <a:prstDash val="solid"/>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accent4"/>
                </a:solidFill>
                <a:latin typeface="+mn-lt"/>
              </a:rPr>
              <a:t>£8,000</a:t>
            </a:r>
          </a:p>
        </p:txBody>
      </p:sp>
      <p:sp>
        <p:nvSpPr>
          <p:cNvPr id="50" name="Title 1">
            <a:extLst>
              <a:ext uri="{FF2B5EF4-FFF2-40B4-BE49-F238E27FC236}">
                <a16:creationId xmlns:a16="http://schemas.microsoft.com/office/drawing/2014/main" id="{F86596C5-F0A9-9D57-F773-48E0F0253AA6}"/>
              </a:ext>
            </a:extLst>
          </p:cNvPr>
          <p:cNvSpPr txBox="1">
            <a:spLocks/>
          </p:cNvSpPr>
          <p:nvPr/>
        </p:nvSpPr>
        <p:spPr>
          <a:xfrm>
            <a:off x="9898985" y="2887096"/>
            <a:ext cx="2073600" cy="531209"/>
          </a:xfrm>
          <a:prstGeom prst="roundRect">
            <a:avLst/>
          </a:prstGeom>
          <a:solidFill>
            <a:schemeClr val="bg1">
              <a:alpha val="70000"/>
            </a:schemeClr>
          </a:solidFill>
          <a:ln w="38100">
            <a:solidFill>
              <a:schemeClr val="accent4"/>
            </a:solidFill>
            <a:prstDash val="solid"/>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accent4"/>
                </a:solidFill>
                <a:latin typeface="+mn-lt"/>
              </a:rPr>
              <a:t>£36,000</a:t>
            </a:r>
          </a:p>
        </p:txBody>
      </p:sp>
      <p:sp>
        <p:nvSpPr>
          <p:cNvPr id="51" name="Title 1">
            <a:extLst>
              <a:ext uri="{FF2B5EF4-FFF2-40B4-BE49-F238E27FC236}">
                <a16:creationId xmlns:a16="http://schemas.microsoft.com/office/drawing/2014/main" id="{CDBB3EC5-1482-319F-52A6-5EE3DE03AE73}"/>
              </a:ext>
            </a:extLst>
          </p:cNvPr>
          <p:cNvSpPr txBox="1">
            <a:spLocks/>
          </p:cNvSpPr>
          <p:nvPr/>
        </p:nvSpPr>
        <p:spPr>
          <a:xfrm>
            <a:off x="9898968" y="4804785"/>
            <a:ext cx="2073634" cy="531209"/>
          </a:xfrm>
          <a:prstGeom prst="roundRect">
            <a:avLst/>
          </a:prstGeom>
          <a:solidFill>
            <a:schemeClr val="bg1">
              <a:alpha val="70000"/>
            </a:schemeClr>
          </a:solidFill>
          <a:ln w="38100">
            <a:solidFill>
              <a:schemeClr val="accent4"/>
            </a:solidFill>
            <a:prstDash val="solid"/>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accent4"/>
                </a:solidFill>
                <a:latin typeface="+mn-lt"/>
              </a:rPr>
              <a:t>£250,000+</a:t>
            </a:r>
          </a:p>
        </p:txBody>
      </p:sp>
      <p:sp>
        <p:nvSpPr>
          <p:cNvPr id="52" name="TextBox 51">
            <a:extLst>
              <a:ext uri="{FF2B5EF4-FFF2-40B4-BE49-F238E27FC236}">
                <a16:creationId xmlns:a16="http://schemas.microsoft.com/office/drawing/2014/main" id="{3DA6C546-1510-B016-DB51-98CCE5BEA2F4}"/>
              </a:ext>
            </a:extLst>
          </p:cNvPr>
          <p:cNvSpPr txBox="1"/>
          <p:nvPr/>
        </p:nvSpPr>
        <p:spPr>
          <a:xfrm>
            <a:off x="529024" y="5189071"/>
            <a:ext cx="3301596" cy="919401"/>
          </a:xfrm>
          <a:prstGeom prst="roundRect">
            <a:avLst/>
          </a:prstGeom>
          <a:noFill/>
          <a:ln w="38100">
            <a:solidFill>
              <a:schemeClr val="bg2">
                <a:lumMod val="75000"/>
              </a:schemeClr>
            </a:solidFill>
          </a:ln>
        </p:spPr>
        <p:txBody>
          <a:bodyPr wrap="square" tIns="36000" bIns="36000" rtlCol="0" anchor="ctr">
            <a:spAutoFit/>
          </a:bodyPr>
          <a:lstStyle/>
          <a:p>
            <a:pPr algn="ctr"/>
            <a:r>
              <a:rPr lang="en-GB" sz="1600" b="1" dirty="0">
                <a:solidFill>
                  <a:schemeClr val="bg2">
                    <a:lumMod val="75000"/>
                  </a:schemeClr>
                </a:solidFill>
              </a:rPr>
              <a:t>But will be lower if you’ve been in the NHS Pension Scheme for several years</a:t>
            </a:r>
          </a:p>
        </p:txBody>
      </p:sp>
      <p:sp>
        <p:nvSpPr>
          <p:cNvPr id="54" name="TextBox 53">
            <a:extLst>
              <a:ext uri="{FF2B5EF4-FFF2-40B4-BE49-F238E27FC236}">
                <a16:creationId xmlns:a16="http://schemas.microsoft.com/office/drawing/2014/main" id="{78F1B363-1B99-1A1E-EFA1-A3C0166924FB}"/>
              </a:ext>
            </a:extLst>
          </p:cNvPr>
          <p:cNvSpPr txBox="1"/>
          <p:nvPr/>
        </p:nvSpPr>
        <p:spPr>
          <a:xfrm>
            <a:off x="9706762" y="1087828"/>
            <a:ext cx="2458047" cy="646331"/>
          </a:xfrm>
          <a:prstGeom prst="rect">
            <a:avLst/>
          </a:prstGeom>
          <a:noFill/>
        </p:spPr>
        <p:txBody>
          <a:bodyPr wrap="square" rtlCol="0">
            <a:spAutoFit/>
          </a:bodyPr>
          <a:lstStyle/>
          <a:p>
            <a:pPr algn="ctr"/>
            <a:r>
              <a:rPr lang="en-GB" b="1" dirty="0">
                <a:solidFill>
                  <a:schemeClr val="accent4"/>
                </a:solidFill>
              </a:rPr>
              <a:t>Average amount paid over lifetime</a:t>
            </a:r>
          </a:p>
        </p:txBody>
      </p:sp>
    </p:spTree>
    <p:custDataLst>
      <p:tags r:id="rId1"/>
    </p:custDataLst>
    <p:extLst>
      <p:ext uri="{BB962C8B-B14F-4D97-AF65-F5344CB8AC3E}">
        <p14:creationId xmlns:p14="http://schemas.microsoft.com/office/powerpoint/2010/main" val="1505868115"/>
      </p:ext>
    </p:extLst>
  </p:cSld>
  <p:clrMapOvr>
    <a:masterClrMapping/>
  </p:clrMapOvr>
  <mc:AlternateContent xmlns:mc="http://schemas.openxmlformats.org/markup-compatibility/2006" xmlns:p14="http://schemas.microsoft.com/office/powerpoint/2010/main">
    <mc:Choice Requires="p14">
      <p:transition spd="slow" p14:dur="2000" advTm="142983"/>
    </mc:Choice>
    <mc:Fallback xmlns="">
      <p:transition spd="slow" advTm="142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par>
                          <p:cTn id="74" fill="hold">
                            <p:stCondLst>
                              <p:cond delay="1500"/>
                            </p:stCondLst>
                            <p:childTnLst>
                              <p:par>
                                <p:cTn id="75" presetID="2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par>
                          <p:cTn id="82" fill="hold">
                            <p:stCondLst>
                              <p:cond delay="2500"/>
                            </p:stCondLst>
                            <p:childTnLst>
                              <p:par>
                                <p:cTn id="83" presetID="10" presetClass="entr" presetSubtype="0"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par>
                                <p:cTn id="86" presetID="1"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150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2000"/>
                            </p:stCondLst>
                            <p:childTnLst>
                              <p:par>
                                <p:cTn id="106" presetID="10" presetClass="entr" presetSubtype="0"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9" grpId="0"/>
      <p:bldP spid="20" grpId="0"/>
      <p:bldP spid="21" grpId="0"/>
      <p:bldP spid="22" grpId="0"/>
      <p:bldP spid="23" grpId="0"/>
      <p:bldP spid="24" grpId="0"/>
      <p:bldP spid="25" grpId="0"/>
      <p:bldP spid="26" grpId="0"/>
      <p:bldP spid="27" grpId="0"/>
      <p:bldP spid="28" grpId="0"/>
      <p:bldP spid="29" grpId="0"/>
      <p:bldP spid="30" grpId="0"/>
      <p:bldP spid="44" grpId="0"/>
      <p:bldP spid="45" grpId="0"/>
      <p:bldP spid="46" grpId="0"/>
      <p:bldP spid="47" grpId="0"/>
      <p:bldP spid="48" grpId="0" animBg="1"/>
      <p:bldP spid="49" grpId="0" animBg="1"/>
      <p:bldP spid="50" grpId="0" animBg="1"/>
      <p:bldP spid="51" grpId="0" animBg="1"/>
      <p:bldP spid="52" grpId="0" animBg="1"/>
      <p:bldP spid="5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56ED-89E0-9602-CE2F-D508D34B2DC2}"/>
              </a:ext>
            </a:extLst>
          </p:cNvPr>
          <p:cNvSpPr>
            <a:spLocks noGrp="1"/>
          </p:cNvSpPr>
          <p:nvPr>
            <p:ph type="title"/>
          </p:nvPr>
        </p:nvSpPr>
        <p:spPr/>
        <p:txBody>
          <a:bodyPr/>
          <a:lstStyle/>
          <a:p>
            <a:r>
              <a:rPr lang="en-GB" dirty="0"/>
              <a:t>Request a State Pension Statement</a:t>
            </a:r>
          </a:p>
        </p:txBody>
      </p:sp>
      <p:sp>
        <p:nvSpPr>
          <p:cNvPr id="4" name="Slide Number Placeholder 3">
            <a:extLst>
              <a:ext uri="{FF2B5EF4-FFF2-40B4-BE49-F238E27FC236}">
                <a16:creationId xmlns:a16="http://schemas.microsoft.com/office/drawing/2014/main" id="{EA905CB9-E51C-400E-4890-7065C609BA84}"/>
              </a:ext>
            </a:extLst>
          </p:cNvPr>
          <p:cNvSpPr>
            <a:spLocks noGrp="1"/>
          </p:cNvSpPr>
          <p:nvPr>
            <p:ph type="sldNum" sz="quarter" idx="12"/>
          </p:nvPr>
        </p:nvSpPr>
        <p:spPr/>
        <p:txBody>
          <a:bodyPr/>
          <a:lstStyle/>
          <a:p>
            <a:fld id="{FD15E2C3-2FDC-5443-A5D7-CEF7C1191BA7}" type="slidenum">
              <a:rPr lang="en-GB" smtClean="0"/>
              <a:t>51</a:t>
            </a:fld>
            <a:endParaRPr lang="en-GB"/>
          </a:p>
        </p:txBody>
      </p:sp>
      <p:sp>
        <p:nvSpPr>
          <p:cNvPr id="5" name="TextBox 4">
            <a:extLst>
              <a:ext uri="{FF2B5EF4-FFF2-40B4-BE49-F238E27FC236}">
                <a16:creationId xmlns:a16="http://schemas.microsoft.com/office/drawing/2014/main" id="{7F73794F-7E4F-94E6-1CDC-F6F08D5F7F92}"/>
              </a:ext>
            </a:extLst>
          </p:cNvPr>
          <p:cNvSpPr txBox="1"/>
          <p:nvPr/>
        </p:nvSpPr>
        <p:spPr>
          <a:xfrm>
            <a:off x="2818230" y="1407195"/>
            <a:ext cx="6669840" cy="510778"/>
          </a:xfrm>
          <a:prstGeom prst="roundRect">
            <a:avLst/>
          </a:prstGeom>
          <a:solidFill>
            <a:schemeClr val="accent4"/>
          </a:solidFill>
          <a:ln w="38100">
            <a:noFill/>
          </a:ln>
        </p:spPr>
        <p:txBody>
          <a:bodyPr wrap="square" rtlCol="0" anchor="ctr">
            <a:spAutoFit/>
          </a:bodyPr>
          <a:lstStyle/>
          <a:p>
            <a:pPr algn="ctr"/>
            <a:r>
              <a:rPr lang="en-GB" sz="2400" b="1" dirty="0">
                <a:solidFill>
                  <a:schemeClr val="bg1"/>
                </a:solidFill>
              </a:rPr>
              <a:t>Go to: www.gov.uk/check-state-pension</a:t>
            </a:r>
          </a:p>
        </p:txBody>
      </p:sp>
      <p:sp>
        <p:nvSpPr>
          <p:cNvPr id="6" name="TextBox 5">
            <a:extLst>
              <a:ext uri="{FF2B5EF4-FFF2-40B4-BE49-F238E27FC236}">
                <a16:creationId xmlns:a16="http://schemas.microsoft.com/office/drawing/2014/main" id="{47EB3E95-62C1-8104-3BFD-173A7419221D}"/>
              </a:ext>
            </a:extLst>
          </p:cNvPr>
          <p:cNvSpPr txBox="1"/>
          <p:nvPr/>
        </p:nvSpPr>
        <p:spPr>
          <a:xfrm>
            <a:off x="3745215" y="2039654"/>
            <a:ext cx="4815873" cy="442674"/>
          </a:xfrm>
          <a:prstGeom prst="roundRect">
            <a:avLst/>
          </a:prstGeom>
          <a:noFill/>
          <a:ln w="76200">
            <a:noFill/>
          </a:ln>
        </p:spPr>
        <p:txBody>
          <a:bodyPr wrap="square" rtlCol="0" anchor="ctr">
            <a:spAutoFit/>
          </a:bodyPr>
          <a:lstStyle/>
          <a:p>
            <a:pPr algn="ctr"/>
            <a:r>
              <a:rPr lang="en-US" sz="2000" b="1" dirty="0">
                <a:solidFill>
                  <a:schemeClr val="accent4"/>
                </a:solidFill>
              </a:rPr>
              <a:t>You will need one of these: </a:t>
            </a:r>
            <a:endParaRPr lang="en-GB" sz="2000" b="1" dirty="0">
              <a:solidFill>
                <a:schemeClr val="accent4"/>
              </a:solidFill>
            </a:endParaRPr>
          </a:p>
        </p:txBody>
      </p:sp>
      <p:pic>
        <p:nvPicPr>
          <p:cNvPr id="7" name="Picture 6">
            <a:extLst>
              <a:ext uri="{FF2B5EF4-FFF2-40B4-BE49-F238E27FC236}">
                <a16:creationId xmlns:a16="http://schemas.microsoft.com/office/drawing/2014/main" id="{F98B8B62-1EDF-A8B3-9F1D-DD9ECDC26394}"/>
              </a:ext>
            </a:extLst>
          </p:cNvPr>
          <p:cNvPicPr>
            <a:picLocks noChangeAspect="1"/>
          </p:cNvPicPr>
          <p:nvPr/>
        </p:nvPicPr>
        <p:blipFill rotWithShape="1">
          <a:blip r:embed="rId4"/>
          <a:srcRect l="4881" t="3792" r="58251" b="88868"/>
          <a:stretch/>
        </p:blipFill>
        <p:spPr>
          <a:xfrm>
            <a:off x="7191026" y="3599157"/>
            <a:ext cx="3426620" cy="965246"/>
          </a:xfrm>
          <a:prstGeom prst="rect">
            <a:avLst/>
          </a:prstGeom>
        </p:spPr>
      </p:pic>
      <p:sp>
        <p:nvSpPr>
          <p:cNvPr id="8" name="TextBox 7">
            <a:extLst>
              <a:ext uri="{FF2B5EF4-FFF2-40B4-BE49-F238E27FC236}">
                <a16:creationId xmlns:a16="http://schemas.microsoft.com/office/drawing/2014/main" id="{2D9EABAC-D37A-2441-FBBC-80A5D607F25C}"/>
              </a:ext>
            </a:extLst>
          </p:cNvPr>
          <p:cNvSpPr txBox="1"/>
          <p:nvPr/>
        </p:nvSpPr>
        <p:spPr>
          <a:xfrm>
            <a:off x="9321502" y="4081781"/>
            <a:ext cx="936104" cy="323165"/>
          </a:xfrm>
          <a:prstGeom prst="rect">
            <a:avLst/>
          </a:prstGeom>
          <a:solidFill>
            <a:schemeClr val="bg1"/>
          </a:solidFill>
        </p:spPr>
        <p:txBody>
          <a:bodyPr wrap="square" rtlCol="0">
            <a:spAutoFit/>
          </a:bodyPr>
          <a:lstStyle/>
          <a:p>
            <a:pPr algn="ctr"/>
            <a:r>
              <a:rPr lang="en-GB" sz="1500" b="1" dirty="0">
                <a:solidFill>
                  <a:schemeClr val="accent1"/>
                </a:solidFill>
                <a:cs typeface="Arial" panose="020B0604020202020204" pitchFamily="34" charset="0"/>
              </a:rPr>
              <a:t>2023</a:t>
            </a:r>
          </a:p>
        </p:txBody>
      </p:sp>
      <p:pic>
        <p:nvPicPr>
          <p:cNvPr id="9" name="Picture 8">
            <a:extLst>
              <a:ext uri="{FF2B5EF4-FFF2-40B4-BE49-F238E27FC236}">
                <a16:creationId xmlns:a16="http://schemas.microsoft.com/office/drawing/2014/main" id="{9C51CFA1-2173-69EE-99F2-D746497C95FB}"/>
              </a:ext>
            </a:extLst>
          </p:cNvPr>
          <p:cNvPicPr>
            <a:picLocks noChangeAspect="1"/>
          </p:cNvPicPr>
          <p:nvPr/>
        </p:nvPicPr>
        <p:blipFill>
          <a:blip r:embed="rId5"/>
          <a:stretch>
            <a:fillRect/>
          </a:stretch>
        </p:blipFill>
        <p:spPr>
          <a:xfrm>
            <a:off x="4847444" y="2628581"/>
            <a:ext cx="2241810" cy="3177824"/>
          </a:xfrm>
          <a:prstGeom prst="rect">
            <a:avLst/>
          </a:prstGeom>
        </p:spPr>
      </p:pic>
      <p:pic>
        <p:nvPicPr>
          <p:cNvPr id="10" name="Picture 9">
            <a:extLst>
              <a:ext uri="{FF2B5EF4-FFF2-40B4-BE49-F238E27FC236}">
                <a16:creationId xmlns:a16="http://schemas.microsoft.com/office/drawing/2014/main" id="{DC55A9F9-9ED7-8968-ED6D-1EA89DB273A1}"/>
              </a:ext>
            </a:extLst>
          </p:cNvPr>
          <p:cNvPicPr/>
          <p:nvPr/>
        </p:nvPicPr>
        <p:blipFill>
          <a:blip r:embed="rId6"/>
          <a:stretch>
            <a:fillRect/>
          </a:stretch>
        </p:blipFill>
        <p:spPr>
          <a:xfrm>
            <a:off x="2038053" y="2836483"/>
            <a:ext cx="2592288" cy="2969922"/>
          </a:xfrm>
          <a:prstGeom prst="rect">
            <a:avLst/>
          </a:prstGeom>
        </p:spPr>
      </p:pic>
    </p:spTree>
    <p:custDataLst>
      <p:tags r:id="rId1"/>
    </p:custDataLst>
    <p:extLst>
      <p:ext uri="{BB962C8B-B14F-4D97-AF65-F5344CB8AC3E}">
        <p14:creationId xmlns:p14="http://schemas.microsoft.com/office/powerpoint/2010/main" val="2840455666"/>
      </p:ext>
    </p:extLst>
  </p:cSld>
  <p:clrMapOvr>
    <a:masterClrMapping/>
  </p:clrMapOvr>
  <mc:AlternateContent xmlns:mc="http://schemas.openxmlformats.org/markup-compatibility/2006" xmlns:p14="http://schemas.microsoft.com/office/powerpoint/2010/main">
    <mc:Choice Requires="p14">
      <p:transition spd="slow" p14:dur="2000" advTm="33465"/>
    </mc:Choice>
    <mc:Fallback xmlns="">
      <p:transition spd="slow" advTm="334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68EA-955B-E00D-E6B5-C0470D547DC8}"/>
              </a:ext>
            </a:extLst>
          </p:cNvPr>
          <p:cNvSpPr>
            <a:spLocks noGrp="1"/>
          </p:cNvSpPr>
          <p:nvPr>
            <p:ph type="title"/>
          </p:nvPr>
        </p:nvSpPr>
        <p:spPr/>
        <p:txBody>
          <a:bodyPr/>
          <a:lstStyle/>
          <a:p>
            <a:r>
              <a:rPr lang="en-GB" dirty="0"/>
              <a:t>What your State Pension forecast might look like</a:t>
            </a:r>
          </a:p>
        </p:txBody>
      </p:sp>
      <p:sp>
        <p:nvSpPr>
          <p:cNvPr id="4" name="Slide Number Placeholder 3">
            <a:extLst>
              <a:ext uri="{FF2B5EF4-FFF2-40B4-BE49-F238E27FC236}">
                <a16:creationId xmlns:a16="http://schemas.microsoft.com/office/drawing/2014/main" id="{1D48781F-E386-9EC5-25B3-2931822E40B6}"/>
              </a:ext>
            </a:extLst>
          </p:cNvPr>
          <p:cNvSpPr>
            <a:spLocks noGrp="1"/>
          </p:cNvSpPr>
          <p:nvPr>
            <p:ph type="sldNum" sz="quarter" idx="12"/>
          </p:nvPr>
        </p:nvSpPr>
        <p:spPr/>
        <p:txBody>
          <a:bodyPr/>
          <a:lstStyle/>
          <a:p>
            <a:fld id="{FD15E2C3-2FDC-5443-A5D7-CEF7C1191BA7}" type="slidenum">
              <a:rPr lang="en-GB" smtClean="0"/>
              <a:t>52</a:t>
            </a:fld>
            <a:endParaRPr lang="en-GB"/>
          </a:p>
        </p:txBody>
      </p:sp>
      <p:sp>
        <p:nvSpPr>
          <p:cNvPr id="5" name="TextBox 4">
            <a:extLst>
              <a:ext uri="{FF2B5EF4-FFF2-40B4-BE49-F238E27FC236}">
                <a16:creationId xmlns:a16="http://schemas.microsoft.com/office/drawing/2014/main" id="{2803DB34-C12B-D3C6-1BAA-E91276B45FE8}"/>
              </a:ext>
            </a:extLst>
          </p:cNvPr>
          <p:cNvSpPr txBox="1"/>
          <p:nvPr/>
        </p:nvSpPr>
        <p:spPr>
          <a:xfrm>
            <a:off x="1631504" y="1429535"/>
            <a:ext cx="4536504" cy="1877437"/>
          </a:xfrm>
          <a:prstGeom prst="rect">
            <a:avLst/>
          </a:prstGeom>
          <a:solidFill>
            <a:srgbClr val="008000"/>
          </a:solidFill>
          <a:ln>
            <a:noFill/>
          </a:ln>
        </p:spPr>
        <p:txBody>
          <a:bodyPr wrap="square" rtlCol="0">
            <a:spAutoFit/>
          </a:bodyPr>
          <a:lstStyle/>
          <a:p>
            <a:pPr algn="ctr"/>
            <a:r>
              <a:rPr lang="en-US" sz="2400" b="1" dirty="0">
                <a:solidFill>
                  <a:schemeClr val="bg1"/>
                </a:solidFill>
                <a:latin typeface="DINOT-Bold"/>
              </a:rPr>
              <a:t>You can get your State Pension on 6 May 2044. Your forecast is</a:t>
            </a:r>
          </a:p>
          <a:p>
            <a:pPr algn="ctr"/>
            <a:r>
              <a:rPr lang="en-GB" sz="4800" b="1" dirty="0">
                <a:solidFill>
                  <a:schemeClr val="bg1"/>
                </a:solidFill>
                <a:latin typeface="DINOT-Bold"/>
              </a:rPr>
              <a:t>£203.85 a week</a:t>
            </a:r>
            <a:endParaRPr lang="en-GB" dirty="0">
              <a:solidFill>
                <a:schemeClr val="bg1"/>
              </a:solidFill>
              <a:latin typeface="DINOT-Bold"/>
            </a:endParaRPr>
          </a:p>
          <a:p>
            <a:pPr algn="ctr"/>
            <a:r>
              <a:rPr lang="en-US" sz="2000" b="1" dirty="0">
                <a:solidFill>
                  <a:schemeClr val="bg1"/>
                </a:solidFill>
                <a:latin typeface="DINOT-Bold"/>
              </a:rPr>
              <a:t>£883.35 a month, £10,600.20 a year</a:t>
            </a:r>
            <a:endParaRPr lang="en-GB" sz="2000" b="1" dirty="0">
              <a:solidFill>
                <a:schemeClr val="bg1"/>
              </a:solidFill>
              <a:latin typeface="DINOT-Bold"/>
            </a:endParaRPr>
          </a:p>
        </p:txBody>
      </p:sp>
      <p:sp>
        <p:nvSpPr>
          <p:cNvPr id="6" name="TextBox 5">
            <a:extLst>
              <a:ext uri="{FF2B5EF4-FFF2-40B4-BE49-F238E27FC236}">
                <a16:creationId xmlns:a16="http://schemas.microsoft.com/office/drawing/2014/main" id="{6651ECAB-A1F4-0AE5-266C-3EACD31D412B}"/>
              </a:ext>
            </a:extLst>
          </p:cNvPr>
          <p:cNvSpPr txBox="1"/>
          <p:nvPr/>
        </p:nvSpPr>
        <p:spPr>
          <a:xfrm>
            <a:off x="6265274" y="1452762"/>
            <a:ext cx="4254795" cy="3139321"/>
          </a:xfrm>
          <a:prstGeom prst="rect">
            <a:avLst/>
          </a:prstGeom>
          <a:solidFill>
            <a:schemeClr val="bg1"/>
          </a:solidFill>
          <a:ln>
            <a:noFill/>
          </a:ln>
        </p:spPr>
        <p:txBody>
          <a:bodyPr wrap="square" rtlCol="0">
            <a:spAutoFit/>
          </a:bodyPr>
          <a:lstStyle/>
          <a:p>
            <a:r>
              <a:rPr lang="en-US" b="1" dirty="0">
                <a:solidFill>
                  <a:srgbClr val="231F20"/>
                </a:solidFill>
                <a:latin typeface="DINOT-Bold"/>
              </a:rPr>
              <a:t>You need to continue to contribute National Insurance to reach your forecast</a:t>
            </a:r>
          </a:p>
          <a:p>
            <a:endParaRPr lang="en-US" b="1" dirty="0">
              <a:solidFill>
                <a:srgbClr val="231F20"/>
              </a:solidFill>
              <a:latin typeface="DINOT-Bold"/>
            </a:endParaRPr>
          </a:p>
          <a:p>
            <a:r>
              <a:rPr lang="en-US" dirty="0">
                <a:solidFill>
                  <a:srgbClr val="231F20"/>
                </a:solidFill>
                <a:latin typeface="DINOT-Bold"/>
              </a:rPr>
              <a:t>Estimate based on your National Insurance record up to 5 April 2023</a:t>
            </a:r>
          </a:p>
          <a:p>
            <a:endParaRPr lang="en-US" dirty="0">
              <a:solidFill>
                <a:srgbClr val="231F20"/>
              </a:solidFill>
              <a:latin typeface="DINOT-Bold"/>
            </a:endParaRPr>
          </a:p>
          <a:p>
            <a:endParaRPr lang="en-US" dirty="0">
              <a:solidFill>
                <a:srgbClr val="231F20"/>
              </a:solidFill>
              <a:latin typeface="DINOT-Bold"/>
            </a:endParaRPr>
          </a:p>
          <a:p>
            <a:endParaRPr lang="en-US" dirty="0">
              <a:solidFill>
                <a:srgbClr val="231F20"/>
              </a:solidFill>
              <a:latin typeface="DINOT-Bold"/>
            </a:endParaRPr>
          </a:p>
          <a:p>
            <a:endParaRPr lang="en-US" dirty="0">
              <a:solidFill>
                <a:srgbClr val="231F20"/>
              </a:solidFill>
              <a:latin typeface="DINOT-Bold"/>
            </a:endParaRPr>
          </a:p>
          <a:p>
            <a:r>
              <a:rPr lang="en-US" dirty="0">
                <a:solidFill>
                  <a:srgbClr val="231F20"/>
                </a:solidFill>
                <a:latin typeface="DINOT-Bold"/>
              </a:rPr>
              <a:t>Forecast if you contribute another 5 years before 5 April 2044</a:t>
            </a:r>
            <a:endParaRPr lang="en-GB" dirty="0">
              <a:solidFill>
                <a:srgbClr val="231F20"/>
              </a:solidFill>
              <a:latin typeface="DINOT-Bold"/>
            </a:endParaRPr>
          </a:p>
        </p:txBody>
      </p:sp>
      <p:sp>
        <p:nvSpPr>
          <p:cNvPr id="7" name="TextBox 6">
            <a:extLst>
              <a:ext uri="{FF2B5EF4-FFF2-40B4-BE49-F238E27FC236}">
                <a16:creationId xmlns:a16="http://schemas.microsoft.com/office/drawing/2014/main" id="{AD152B4B-5CB6-63A6-43B6-3954969842D5}"/>
              </a:ext>
            </a:extLst>
          </p:cNvPr>
          <p:cNvSpPr txBox="1"/>
          <p:nvPr/>
        </p:nvSpPr>
        <p:spPr>
          <a:xfrm>
            <a:off x="1608478" y="3522995"/>
            <a:ext cx="4642210" cy="1077218"/>
          </a:xfrm>
          <a:prstGeom prst="rect">
            <a:avLst/>
          </a:prstGeom>
          <a:solidFill>
            <a:schemeClr val="bg1"/>
          </a:solidFill>
          <a:ln>
            <a:noFill/>
          </a:ln>
        </p:spPr>
        <p:txBody>
          <a:bodyPr wrap="square" rtlCol="0">
            <a:spAutoFit/>
          </a:bodyPr>
          <a:lstStyle/>
          <a:p>
            <a:r>
              <a:rPr lang="en-US" sz="1600" dirty="0">
                <a:solidFill>
                  <a:srgbClr val="231F20"/>
                </a:solidFill>
                <a:latin typeface="DINOT-Bold"/>
              </a:rPr>
              <a:t>Your forecast</a:t>
            </a:r>
          </a:p>
          <a:p>
            <a:endParaRPr lang="en-US" sz="1600" dirty="0">
              <a:solidFill>
                <a:srgbClr val="231F20"/>
              </a:solidFill>
              <a:latin typeface="DINOT-Bold"/>
            </a:endParaRPr>
          </a:p>
          <a:p>
            <a:pPr marL="285750" indent="-285750">
              <a:buFont typeface="Arial" panose="020B0604020202020204" pitchFamily="34" charset="0"/>
              <a:buChar char="•"/>
            </a:pPr>
            <a:r>
              <a:rPr lang="en-US" sz="1600" dirty="0">
                <a:solidFill>
                  <a:srgbClr val="231F20"/>
                </a:solidFill>
                <a:latin typeface="DINOT-Bold"/>
              </a:rPr>
              <a:t>is not a guarantee and is based on the current law</a:t>
            </a:r>
          </a:p>
          <a:p>
            <a:pPr marL="285750" indent="-285750">
              <a:buFont typeface="Arial" panose="020B0604020202020204" pitchFamily="34" charset="0"/>
              <a:buChar char="•"/>
            </a:pPr>
            <a:r>
              <a:rPr lang="en-US" sz="1600" dirty="0">
                <a:solidFill>
                  <a:srgbClr val="231F20"/>
                </a:solidFill>
                <a:latin typeface="DINOT-Bold"/>
              </a:rPr>
              <a:t>does not include any increase due to inflation</a:t>
            </a:r>
          </a:p>
        </p:txBody>
      </p:sp>
      <p:sp>
        <p:nvSpPr>
          <p:cNvPr id="8" name="TextBox 7">
            <a:extLst>
              <a:ext uri="{FF2B5EF4-FFF2-40B4-BE49-F238E27FC236}">
                <a16:creationId xmlns:a16="http://schemas.microsoft.com/office/drawing/2014/main" id="{6B6E4406-17A1-8A9A-38BB-720A2A831F22}"/>
              </a:ext>
            </a:extLst>
          </p:cNvPr>
          <p:cNvSpPr txBox="1"/>
          <p:nvPr/>
        </p:nvSpPr>
        <p:spPr>
          <a:xfrm>
            <a:off x="6273714" y="2962284"/>
            <a:ext cx="4240730" cy="584775"/>
          </a:xfrm>
          <a:prstGeom prst="rect">
            <a:avLst/>
          </a:prstGeom>
          <a:solidFill>
            <a:srgbClr val="008000"/>
          </a:solidFill>
          <a:ln>
            <a:solidFill>
              <a:srgbClr val="5482AB"/>
            </a:solidFill>
          </a:ln>
        </p:spPr>
        <p:txBody>
          <a:bodyPr wrap="square" rtlCol="0">
            <a:spAutoFit/>
          </a:bodyPr>
          <a:lstStyle/>
          <a:p>
            <a:pPr algn="r"/>
            <a:r>
              <a:rPr lang="en-GB" sz="3200" b="1" dirty="0">
                <a:solidFill>
                  <a:schemeClr val="bg1"/>
                </a:solidFill>
                <a:latin typeface="DINOT-Bold"/>
              </a:rPr>
              <a:t>£203.85 a week</a:t>
            </a:r>
            <a:endParaRPr lang="en-GB" sz="1100" dirty="0">
              <a:solidFill>
                <a:schemeClr val="bg1"/>
              </a:solidFill>
              <a:latin typeface="DINOT-Bold"/>
            </a:endParaRPr>
          </a:p>
        </p:txBody>
      </p:sp>
      <p:sp>
        <p:nvSpPr>
          <p:cNvPr id="9" name="TextBox 8">
            <a:extLst>
              <a:ext uri="{FF2B5EF4-FFF2-40B4-BE49-F238E27FC236}">
                <a16:creationId xmlns:a16="http://schemas.microsoft.com/office/drawing/2014/main" id="{1750F87F-290B-5E7C-BCD7-6EF9ACD580E8}"/>
              </a:ext>
            </a:extLst>
          </p:cNvPr>
          <p:cNvSpPr txBox="1"/>
          <p:nvPr/>
        </p:nvSpPr>
        <p:spPr>
          <a:xfrm>
            <a:off x="6273715" y="4603116"/>
            <a:ext cx="3708135" cy="584775"/>
          </a:xfrm>
          <a:prstGeom prst="rect">
            <a:avLst/>
          </a:prstGeom>
          <a:solidFill>
            <a:srgbClr val="008000"/>
          </a:solidFill>
          <a:ln>
            <a:solidFill>
              <a:srgbClr val="5482AB"/>
            </a:solidFill>
          </a:ln>
        </p:spPr>
        <p:txBody>
          <a:bodyPr wrap="square" rtlCol="0">
            <a:spAutoFit/>
          </a:bodyPr>
          <a:lstStyle/>
          <a:p>
            <a:pPr algn="r"/>
            <a:r>
              <a:rPr lang="en-GB" sz="3200" b="1" dirty="0">
                <a:solidFill>
                  <a:schemeClr val="bg1"/>
                </a:solidFill>
                <a:latin typeface="DINOT-Bold"/>
              </a:rPr>
              <a:t>£170.78 a week</a:t>
            </a:r>
            <a:endParaRPr lang="en-GB" sz="1100" dirty="0">
              <a:solidFill>
                <a:schemeClr val="bg1"/>
              </a:solidFill>
              <a:latin typeface="DINOT-Bold"/>
            </a:endParaRPr>
          </a:p>
        </p:txBody>
      </p:sp>
      <p:sp>
        <p:nvSpPr>
          <p:cNvPr id="10" name="TextBox 9">
            <a:extLst>
              <a:ext uri="{FF2B5EF4-FFF2-40B4-BE49-F238E27FC236}">
                <a16:creationId xmlns:a16="http://schemas.microsoft.com/office/drawing/2014/main" id="{4329CA89-9550-0A6C-9BF8-0A467FFDCD3F}"/>
              </a:ext>
            </a:extLst>
          </p:cNvPr>
          <p:cNvSpPr txBox="1"/>
          <p:nvPr/>
        </p:nvSpPr>
        <p:spPr>
          <a:xfrm>
            <a:off x="9990524" y="4600213"/>
            <a:ext cx="523921" cy="601232"/>
          </a:xfrm>
          <a:prstGeom prst="rect">
            <a:avLst/>
          </a:prstGeom>
          <a:solidFill>
            <a:srgbClr val="008000">
              <a:alpha val="30000"/>
            </a:srgbClr>
          </a:solidFill>
          <a:ln>
            <a:noFill/>
          </a:ln>
        </p:spPr>
        <p:txBody>
          <a:bodyPr wrap="square" rtlCol="0">
            <a:noAutofit/>
          </a:bodyPr>
          <a:lstStyle/>
          <a:p>
            <a:pPr algn="r"/>
            <a:endParaRPr lang="en-GB" sz="1100" dirty="0">
              <a:solidFill>
                <a:schemeClr val="bg1"/>
              </a:solidFill>
              <a:latin typeface="DINOT-Bold"/>
            </a:endParaRPr>
          </a:p>
        </p:txBody>
      </p:sp>
    </p:spTree>
    <p:custDataLst>
      <p:tags r:id="rId1"/>
    </p:custDataLst>
    <p:extLst>
      <p:ext uri="{BB962C8B-B14F-4D97-AF65-F5344CB8AC3E}">
        <p14:creationId xmlns:p14="http://schemas.microsoft.com/office/powerpoint/2010/main" val="758377283"/>
      </p:ext>
    </p:extLst>
  </p:cSld>
  <p:clrMapOvr>
    <a:masterClrMapping/>
  </p:clrMapOvr>
  <mc:AlternateContent xmlns:mc="http://schemas.openxmlformats.org/markup-compatibility/2006" xmlns:p14="http://schemas.microsoft.com/office/powerpoint/2010/main">
    <mc:Choice Requires="p14">
      <p:transition spd="slow" p14:dur="2000" advTm="71807"/>
    </mc:Choice>
    <mc:Fallback xmlns="">
      <p:transition spd="slow" advTm="718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E22D-51C3-4BBD-4793-453313CB88BB}"/>
              </a:ext>
            </a:extLst>
          </p:cNvPr>
          <p:cNvSpPr>
            <a:spLocks noGrp="1"/>
          </p:cNvSpPr>
          <p:nvPr>
            <p:ph type="title"/>
          </p:nvPr>
        </p:nvSpPr>
        <p:spPr/>
        <p:txBody>
          <a:bodyPr/>
          <a:lstStyle/>
          <a:p>
            <a:r>
              <a:rPr lang="en-GB" dirty="0"/>
              <a:t>Are you on track?</a:t>
            </a:r>
            <a:br>
              <a:rPr lang="en-GB" dirty="0"/>
            </a:br>
            <a:r>
              <a:rPr lang="en-GB" dirty="0"/>
              <a:t>Piece together your savings</a:t>
            </a:r>
          </a:p>
        </p:txBody>
      </p:sp>
      <p:sp>
        <p:nvSpPr>
          <p:cNvPr id="4" name="Slide Number Placeholder 3">
            <a:extLst>
              <a:ext uri="{FF2B5EF4-FFF2-40B4-BE49-F238E27FC236}">
                <a16:creationId xmlns:a16="http://schemas.microsoft.com/office/drawing/2014/main" id="{C843DF75-DDAB-FE5B-DA90-19CA3B0D3775}"/>
              </a:ext>
            </a:extLst>
          </p:cNvPr>
          <p:cNvSpPr>
            <a:spLocks noGrp="1"/>
          </p:cNvSpPr>
          <p:nvPr>
            <p:ph type="sldNum" sz="quarter" idx="12"/>
          </p:nvPr>
        </p:nvSpPr>
        <p:spPr/>
        <p:txBody>
          <a:bodyPr/>
          <a:lstStyle/>
          <a:p>
            <a:fld id="{FD15E2C3-2FDC-5443-A5D7-CEF7C1191BA7}" type="slidenum">
              <a:rPr lang="en-GB" smtClean="0"/>
              <a:t>53</a:t>
            </a:fld>
            <a:endParaRPr lang="en-GB"/>
          </a:p>
        </p:txBody>
      </p:sp>
      <p:sp>
        <p:nvSpPr>
          <p:cNvPr id="5" name="Freeform 217">
            <a:extLst>
              <a:ext uri="{FF2B5EF4-FFF2-40B4-BE49-F238E27FC236}">
                <a16:creationId xmlns:a16="http://schemas.microsoft.com/office/drawing/2014/main" id="{FE73996B-1E06-0B41-354A-672814AD0277}"/>
              </a:ext>
              <a:ext uri="{C183D7F6-B498-43B3-948B-1728B52AA6E4}">
                <adec:decorative xmlns:adec="http://schemas.microsoft.com/office/drawing/2017/decorative" val="1"/>
              </a:ext>
            </a:extLst>
          </p:cNvPr>
          <p:cNvSpPr>
            <a:spLocks/>
          </p:cNvSpPr>
          <p:nvPr/>
        </p:nvSpPr>
        <p:spPr bwMode="auto">
          <a:xfrm>
            <a:off x="2875837" y="3783745"/>
            <a:ext cx="2808413" cy="2310190"/>
          </a:xfrm>
          <a:custGeom>
            <a:avLst/>
            <a:gdLst>
              <a:gd name="T0" fmla="*/ 268 w 340"/>
              <a:gd name="T1" fmla="*/ 0 h 255"/>
              <a:gd name="T2" fmla="*/ 273 w 340"/>
              <a:gd name="T3" fmla="*/ 24 h 255"/>
              <a:gd name="T4" fmla="*/ 213 w 340"/>
              <a:gd name="T5" fmla="*/ 84 h 255"/>
              <a:gd name="T6" fmla="*/ 153 w 340"/>
              <a:gd name="T7" fmla="*/ 24 h 255"/>
              <a:gd name="T8" fmla="*/ 158 w 340"/>
              <a:gd name="T9" fmla="*/ 0 h 255"/>
              <a:gd name="T10" fmla="*/ 86 w 340"/>
              <a:gd name="T11" fmla="*/ 0 h 255"/>
              <a:gd name="T12" fmla="*/ 86 w 340"/>
              <a:gd name="T13" fmla="*/ 99 h 255"/>
              <a:gd name="T14" fmla="*/ 48 w 340"/>
              <a:gd name="T15" fmla="*/ 80 h 255"/>
              <a:gd name="T16" fmla="*/ 0 w 340"/>
              <a:gd name="T17" fmla="*/ 127 h 255"/>
              <a:gd name="T18" fmla="*/ 48 w 340"/>
              <a:gd name="T19" fmla="*/ 175 h 255"/>
              <a:gd name="T20" fmla="*/ 86 w 340"/>
              <a:gd name="T21" fmla="*/ 155 h 255"/>
              <a:gd name="T22" fmla="*/ 86 w 340"/>
              <a:gd name="T23" fmla="*/ 255 h 255"/>
              <a:gd name="T24" fmla="*/ 340 w 340"/>
              <a:gd name="T25" fmla="*/ 255 h 255"/>
              <a:gd name="T26" fmla="*/ 340 w 340"/>
              <a:gd name="T27" fmla="*/ 0 h 255"/>
              <a:gd name="T28" fmla="*/ 268 w 340"/>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55">
                <a:moveTo>
                  <a:pt x="268" y="0"/>
                </a:moveTo>
                <a:cubicBezTo>
                  <a:pt x="271" y="8"/>
                  <a:pt x="273" y="16"/>
                  <a:pt x="273" y="24"/>
                </a:cubicBezTo>
                <a:cubicBezTo>
                  <a:pt x="273" y="57"/>
                  <a:pt x="246" y="84"/>
                  <a:pt x="213" y="84"/>
                </a:cubicBezTo>
                <a:cubicBezTo>
                  <a:pt x="180" y="84"/>
                  <a:pt x="153" y="57"/>
                  <a:pt x="153" y="24"/>
                </a:cubicBezTo>
                <a:cubicBezTo>
                  <a:pt x="153" y="16"/>
                  <a:pt x="155" y="8"/>
                  <a:pt x="158" y="0"/>
                </a:cubicBezTo>
                <a:cubicBezTo>
                  <a:pt x="86" y="0"/>
                  <a:pt x="86" y="0"/>
                  <a:pt x="86" y="0"/>
                </a:cubicBezTo>
                <a:cubicBezTo>
                  <a:pt x="86" y="99"/>
                  <a:pt x="86" y="99"/>
                  <a:pt x="86" y="99"/>
                </a:cubicBezTo>
                <a:cubicBezTo>
                  <a:pt x="77" y="88"/>
                  <a:pt x="64" y="80"/>
                  <a:pt x="48" y="80"/>
                </a:cubicBezTo>
                <a:cubicBezTo>
                  <a:pt x="22" y="80"/>
                  <a:pt x="0" y="101"/>
                  <a:pt x="0" y="127"/>
                </a:cubicBezTo>
                <a:cubicBezTo>
                  <a:pt x="0" y="154"/>
                  <a:pt x="22" y="175"/>
                  <a:pt x="48" y="175"/>
                </a:cubicBezTo>
                <a:cubicBezTo>
                  <a:pt x="64" y="175"/>
                  <a:pt x="77" y="167"/>
                  <a:pt x="86" y="155"/>
                </a:cubicBezTo>
                <a:cubicBezTo>
                  <a:pt x="86" y="255"/>
                  <a:pt x="86" y="255"/>
                  <a:pt x="86" y="255"/>
                </a:cubicBezTo>
                <a:cubicBezTo>
                  <a:pt x="340" y="255"/>
                  <a:pt x="340" y="255"/>
                  <a:pt x="340" y="255"/>
                </a:cubicBezTo>
                <a:cubicBezTo>
                  <a:pt x="340" y="0"/>
                  <a:pt x="340" y="0"/>
                  <a:pt x="340" y="0"/>
                </a:cubicBezTo>
                <a:lnTo>
                  <a:pt x="268" y="0"/>
                </a:lnTo>
                <a:close/>
              </a:path>
            </a:pathLst>
          </a:custGeom>
          <a:solidFill>
            <a:schemeClr val="accent4"/>
          </a:solidFill>
          <a:ln>
            <a:noFill/>
          </a:ln>
          <a:effectLst>
            <a:outerShdw blurRad="50800" dist="38100" dir="8100000" algn="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r"/>
            <a:r>
              <a:rPr lang="en-US" sz="2800" dirty="0">
                <a:solidFill>
                  <a:schemeClr val="bg1"/>
                </a:solidFill>
              </a:rPr>
              <a:t>Other</a:t>
            </a:r>
          </a:p>
          <a:p>
            <a:pPr algn="r"/>
            <a:r>
              <a:rPr lang="en-US" sz="2800" dirty="0">
                <a:solidFill>
                  <a:schemeClr val="bg1"/>
                </a:solidFill>
              </a:rPr>
              <a:t>savings</a:t>
            </a:r>
          </a:p>
        </p:txBody>
      </p:sp>
      <p:sp>
        <p:nvSpPr>
          <p:cNvPr id="6" name="Freeform 218">
            <a:extLst>
              <a:ext uri="{FF2B5EF4-FFF2-40B4-BE49-F238E27FC236}">
                <a16:creationId xmlns:a16="http://schemas.microsoft.com/office/drawing/2014/main" id="{10F5C0FF-F56B-6EBD-FE9E-777B0FCD9781}"/>
              </a:ext>
              <a:ext uri="{C183D7F6-B498-43B3-948B-1728B52AA6E4}">
                <adec:decorative xmlns:adec="http://schemas.microsoft.com/office/drawing/2017/decorative" val="1"/>
              </a:ext>
            </a:extLst>
          </p:cNvPr>
          <p:cNvSpPr>
            <a:spLocks/>
          </p:cNvSpPr>
          <p:nvPr/>
        </p:nvSpPr>
        <p:spPr bwMode="auto">
          <a:xfrm>
            <a:off x="1364250" y="1341935"/>
            <a:ext cx="2816673" cy="2314727"/>
          </a:xfrm>
          <a:custGeom>
            <a:avLst/>
            <a:gdLst>
              <a:gd name="T0" fmla="*/ 293 w 341"/>
              <a:gd name="T1" fmla="*/ 80 h 255"/>
              <a:gd name="T2" fmla="*/ 254 w 341"/>
              <a:gd name="T3" fmla="*/ 100 h 255"/>
              <a:gd name="T4" fmla="*/ 254 w 341"/>
              <a:gd name="T5" fmla="*/ 0 h 255"/>
              <a:gd name="T6" fmla="*/ 0 w 341"/>
              <a:gd name="T7" fmla="*/ 0 h 255"/>
              <a:gd name="T8" fmla="*/ 0 w 341"/>
              <a:gd name="T9" fmla="*/ 255 h 255"/>
              <a:gd name="T10" fmla="*/ 73 w 341"/>
              <a:gd name="T11" fmla="*/ 255 h 255"/>
              <a:gd name="T12" fmla="*/ 67 w 341"/>
              <a:gd name="T13" fmla="*/ 230 h 255"/>
              <a:gd name="T14" fmla="*/ 127 w 341"/>
              <a:gd name="T15" fmla="*/ 170 h 255"/>
              <a:gd name="T16" fmla="*/ 187 w 341"/>
              <a:gd name="T17" fmla="*/ 230 h 255"/>
              <a:gd name="T18" fmla="*/ 182 w 341"/>
              <a:gd name="T19" fmla="*/ 255 h 255"/>
              <a:gd name="T20" fmla="*/ 254 w 341"/>
              <a:gd name="T21" fmla="*/ 255 h 255"/>
              <a:gd name="T22" fmla="*/ 254 w 341"/>
              <a:gd name="T23" fmla="*/ 155 h 255"/>
              <a:gd name="T24" fmla="*/ 293 w 341"/>
              <a:gd name="T25" fmla="*/ 175 h 255"/>
              <a:gd name="T26" fmla="*/ 341 w 341"/>
              <a:gd name="T27" fmla="*/ 127 h 255"/>
              <a:gd name="T28" fmla="*/ 293 w 341"/>
              <a:gd name="T29" fmla="*/ 8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255">
                <a:moveTo>
                  <a:pt x="293" y="80"/>
                </a:moveTo>
                <a:cubicBezTo>
                  <a:pt x="277" y="80"/>
                  <a:pt x="263" y="88"/>
                  <a:pt x="254" y="100"/>
                </a:cubicBezTo>
                <a:cubicBezTo>
                  <a:pt x="254" y="0"/>
                  <a:pt x="254" y="0"/>
                  <a:pt x="254" y="0"/>
                </a:cubicBezTo>
                <a:cubicBezTo>
                  <a:pt x="0" y="0"/>
                  <a:pt x="0" y="0"/>
                  <a:pt x="0" y="0"/>
                </a:cubicBezTo>
                <a:cubicBezTo>
                  <a:pt x="0" y="255"/>
                  <a:pt x="0" y="255"/>
                  <a:pt x="0" y="255"/>
                </a:cubicBezTo>
                <a:cubicBezTo>
                  <a:pt x="73" y="255"/>
                  <a:pt x="73" y="255"/>
                  <a:pt x="73" y="255"/>
                </a:cubicBezTo>
                <a:cubicBezTo>
                  <a:pt x="69" y="247"/>
                  <a:pt x="67" y="239"/>
                  <a:pt x="67" y="230"/>
                </a:cubicBezTo>
                <a:cubicBezTo>
                  <a:pt x="67" y="197"/>
                  <a:pt x="94" y="170"/>
                  <a:pt x="127" y="170"/>
                </a:cubicBezTo>
                <a:cubicBezTo>
                  <a:pt x="160" y="170"/>
                  <a:pt x="187" y="197"/>
                  <a:pt x="187" y="230"/>
                </a:cubicBezTo>
                <a:cubicBezTo>
                  <a:pt x="187" y="239"/>
                  <a:pt x="185" y="247"/>
                  <a:pt x="182" y="255"/>
                </a:cubicBezTo>
                <a:cubicBezTo>
                  <a:pt x="254" y="255"/>
                  <a:pt x="254" y="255"/>
                  <a:pt x="254" y="255"/>
                </a:cubicBezTo>
                <a:cubicBezTo>
                  <a:pt x="254" y="155"/>
                  <a:pt x="254" y="155"/>
                  <a:pt x="254" y="155"/>
                </a:cubicBezTo>
                <a:cubicBezTo>
                  <a:pt x="263" y="167"/>
                  <a:pt x="277" y="175"/>
                  <a:pt x="293" y="175"/>
                </a:cubicBezTo>
                <a:cubicBezTo>
                  <a:pt x="319" y="175"/>
                  <a:pt x="341" y="154"/>
                  <a:pt x="341" y="127"/>
                </a:cubicBezTo>
                <a:cubicBezTo>
                  <a:pt x="341" y="101"/>
                  <a:pt x="319" y="80"/>
                  <a:pt x="293" y="80"/>
                </a:cubicBezTo>
                <a:close/>
              </a:path>
            </a:pathLst>
          </a:custGeom>
          <a:solidFill>
            <a:schemeClr val="accent1"/>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en-US" sz="2800" dirty="0">
                <a:solidFill>
                  <a:schemeClr val="bg1"/>
                </a:solidFill>
              </a:rPr>
              <a:t>Other</a:t>
            </a:r>
          </a:p>
          <a:p>
            <a:r>
              <a:rPr lang="en-US" sz="2800" dirty="0">
                <a:solidFill>
                  <a:schemeClr val="bg1"/>
                </a:solidFill>
              </a:rPr>
              <a:t>pensions</a:t>
            </a:r>
          </a:p>
        </p:txBody>
      </p:sp>
      <p:sp>
        <p:nvSpPr>
          <p:cNvPr id="7" name="Freeform 219">
            <a:extLst>
              <a:ext uri="{FF2B5EF4-FFF2-40B4-BE49-F238E27FC236}">
                <a16:creationId xmlns:a16="http://schemas.microsoft.com/office/drawing/2014/main" id="{E01968CC-FA04-9F48-1485-B374F11D20C6}"/>
              </a:ext>
              <a:ext uri="{C183D7F6-B498-43B3-948B-1728B52AA6E4}">
                <adec:decorative xmlns:adec="http://schemas.microsoft.com/office/drawing/2017/decorative" val="1"/>
              </a:ext>
            </a:extLst>
          </p:cNvPr>
          <p:cNvSpPr>
            <a:spLocks/>
          </p:cNvSpPr>
          <p:nvPr/>
        </p:nvSpPr>
        <p:spPr bwMode="auto">
          <a:xfrm>
            <a:off x="3586200" y="1341935"/>
            <a:ext cx="2098050" cy="3090843"/>
          </a:xfrm>
          <a:custGeom>
            <a:avLst/>
            <a:gdLst>
              <a:gd name="T0" fmla="*/ 254 w 254"/>
              <a:gd name="T1" fmla="*/ 0 h 341"/>
              <a:gd name="T2" fmla="*/ 0 w 254"/>
              <a:gd name="T3" fmla="*/ 0 h 341"/>
              <a:gd name="T4" fmla="*/ 0 w 254"/>
              <a:gd name="T5" fmla="*/ 73 h 341"/>
              <a:gd name="T6" fmla="*/ 24 w 254"/>
              <a:gd name="T7" fmla="*/ 68 h 341"/>
              <a:gd name="T8" fmla="*/ 84 w 254"/>
              <a:gd name="T9" fmla="*/ 127 h 341"/>
              <a:gd name="T10" fmla="*/ 24 w 254"/>
              <a:gd name="T11" fmla="*/ 187 h 341"/>
              <a:gd name="T12" fmla="*/ 0 w 254"/>
              <a:gd name="T13" fmla="*/ 182 h 341"/>
              <a:gd name="T14" fmla="*/ 0 w 254"/>
              <a:gd name="T15" fmla="*/ 255 h 341"/>
              <a:gd name="T16" fmla="*/ 100 w 254"/>
              <a:gd name="T17" fmla="*/ 255 h 341"/>
              <a:gd name="T18" fmla="*/ 80 w 254"/>
              <a:gd name="T19" fmla="*/ 293 h 341"/>
              <a:gd name="T20" fmla="*/ 127 w 254"/>
              <a:gd name="T21" fmla="*/ 341 h 341"/>
              <a:gd name="T22" fmla="*/ 175 w 254"/>
              <a:gd name="T23" fmla="*/ 293 h 341"/>
              <a:gd name="T24" fmla="*/ 155 w 254"/>
              <a:gd name="T25" fmla="*/ 255 h 341"/>
              <a:gd name="T26" fmla="*/ 254 w 254"/>
              <a:gd name="T27" fmla="*/ 255 h 341"/>
              <a:gd name="T28" fmla="*/ 254 w 254"/>
              <a:gd name="T2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54" y="0"/>
                </a:moveTo>
                <a:cubicBezTo>
                  <a:pt x="0" y="0"/>
                  <a:pt x="0" y="0"/>
                  <a:pt x="0" y="0"/>
                </a:cubicBezTo>
                <a:cubicBezTo>
                  <a:pt x="0" y="73"/>
                  <a:pt x="0" y="73"/>
                  <a:pt x="0" y="73"/>
                </a:cubicBezTo>
                <a:cubicBezTo>
                  <a:pt x="7" y="69"/>
                  <a:pt x="16" y="68"/>
                  <a:pt x="24" y="68"/>
                </a:cubicBezTo>
                <a:cubicBezTo>
                  <a:pt x="57" y="68"/>
                  <a:pt x="84" y="94"/>
                  <a:pt x="84" y="127"/>
                </a:cubicBezTo>
                <a:cubicBezTo>
                  <a:pt x="84" y="161"/>
                  <a:pt x="57" y="187"/>
                  <a:pt x="24" y="187"/>
                </a:cubicBezTo>
                <a:cubicBezTo>
                  <a:pt x="16" y="187"/>
                  <a:pt x="7" y="186"/>
                  <a:pt x="0" y="182"/>
                </a:cubicBezTo>
                <a:cubicBezTo>
                  <a:pt x="0" y="255"/>
                  <a:pt x="0" y="255"/>
                  <a:pt x="0" y="255"/>
                </a:cubicBezTo>
                <a:cubicBezTo>
                  <a:pt x="100" y="255"/>
                  <a:pt x="100" y="255"/>
                  <a:pt x="100" y="255"/>
                </a:cubicBezTo>
                <a:cubicBezTo>
                  <a:pt x="88" y="263"/>
                  <a:pt x="80" y="277"/>
                  <a:pt x="80" y="293"/>
                </a:cubicBezTo>
                <a:cubicBezTo>
                  <a:pt x="80" y="320"/>
                  <a:pt x="101" y="341"/>
                  <a:pt x="127" y="341"/>
                </a:cubicBezTo>
                <a:cubicBezTo>
                  <a:pt x="153" y="341"/>
                  <a:pt x="175" y="320"/>
                  <a:pt x="175" y="293"/>
                </a:cubicBezTo>
                <a:cubicBezTo>
                  <a:pt x="175" y="277"/>
                  <a:pt x="167" y="263"/>
                  <a:pt x="155" y="255"/>
                </a:cubicBezTo>
                <a:cubicBezTo>
                  <a:pt x="254" y="255"/>
                  <a:pt x="254" y="255"/>
                  <a:pt x="254" y="255"/>
                </a:cubicBezTo>
                <a:lnTo>
                  <a:pt x="254" y="0"/>
                </a:lnTo>
                <a:close/>
              </a:path>
            </a:pathLst>
          </a:custGeom>
          <a:solidFill>
            <a:schemeClr val="accent2"/>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algn="r"/>
            <a:r>
              <a:rPr lang="en-US" sz="2800" dirty="0">
                <a:solidFill>
                  <a:schemeClr val="bg1"/>
                </a:solidFill>
              </a:rPr>
              <a:t>NHS pension</a:t>
            </a:r>
          </a:p>
        </p:txBody>
      </p:sp>
      <p:sp>
        <p:nvSpPr>
          <p:cNvPr id="8" name="Freeform 220">
            <a:extLst>
              <a:ext uri="{FF2B5EF4-FFF2-40B4-BE49-F238E27FC236}">
                <a16:creationId xmlns:a16="http://schemas.microsoft.com/office/drawing/2014/main" id="{6517211F-D59F-6718-98BE-EB060077CE49}"/>
              </a:ext>
              <a:ext uri="{C183D7F6-B498-43B3-948B-1728B52AA6E4}">
                <adec:decorative xmlns:adec="http://schemas.microsoft.com/office/drawing/2017/decorative" val="1"/>
              </a:ext>
            </a:extLst>
          </p:cNvPr>
          <p:cNvSpPr>
            <a:spLocks/>
          </p:cNvSpPr>
          <p:nvPr/>
        </p:nvSpPr>
        <p:spPr bwMode="auto">
          <a:xfrm>
            <a:off x="1364250" y="3003092"/>
            <a:ext cx="2098050" cy="3090843"/>
          </a:xfrm>
          <a:custGeom>
            <a:avLst/>
            <a:gdLst>
              <a:gd name="T0" fmla="*/ 231 w 254"/>
              <a:gd name="T1" fmla="*/ 154 h 341"/>
              <a:gd name="T2" fmla="*/ 254 w 254"/>
              <a:gd name="T3" fmla="*/ 158 h 341"/>
              <a:gd name="T4" fmla="*/ 254 w 254"/>
              <a:gd name="T5" fmla="*/ 86 h 341"/>
              <a:gd name="T6" fmla="*/ 154 w 254"/>
              <a:gd name="T7" fmla="*/ 86 h 341"/>
              <a:gd name="T8" fmla="*/ 175 w 254"/>
              <a:gd name="T9" fmla="*/ 47 h 341"/>
              <a:gd name="T10" fmla="*/ 127 w 254"/>
              <a:gd name="T11" fmla="*/ 0 h 341"/>
              <a:gd name="T12" fmla="*/ 80 w 254"/>
              <a:gd name="T13" fmla="*/ 47 h 341"/>
              <a:gd name="T14" fmla="*/ 100 w 254"/>
              <a:gd name="T15" fmla="*/ 86 h 341"/>
              <a:gd name="T16" fmla="*/ 0 w 254"/>
              <a:gd name="T17" fmla="*/ 86 h 341"/>
              <a:gd name="T18" fmla="*/ 0 w 254"/>
              <a:gd name="T19" fmla="*/ 341 h 341"/>
              <a:gd name="T20" fmla="*/ 254 w 254"/>
              <a:gd name="T21" fmla="*/ 341 h 341"/>
              <a:gd name="T22" fmla="*/ 254 w 254"/>
              <a:gd name="T23" fmla="*/ 268 h 341"/>
              <a:gd name="T24" fmla="*/ 231 w 254"/>
              <a:gd name="T25" fmla="*/ 273 h 341"/>
              <a:gd name="T26" fmla="*/ 171 w 254"/>
              <a:gd name="T27" fmla="*/ 213 h 341"/>
              <a:gd name="T28" fmla="*/ 231 w 254"/>
              <a:gd name="T29" fmla="*/ 15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31" y="154"/>
                </a:moveTo>
                <a:cubicBezTo>
                  <a:pt x="239" y="154"/>
                  <a:pt x="247" y="155"/>
                  <a:pt x="254" y="158"/>
                </a:cubicBezTo>
                <a:cubicBezTo>
                  <a:pt x="254" y="86"/>
                  <a:pt x="254" y="86"/>
                  <a:pt x="254" y="86"/>
                </a:cubicBezTo>
                <a:cubicBezTo>
                  <a:pt x="154" y="86"/>
                  <a:pt x="154" y="86"/>
                  <a:pt x="154" y="86"/>
                </a:cubicBezTo>
                <a:cubicBezTo>
                  <a:pt x="167" y="78"/>
                  <a:pt x="175" y="63"/>
                  <a:pt x="175" y="47"/>
                </a:cubicBezTo>
                <a:cubicBezTo>
                  <a:pt x="175" y="21"/>
                  <a:pt x="153" y="0"/>
                  <a:pt x="127" y="0"/>
                </a:cubicBezTo>
                <a:cubicBezTo>
                  <a:pt x="101" y="0"/>
                  <a:pt x="80" y="21"/>
                  <a:pt x="80" y="47"/>
                </a:cubicBezTo>
                <a:cubicBezTo>
                  <a:pt x="80" y="63"/>
                  <a:pt x="88" y="78"/>
                  <a:pt x="100" y="86"/>
                </a:cubicBezTo>
                <a:cubicBezTo>
                  <a:pt x="0" y="86"/>
                  <a:pt x="0" y="86"/>
                  <a:pt x="0" y="86"/>
                </a:cubicBezTo>
                <a:cubicBezTo>
                  <a:pt x="0" y="341"/>
                  <a:pt x="0" y="341"/>
                  <a:pt x="0" y="341"/>
                </a:cubicBezTo>
                <a:cubicBezTo>
                  <a:pt x="254" y="341"/>
                  <a:pt x="254" y="341"/>
                  <a:pt x="254" y="341"/>
                </a:cubicBezTo>
                <a:cubicBezTo>
                  <a:pt x="254" y="268"/>
                  <a:pt x="254" y="268"/>
                  <a:pt x="254" y="268"/>
                </a:cubicBezTo>
                <a:cubicBezTo>
                  <a:pt x="247" y="272"/>
                  <a:pt x="239" y="273"/>
                  <a:pt x="231" y="273"/>
                </a:cubicBezTo>
                <a:cubicBezTo>
                  <a:pt x="198" y="273"/>
                  <a:pt x="171" y="246"/>
                  <a:pt x="171" y="213"/>
                </a:cubicBezTo>
                <a:cubicBezTo>
                  <a:pt x="171" y="180"/>
                  <a:pt x="198" y="154"/>
                  <a:pt x="231" y="154"/>
                </a:cubicBezTo>
                <a:close/>
              </a:path>
            </a:pathLst>
          </a:custGeom>
          <a:solidFill>
            <a:schemeClr val="accent3"/>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800" dirty="0">
                <a:solidFill>
                  <a:schemeClr val="bg1"/>
                </a:solidFill>
              </a:rPr>
              <a:t>State pension</a:t>
            </a:r>
          </a:p>
        </p:txBody>
      </p:sp>
      <p:sp>
        <p:nvSpPr>
          <p:cNvPr id="10" name="Freeform 217">
            <a:extLst>
              <a:ext uri="{FF2B5EF4-FFF2-40B4-BE49-F238E27FC236}">
                <a16:creationId xmlns:a16="http://schemas.microsoft.com/office/drawing/2014/main" id="{5B9D72D2-1BC2-7CEB-5348-352785B4E4E1}"/>
              </a:ext>
              <a:ext uri="{C183D7F6-B498-43B3-948B-1728B52AA6E4}">
                <adec:decorative xmlns:adec="http://schemas.microsoft.com/office/drawing/2017/decorative" val="1"/>
              </a:ext>
            </a:extLst>
          </p:cNvPr>
          <p:cNvSpPr>
            <a:spLocks/>
          </p:cNvSpPr>
          <p:nvPr/>
        </p:nvSpPr>
        <p:spPr bwMode="auto">
          <a:xfrm>
            <a:off x="8295562" y="3783745"/>
            <a:ext cx="2808413" cy="2310190"/>
          </a:xfrm>
          <a:custGeom>
            <a:avLst/>
            <a:gdLst>
              <a:gd name="T0" fmla="*/ 268 w 340"/>
              <a:gd name="T1" fmla="*/ 0 h 255"/>
              <a:gd name="T2" fmla="*/ 273 w 340"/>
              <a:gd name="T3" fmla="*/ 24 h 255"/>
              <a:gd name="T4" fmla="*/ 213 w 340"/>
              <a:gd name="T5" fmla="*/ 84 h 255"/>
              <a:gd name="T6" fmla="*/ 153 w 340"/>
              <a:gd name="T7" fmla="*/ 24 h 255"/>
              <a:gd name="T8" fmla="*/ 158 w 340"/>
              <a:gd name="T9" fmla="*/ 0 h 255"/>
              <a:gd name="T10" fmla="*/ 86 w 340"/>
              <a:gd name="T11" fmla="*/ 0 h 255"/>
              <a:gd name="T12" fmla="*/ 86 w 340"/>
              <a:gd name="T13" fmla="*/ 99 h 255"/>
              <a:gd name="T14" fmla="*/ 48 w 340"/>
              <a:gd name="T15" fmla="*/ 80 h 255"/>
              <a:gd name="T16" fmla="*/ 0 w 340"/>
              <a:gd name="T17" fmla="*/ 127 h 255"/>
              <a:gd name="T18" fmla="*/ 48 w 340"/>
              <a:gd name="T19" fmla="*/ 175 h 255"/>
              <a:gd name="T20" fmla="*/ 86 w 340"/>
              <a:gd name="T21" fmla="*/ 155 h 255"/>
              <a:gd name="T22" fmla="*/ 86 w 340"/>
              <a:gd name="T23" fmla="*/ 255 h 255"/>
              <a:gd name="T24" fmla="*/ 340 w 340"/>
              <a:gd name="T25" fmla="*/ 255 h 255"/>
              <a:gd name="T26" fmla="*/ 340 w 340"/>
              <a:gd name="T27" fmla="*/ 0 h 255"/>
              <a:gd name="T28" fmla="*/ 268 w 340"/>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55">
                <a:moveTo>
                  <a:pt x="268" y="0"/>
                </a:moveTo>
                <a:cubicBezTo>
                  <a:pt x="271" y="8"/>
                  <a:pt x="273" y="16"/>
                  <a:pt x="273" y="24"/>
                </a:cubicBezTo>
                <a:cubicBezTo>
                  <a:pt x="273" y="57"/>
                  <a:pt x="246" y="84"/>
                  <a:pt x="213" y="84"/>
                </a:cubicBezTo>
                <a:cubicBezTo>
                  <a:pt x="180" y="84"/>
                  <a:pt x="153" y="57"/>
                  <a:pt x="153" y="24"/>
                </a:cubicBezTo>
                <a:cubicBezTo>
                  <a:pt x="153" y="16"/>
                  <a:pt x="155" y="8"/>
                  <a:pt x="158" y="0"/>
                </a:cubicBezTo>
                <a:cubicBezTo>
                  <a:pt x="86" y="0"/>
                  <a:pt x="86" y="0"/>
                  <a:pt x="86" y="0"/>
                </a:cubicBezTo>
                <a:cubicBezTo>
                  <a:pt x="86" y="99"/>
                  <a:pt x="86" y="99"/>
                  <a:pt x="86" y="99"/>
                </a:cubicBezTo>
                <a:cubicBezTo>
                  <a:pt x="77" y="88"/>
                  <a:pt x="64" y="80"/>
                  <a:pt x="48" y="80"/>
                </a:cubicBezTo>
                <a:cubicBezTo>
                  <a:pt x="22" y="80"/>
                  <a:pt x="0" y="101"/>
                  <a:pt x="0" y="127"/>
                </a:cubicBezTo>
                <a:cubicBezTo>
                  <a:pt x="0" y="154"/>
                  <a:pt x="22" y="175"/>
                  <a:pt x="48" y="175"/>
                </a:cubicBezTo>
                <a:cubicBezTo>
                  <a:pt x="64" y="175"/>
                  <a:pt x="77" y="167"/>
                  <a:pt x="86" y="155"/>
                </a:cubicBezTo>
                <a:cubicBezTo>
                  <a:pt x="86" y="255"/>
                  <a:pt x="86" y="255"/>
                  <a:pt x="86" y="255"/>
                </a:cubicBezTo>
                <a:cubicBezTo>
                  <a:pt x="340" y="255"/>
                  <a:pt x="340" y="255"/>
                  <a:pt x="340" y="255"/>
                </a:cubicBezTo>
                <a:cubicBezTo>
                  <a:pt x="340" y="0"/>
                  <a:pt x="340" y="0"/>
                  <a:pt x="340" y="0"/>
                </a:cubicBezTo>
                <a:lnTo>
                  <a:pt x="268" y="0"/>
                </a:lnTo>
                <a:close/>
              </a:path>
            </a:pathLst>
          </a:custGeom>
          <a:solidFill>
            <a:schemeClr val="accent1">
              <a:lumMod val="50000"/>
              <a:lumOff val="50000"/>
            </a:schemeClr>
          </a:solidFill>
          <a:ln>
            <a:noFill/>
          </a:ln>
          <a:effectLst>
            <a:outerShdw blurRad="50800" dist="38100" dir="8100000" algn="tr" rotWithShape="0">
              <a:prstClr val="black">
                <a:alpha val="40000"/>
              </a:prstClr>
            </a:outerShdw>
          </a:effectLst>
        </p:spPr>
        <p:txBody>
          <a:bodyPr vert="horz" wrap="square" lIns="504000" tIns="45720" rIns="36000" bIns="45720" numCol="1" anchor="ctr" anchorCtr="0" compatLnSpc="1">
            <a:prstTxWarp prst="textNoShape">
              <a:avLst/>
            </a:prstTxWarp>
          </a:bodyPr>
          <a:lstStyle/>
          <a:p>
            <a:pPr algn="r"/>
            <a:endParaRPr lang="en-US" sz="2800" dirty="0">
              <a:solidFill>
                <a:schemeClr val="bg1"/>
              </a:solidFill>
            </a:endParaRPr>
          </a:p>
          <a:p>
            <a:pPr algn="r"/>
            <a:endParaRPr lang="en-US" sz="1500" dirty="0">
              <a:solidFill>
                <a:schemeClr val="bg1"/>
              </a:solidFill>
            </a:endParaRPr>
          </a:p>
          <a:p>
            <a:pPr algn="r"/>
            <a:r>
              <a:rPr lang="en-US" sz="2400" dirty="0">
                <a:solidFill>
                  <a:schemeClr val="bg1"/>
                </a:solidFill>
              </a:rPr>
              <a:t>Look closely at your budget and spending</a:t>
            </a:r>
          </a:p>
          <a:p>
            <a:pPr algn="r"/>
            <a:endParaRPr lang="en-US" sz="400" dirty="0">
              <a:solidFill>
                <a:schemeClr val="bg1"/>
              </a:solidFill>
            </a:endParaRPr>
          </a:p>
          <a:p>
            <a:pPr algn="r"/>
            <a:endParaRPr lang="en-US" sz="2400" dirty="0">
              <a:solidFill>
                <a:schemeClr val="bg1"/>
              </a:solidFill>
            </a:endParaRPr>
          </a:p>
        </p:txBody>
      </p:sp>
      <p:sp>
        <p:nvSpPr>
          <p:cNvPr id="11" name="Freeform 218">
            <a:extLst>
              <a:ext uri="{FF2B5EF4-FFF2-40B4-BE49-F238E27FC236}">
                <a16:creationId xmlns:a16="http://schemas.microsoft.com/office/drawing/2014/main" id="{3BF02A13-99C1-A1CF-9233-2053050FD451}"/>
              </a:ext>
              <a:ext uri="{C183D7F6-B498-43B3-948B-1728B52AA6E4}">
                <adec:decorative xmlns:adec="http://schemas.microsoft.com/office/drawing/2017/decorative" val="1"/>
              </a:ext>
            </a:extLst>
          </p:cNvPr>
          <p:cNvSpPr>
            <a:spLocks/>
          </p:cNvSpPr>
          <p:nvPr/>
        </p:nvSpPr>
        <p:spPr bwMode="auto">
          <a:xfrm>
            <a:off x="6783975" y="1341935"/>
            <a:ext cx="2816673" cy="2314727"/>
          </a:xfrm>
          <a:custGeom>
            <a:avLst/>
            <a:gdLst>
              <a:gd name="T0" fmla="*/ 293 w 341"/>
              <a:gd name="T1" fmla="*/ 80 h 255"/>
              <a:gd name="T2" fmla="*/ 254 w 341"/>
              <a:gd name="T3" fmla="*/ 100 h 255"/>
              <a:gd name="T4" fmla="*/ 254 w 341"/>
              <a:gd name="T5" fmla="*/ 0 h 255"/>
              <a:gd name="T6" fmla="*/ 0 w 341"/>
              <a:gd name="T7" fmla="*/ 0 h 255"/>
              <a:gd name="T8" fmla="*/ 0 w 341"/>
              <a:gd name="T9" fmla="*/ 255 h 255"/>
              <a:gd name="T10" fmla="*/ 73 w 341"/>
              <a:gd name="T11" fmla="*/ 255 h 255"/>
              <a:gd name="T12" fmla="*/ 67 w 341"/>
              <a:gd name="T13" fmla="*/ 230 h 255"/>
              <a:gd name="T14" fmla="*/ 127 w 341"/>
              <a:gd name="T15" fmla="*/ 170 h 255"/>
              <a:gd name="T16" fmla="*/ 187 w 341"/>
              <a:gd name="T17" fmla="*/ 230 h 255"/>
              <a:gd name="T18" fmla="*/ 182 w 341"/>
              <a:gd name="T19" fmla="*/ 255 h 255"/>
              <a:gd name="T20" fmla="*/ 254 w 341"/>
              <a:gd name="T21" fmla="*/ 255 h 255"/>
              <a:gd name="T22" fmla="*/ 254 w 341"/>
              <a:gd name="T23" fmla="*/ 155 h 255"/>
              <a:gd name="T24" fmla="*/ 293 w 341"/>
              <a:gd name="T25" fmla="*/ 175 h 255"/>
              <a:gd name="T26" fmla="*/ 341 w 341"/>
              <a:gd name="T27" fmla="*/ 127 h 255"/>
              <a:gd name="T28" fmla="*/ 293 w 341"/>
              <a:gd name="T29" fmla="*/ 8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255">
                <a:moveTo>
                  <a:pt x="293" y="80"/>
                </a:moveTo>
                <a:cubicBezTo>
                  <a:pt x="277" y="80"/>
                  <a:pt x="263" y="88"/>
                  <a:pt x="254" y="100"/>
                </a:cubicBezTo>
                <a:cubicBezTo>
                  <a:pt x="254" y="0"/>
                  <a:pt x="254" y="0"/>
                  <a:pt x="254" y="0"/>
                </a:cubicBezTo>
                <a:cubicBezTo>
                  <a:pt x="0" y="0"/>
                  <a:pt x="0" y="0"/>
                  <a:pt x="0" y="0"/>
                </a:cubicBezTo>
                <a:cubicBezTo>
                  <a:pt x="0" y="255"/>
                  <a:pt x="0" y="255"/>
                  <a:pt x="0" y="255"/>
                </a:cubicBezTo>
                <a:cubicBezTo>
                  <a:pt x="73" y="255"/>
                  <a:pt x="73" y="255"/>
                  <a:pt x="73" y="255"/>
                </a:cubicBezTo>
                <a:cubicBezTo>
                  <a:pt x="69" y="247"/>
                  <a:pt x="67" y="239"/>
                  <a:pt x="67" y="230"/>
                </a:cubicBezTo>
                <a:cubicBezTo>
                  <a:pt x="67" y="197"/>
                  <a:pt x="94" y="170"/>
                  <a:pt x="127" y="170"/>
                </a:cubicBezTo>
                <a:cubicBezTo>
                  <a:pt x="160" y="170"/>
                  <a:pt x="187" y="197"/>
                  <a:pt x="187" y="230"/>
                </a:cubicBezTo>
                <a:cubicBezTo>
                  <a:pt x="187" y="239"/>
                  <a:pt x="185" y="247"/>
                  <a:pt x="182" y="255"/>
                </a:cubicBezTo>
                <a:cubicBezTo>
                  <a:pt x="254" y="255"/>
                  <a:pt x="254" y="255"/>
                  <a:pt x="254" y="255"/>
                </a:cubicBezTo>
                <a:cubicBezTo>
                  <a:pt x="254" y="155"/>
                  <a:pt x="254" y="155"/>
                  <a:pt x="254" y="155"/>
                </a:cubicBezTo>
                <a:cubicBezTo>
                  <a:pt x="263" y="167"/>
                  <a:pt x="277" y="175"/>
                  <a:pt x="293" y="175"/>
                </a:cubicBezTo>
                <a:cubicBezTo>
                  <a:pt x="319" y="175"/>
                  <a:pt x="341" y="154"/>
                  <a:pt x="341" y="127"/>
                </a:cubicBezTo>
                <a:cubicBezTo>
                  <a:pt x="341" y="101"/>
                  <a:pt x="319" y="80"/>
                  <a:pt x="293" y="80"/>
                </a:cubicBezTo>
                <a:close/>
              </a:path>
            </a:pathLst>
          </a:custGeom>
          <a:solidFill>
            <a:schemeClr val="accent1">
              <a:lumMod val="75000"/>
              <a:lumOff val="25000"/>
            </a:schemeClr>
          </a:solidFill>
          <a:ln>
            <a:noFill/>
          </a:ln>
          <a:effectLst>
            <a:outerShdw blurRad="50800" dist="38100" dir="8100000" algn="tr" rotWithShape="0">
              <a:prstClr val="black">
                <a:alpha val="40000"/>
              </a:prstClr>
            </a:outerShdw>
          </a:effectLst>
        </p:spPr>
        <p:txBody>
          <a:bodyPr vert="horz" wrap="square" lIns="91440" tIns="45720" rIns="360000" bIns="45720" numCol="1" anchor="t" anchorCtr="0" compatLnSpc="1">
            <a:prstTxWarp prst="textNoShape">
              <a:avLst/>
            </a:prstTxWarp>
          </a:bodyPr>
          <a:lstStyle/>
          <a:p>
            <a:r>
              <a:rPr lang="en-US" sz="2400" dirty="0">
                <a:solidFill>
                  <a:schemeClr val="bg1"/>
                </a:solidFill>
              </a:rPr>
              <a:t>Ask for retirement quotes</a:t>
            </a:r>
          </a:p>
        </p:txBody>
      </p:sp>
      <p:sp>
        <p:nvSpPr>
          <p:cNvPr id="12" name="Freeform 219">
            <a:extLst>
              <a:ext uri="{FF2B5EF4-FFF2-40B4-BE49-F238E27FC236}">
                <a16:creationId xmlns:a16="http://schemas.microsoft.com/office/drawing/2014/main" id="{F65BB07B-A911-CA86-6E97-2BC8C9FF03DF}"/>
              </a:ext>
              <a:ext uri="{C183D7F6-B498-43B3-948B-1728B52AA6E4}">
                <adec:decorative xmlns:adec="http://schemas.microsoft.com/office/drawing/2017/decorative" val="1"/>
              </a:ext>
            </a:extLst>
          </p:cNvPr>
          <p:cNvSpPr>
            <a:spLocks/>
          </p:cNvSpPr>
          <p:nvPr/>
        </p:nvSpPr>
        <p:spPr bwMode="auto">
          <a:xfrm>
            <a:off x="9005925" y="1341935"/>
            <a:ext cx="2098050" cy="3090843"/>
          </a:xfrm>
          <a:custGeom>
            <a:avLst/>
            <a:gdLst>
              <a:gd name="T0" fmla="*/ 254 w 254"/>
              <a:gd name="T1" fmla="*/ 0 h 341"/>
              <a:gd name="T2" fmla="*/ 0 w 254"/>
              <a:gd name="T3" fmla="*/ 0 h 341"/>
              <a:gd name="T4" fmla="*/ 0 w 254"/>
              <a:gd name="T5" fmla="*/ 73 h 341"/>
              <a:gd name="T6" fmla="*/ 24 w 254"/>
              <a:gd name="T7" fmla="*/ 68 h 341"/>
              <a:gd name="T8" fmla="*/ 84 w 254"/>
              <a:gd name="T9" fmla="*/ 127 h 341"/>
              <a:gd name="T10" fmla="*/ 24 w 254"/>
              <a:gd name="T11" fmla="*/ 187 h 341"/>
              <a:gd name="T12" fmla="*/ 0 w 254"/>
              <a:gd name="T13" fmla="*/ 182 h 341"/>
              <a:gd name="T14" fmla="*/ 0 w 254"/>
              <a:gd name="T15" fmla="*/ 255 h 341"/>
              <a:gd name="T16" fmla="*/ 100 w 254"/>
              <a:gd name="T17" fmla="*/ 255 h 341"/>
              <a:gd name="T18" fmla="*/ 80 w 254"/>
              <a:gd name="T19" fmla="*/ 293 h 341"/>
              <a:gd name="T20" fmla="*/ 127 w 254"/>
              <a:gd name="T21" fmla="*/ 341 h 341"/>
              <a:gd name="T22" fmla="*/ 175 w 254"/>
              <a:gd name="T23" fmla="*/ 293 h 341"/>
              <a:gd name="T24" fmla="*/ 155 w 254"/>
              <a:gd name="T25" fmla="*/ 255 h 341"/>
              <a:gd name="T26" fmla="*/ 254 w 254"/>
              <a:gd name="T27" fmla="*/ 255 h 341"/>
              <a:gd name="T28" fmla="*/ 254 w 254"/>
              <a:gd name="T2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54" y="0"/>
                </a:moveTo>
                <a:cubicBezTo>
                  <a:pt x="0" y="0"/>
                  <a:pt x="0" y="0"/>
                  <a:pt x="0" y="0"/>
                </a:cubicBezTo>
                <a:cubicBezTo>
                  <a:pt x="0" y="73"/>
                  <a:pt x="0" y="73"/>
                  <a:pt x="0" y="73"/>
                </a:cubicBezTo>
                <a:cubicBezTo>
                  <a:pt x="7" y="69"/>
                  <a:pt x="16" y="68"/>
                  <a:pt x="24" y="68"/>
                </a:cubicBezTo>
                <a:cubicBezTo>
                  <a:pt x="57" y="68"/>
                  <a:pt x="84" y="94"/>
                  <a:pt x="84" y="127"/>
                </a:cubicBezTo>
                <a:cubicBezTo>
                  <a:pt x="84" y="161"/>
                  <a:pt x="57" y="187"/>
                  <a:pt x="24" y="187"/>
                </a:cubicBezTo>
                <a:cubicBezTo>
                  <a:pt x="16" y="187"/>
                  <a:pt x="7" y="186"/>
                  <a:pt x="0" y="182"/>
                </a:cubicBezTo>
                <a:cubicBezTo>
                  <a:pt x="0" y="255"/>
                  <a:pt x="0" y="255"/>
                  <a:pt x="0" y="255"/>
                </a:cubicBezTo>
                <a:cubicBezTo>
                  <a:pt x="100" y="255"/>
                  <a:pt x="100" y="255"/>
                  <a:pt x="100" y="255"/>
                </a:cubicBezTo>
                <a:cubicBezTo>
                  <a:pt x="88" y="263"/>
                  <a:pt x="80" y="277"/>
                  <a:pt x="80" y="293"/>
                </a:cubicBezTo>
                <a:cubicBezTo>
                  <a:pt x="80" y="320"/>
                  <a:pt x="101" y="341"/>
                  <a:pt x="127" y="341"/>
                </a:cubicBezTo>
                <a:cubicBezTo>
                  <a:pt x="153" y="341"/>
                  <a:pt x="175" y="320"/>
                  <a:pt x="175" y="293"/>
                </a:cubicBezTo>
                <a:cubicBezTo>
                  <a:pt x="175" y="277"/>
                  <a:pt x="167" y="263"/>
                  <a:pt x="155" y="255"/>
                </a:cubicBezTo>
                <a:cubicBezTo>
                  <a:pt x="254" y="255"/>
                  <a:pt x="254" y="255"/>
                  <a:pt x="254" y="255"/>
                </a:cubicBezTo>
                <a:lnTo>
                  <a:pt x="254" y="0"/>
                </a:lnTo>
                <a:close/>
              </a:path>
            </a:pathLst>
          </a:custGeom>
          <a:solidFill>
            <a:schemeClr val="bg2">
              <a:lumMod val="50000"/>
            </a:schemeClr>
          </a:solidFill>
          <a:ln>
            <a:noFill/>
          </a:ln>
          <a:effectLst>
            <a:outerShdw blurRad="50800" dist="38100" dir="8100000" algn="tr" rotWithShape="0">
              <a:prstClr val="black">
                <a:alpha val="40000"/>
              </a:prstClr>
            </a:outerShdw>
          </a:effectLst>
        </p:spPr>
        <p:txBody>
          <a:bodyPr vert="horz" wrap="square" lIns="180000" tIns="45720" rIns="36000" bIns="45720" numCol="1" anchor="t" anchorCtr="0" compatLnSpc="1">
            <a:prstTxWarp prst="textNoShape">
              <a:avLst/>
            </a:prstTxWarp>
          </a:bodyPr>
          <a:lstStyle/>
          <a:p>
            <a:pPr algn="r"/>
            <a:r>
              <a:rPr lang="en-US" sz="2400" dirty="0">
                <a:solidFill>
                  <a:schemeClr val="bg1"/>
                </a:solidFill>
              </a:rPr>
              <a:t>Consider your total income needs for retirement </a:t>
            </a:r>
          </a:p>
        </p:txBody>
      </p:sp>
      <p:sp>
        <p:nvSpPr>
          <p:cNvPr id="13" name="Freeform 220">
            <a:extLst>
              <a:ext uri="{FF2B5EF4-FFF2-40B4-BE49-F238E27FC236}">
                <a16:creationId xmlns:a16="http://schemas.microsoft.com/office/drawing/2014/main" id="{C4E10D61-56BF-083E-0584-7A3DEA561E43}"/>
              </a:ext>
              <a:ext uri="{C183D7F6-B498-43B3-948B-1728B52AA6E4}">
                <adec:decorative xmlns:adec="http://schemas.microsoft.com/office/drawing/2017/decorative" val="1"/>
              </a:ext>
            </a:extLst>
          </p:cNvPr>
          <p:cNvSpPr>
            <a:spLocks/>
          </p:cNvSpPr>
          <p:nvPr/>
        </p:nvSpPr>
        <p:spPr bwMode="auto">
          <a:xfrm>
            <a:off x="6783975" y="3003092"/>
            <a:ext cx="2098050" cy="3090843"/>
          </a:xfrm>
          <a:custGeom>
            <a:avLst/>
            <a:gdLst>
              <a:gd name="T0" fmla="*/ 231 w 254"/>
              <a:gd name="T1" fmla="*/ 154 h 341"/>
              <a:gd name="T2" fmla="*/ 254 w 254"/>
              <a:gd name="T3" fmla="*/ 158 h 341"/>
              <a:gd name="T4" fmla="*/ 254 w 254"/>
              <a:gd name="T5" fmla="*/ 86 h 341"/>
              <a:gd name="T6" fmla="*/ 154 w 254"/>
              <a:gd name="T7" fmla="*/ 86 h 341"/>
              <a:gd name="T8" fmla="*/ 175 w 254"/>
              <a:gd name="T9" fmla="*/ 47 h 341"/>
              <a:gd name="T10" fmla="*/ 127 w 254"/>
              <a:gd name="T11" fmla="*/ 0 h 341"/>
              <a:gd name="T12" fmla="*/ 80 w 254"/>
              <a:gd name="T13" fmla="*/ 47 h 341"/>
              <a:gd name="T14" fmla="*/ 100 w 254"/>
              <a:gd name="T15" fmla="*/ 86 h 341"/>
              <a:gd name="T16" fmla="*/ 0 w 254"/>
              <a:gd name="T17" fmla="*/ 86 h 341"/>
              <a:gd name="T18" fmla="*/ 0 w 254"/>
              <a:gd name="T19" fmla="*/ 341 h 341"/>
              <a:gd name="T20" fmla="*/ 254 w 254"/>
              <a:gd name="T21" fmla="*/ 341 h 341"/>
              <a:gd name="T22" fmla="*/ 254 w 254"/>
              <a:gd name="T23" fmla="*/ 268 h 341"/>
              <a:gd name="T24" fmla="*/ 231 w 254"/>
              <a:gd name="T25" fmla="*/ 273 h 341"/>
              <a:gd name="T26" fmla="*/ 171 w 254"/>
              <a:gd name="T27" fmla="*/ 213 h 341"/>
              <a:gd name="T28" fmla="*/ 231 w 254"/>
              <a:gd name="T29" fmla="*/ 15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31" y="154"/>
                </a:moveTo>
                <a:cubicBezTo>
                  <a:pt x="239" y="154"/>
                  <a:pt x="247" y="155"/>
                  <a:pt x="254" y="158"/>
                </a:cubicBezTo>
                <a:cubicBezTo>
                  <a:pt x="254" y="86"/>
                  <a:pt x="254" y="86"/>
                  <a:pt x="254" y="86"/>
                </a:cubicBezTo>
                <a:cubicBezTo>
                  <a:pt x="154" y="86"/>
                  <a:pt x="154" y="86"/>
                  <a:pt x="154" y="86"/>
                </a:cubicBezTo>
                <a:cubicBezTo>
                  <a:pt x="167" y="78"/>
                  <a:pt x="175" y="63"/>
                  <a:pt x="175" y="47"/>
                </a:cubicBezTo>
                <a:cubicBezTo>
                  <a:pt x="175" y="21"/>
                  <a:pt x="153" y="0"/>
                  <a:pt x="127" y="0"/>
                </a:cubicBezTo>
                <a:cubicBezTo>
                  <a:pt x="101" y="0"/>
                  <a:pt x="80" y="21"/>
                  <a:pt x="80" y="47"/>
                </a:cubicBezTo>
                <a:cubicBezTo>
                  <a:pt x="80" y="63"/>
                  <a:pt x="88" y="78"/>
                  <a:pt x="100" y="86"/>
                </a:cubicBezTo>
                <a:cubicBezTo>
                  <a:pt x="0" y="86"/>
                  <a:pt x="0" y="86"/>
                  <a:pt x="0" y="86"/>
                </a:cubicBezTo>
                <a:cubicBezTo>
                  <a:pt x="0" y="341"/>
                  <a:pt x="0" y="341"/>
                  <a:pt x="0" y="341"/>
                </a:cubicBezTo>
                <a:cubicBezTo>
                  <a:pt x="254" y="341"/>
                  <a:pt x="254" y="341"/>
                  <a:pt x="254" y="341"/>
                </a:cubicBezTo>
                <a:cubicBezTo>
                  <a:pt x="254" y="268"/>
                  <a:pt x="254" y="268"/>
                  <a:pt x="254" y="268"/>
                </a:cubicBezTo>
                <a:cubicBezTo>
                  <a:pt x="247" y="272"/>
                  <a:pt x="239" y="273"/>
                  <a:pt x="231" y="273"/>
                </a:cubicBezTo>
                <a:cubicBezTo>
                  <a:pt x="198" y="273"/>
                  <a:pt x="171" y="246"/>
                  <a:pt x="171" y="213"/>
                </a:cubicBezTo>
                <a:cubicBezTo>
                  <a:pt x="171" y="180"/>
                  <a:pt x="198" y="154"/>
                  <a:pt x="231" y="154"/>
                </a:cubicBezTo>
                <a:close/>
              </a:path>
            </a:pathLst>
          </a:custGeom>
          <a:solidFill>
            <a:schemeClr val="accent3">
              <a:lumMod val="50000"/>
            </a:schemeClr>
          </a:solidFill>
          <a:ln>
            <a:noFill/>
          </a:ln>
          <a:effectLst>
            <a:outerShdw blurRad="50800" dist="38100" dir="8100000" algn="tr" rotWithShape="0">
              <a:prstClr val="black">
                <a:alpha val="40000"/>
              </a:prstClr>
            </a:outerShdw>
          </a:effectLst>
        </p:spPr>
        <p:txBody>
          <a:bodyPr vert="horz" wrap="square" lIns="91440" tIns="45720" rIns="324000" bIns="45720" numCol="1" anchor="t" anchorCtr="0" compatLnSpc="1">
            <a:prstTxWarp prst="textNoShape">
              <a:avLst/>
            </a:prstTxWarp>
          </a:bodyPr>
          <a:lstStyle/>
          <a:p>
            <a:endParaRPr lang="en-US" dirty="0">
              <a:solidFill>
                <a:schemeClr val="bg1"/>
              </a:solidFill>
            </a:endParaRPr>
          </a:p>
          <a:p>
            <a:endParaRPr lang="en-US" dirty="0">
              <a:solidFill>
                <a:schemeClr val="bg1"/>
              </a:solidFill>
            </a:endParaRPr>
          </a:p>
          <a:p>
            <a:endParaRPr lang="en-US" sz="1400" dirty="0">
              <a:solidFill>
                <a:schemeClr val="bg1"/>
              </a:solidFill>
            </a:endParaRPr>
          </a:p>
          <a:p>
            <a:r>
              <a:rPr lang="en-US" sz="2400" dirty="0">
                <a:solidFill>
                  <a:schemeClr val="bg1"/>
                </a:solidFill>
              </a:rPr>
              <a:t>At what age would you like </a:t>
            </a:r>
          </a:p>
          <a:p>
            <a:r>
              <a:rPr lang="en-US" sz="2400" dirty="0">
                <a:solidFill>
                  <a:schemeClr val="bg1"/>
                </a:solidFill>
              </a:rPr>
              <a:t>to stop work?</a:t>
            </a:r>
            <a:endParaRPr lang="en-US" sz="2800" dirty="0">
              <a:solidFill>
                <a:schemeClr val="bg1"/>
              </a:solidFill>
            </a:endParaRPr>
          </a:p>
          <a:p>
            <a:endParaRPr lang="en-US" sz="2800" dirty="0">
              <a:solidFill>
                <a:schemeClr val="bg1"/>
              </a:solidFill>
            </a:endParaRPr>
          </a:p>
        </p:txBody>
      </p:sp>
    </p:spTree>
    <p:custDataLst>
      <p:tags r:id="rId1"/>
    </p:custDataLst>
    <p:extLst>
      <p:ext uri="{BB962C8B-B14F-4D97-AF65-F5344CB8AC3E}">
        <p14:creationId xmlns:p14="http://schemas.microsoft.com/office/powerpoint/2010/main" val="3330768420"/>
      </p:ext>
    </p:extLst>
  </p:cSld>
  <p:clrMapOvr>
    <a:masterClrMapping/>
  </p:clrMapOvr>
  <mc:AlternateContent xmlns:mc="http://schemas.openxmlformats.org/markup-compatibility/2006" xmlns:p14="http://schemas.microsoft.com/office/powerpoint/2010/main">
    <mc:Choice Requires="p14">
      <p:transition spd="slow" p14:dur="2000" advTm="94426"/>
    </mc:Choice>
    <mc:Fallback xmlns="">
      <p:transition spd="slow" advTm="944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AD6D-E59B-ADCF-6F5D-24AC10D74234}"/>
              </a:ext>
            </a:extLst>
          </p:cNvPr>
          <p:cNvSpPr>
            <a:spLocks noGrp="1"/>
          </p:cNvSpPr>
          <p:nvPr>
            <p:ph type="title"/>
          </p:nvPr>
        </p:nvSpPr>
        <p:spPr/>
        <p:txBody>
          <a:bodyPr/>
          <a:lstStyle/>
          <a:p>
            <a:r>
              <a:rPr lang="en-GB" dirty="0"/>
              <a:t>8. Saving enough to stop work</a:t>
            </a:r>
            <a:br>
              <a:rPr lang="en-GB" dirty="0"/>
            </a:br>
            <a:r>
              <a:rPr lang="en-GB" dirty="0"/>
              <a:t>Further information</a:t>
            </a:r>
          </a:p>
        </p:txBody>
      </p:sp>
      <p:sp>
        <p:nvSpPr>
          <p:cNvPr id="4" name="Slide Number Placeholder 3">
            <a:extLst>
              <a:ext uri="{FF2B5EF4-FFF2-40B4-BE49-F238E27FC236}">
                <a16:creationId xmlns:a16="http://schemas.microsoft.com/office/drawing/2014/main" id="{A2442952-AF49-74E7-E6B9-AB59518DCB46}"/>
              </a:ext>
            </a:extLst>
          </p:cNvPr>
          <p:cNvSpPr>
            <a:spLocks noGrp="1"/>
          </p:cNvSpPr>
          <p:nvPr>
            <p:ph type="sldNum" sz="quarter" idx="12"/>
          </p:nvPr>
        </p:nvSpPr>
        <p:spPr/>
        <p:txBody>
          <a:bodyPr/>
          <a:lstStyle/>
          <a:p>
            <a:fld id="{FD15E2C3-2FDC-5443-A5D7-CEF7C1191BA7}" type="slidenum">
              <a:rPr lang="en-GB" smtClean="0"/>
              <a:t>54</a:t>
            </a:fld>
            <a:endParaRPr lang="en-GB"/>
          </a:p>
        </p:txBody>
      </p:sp>
      <p:sp>
        <p:nvSpPr>
          <p:cNvPr id="5" name="Content Placeholder 1">
            <a:extLst>
              <a:ext uri="{FF2B5EF4-FFF2-40B4-BE49-F238E27FC236}">
                <a16:creationId xmlns:a16="http://schemas.microsoft.com/office/drawing/2014/main" id="{4B8DEF86-E044-75BB-2E5A-058B4BA430F2}"/>
              </a:ext>
            </a:extLst>
          </p:cNvPr>
          <p:cNvSpPr txBox="1">
            <a:spLocks/>
          </p:cNvSpPr>
          <p:nvPr/>
        </p:nvSpPr>
        <p:spPr>
          <a:xfrm>
            <a:off x="435481" y="1508095"/>
            <a:ext cx="6018150"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5"/>
                </a:solidFill>
                <a:hlinkClick r:id="rId2">
                  <a:extLst>
                    <a:ext uri="{A12FA001-AC4F-418D-AE19-62706E023703}">
                      <ahyp:hlinkClr xmlns:ahyp="http://schemas.microsoft.com/office/drawing/2018/hyperlinkcolor" val="tx"/>
                    </a:ext>
                  </a:extLst>
                </a:hlinkClick>
              </a:rPr>
              <a:t>www.nhsbsa.nhs.uk/member-hub/applying-your-pension</a:t>
            </a:r>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p>
        </p:txBody>
      </p:sp>
      <p:pic>
        <p:nvPicPr>
          <p:cNvPr id="7" name="Picture 6">
            <a:extLst>
              <a:ext uri="{FF2B5EF4-FFF2-40B4-BE49-F238E27FC236}">
                <a16:creationId xmlns:a16="http://schemas.microsoft.com/office/drawing/2014/main" id="{ECF3AEEB-44E1-82F3-1D73-2393620FD7E0}"/>
              </a:ext>
            </a:extLst>
          </p:cNvPr>
          <p:cNvPicPr>
            <a:picLocks noChangeAspect="1"/>
          </p:cNvPicPr>
          <p:nvPr/>
        </p:nvPicPr>
        <p:blipFill>
          <a:blip r:embed="rId3"/>
          <a:stretch>
            <a:fillRect/>
          </a:stretch>
        </p:blipFill>
        <p:spPr>
          <a:xfrm>
            <a:off x="1076527" y="1984442"/>
            <a:ext cx="4204175" cy="3365463"/>
          </a:xfrm>
          <a:prstGeom prst="rect">
            <a:avLst/>
          </a:prstGeom>
          <a:ln>
            <a:solidFill>
              <a:schemeClr val="accent5"/>
            </a:solidFill>
          </a:ln>
        </p:spPr>
      </p:pic>
      <p:sp>
        <p:nvSpPr>
          <p:cNvPr id="10" name="Content Placeholder 1">
            <a:extLst>
              <a:ext uri="{FF2B5EF4-FFF2-40B4-BE49-F238E27FC236}">
                <a16:creationId xmlns:a16="http://schemas.microsoft.com/office/drawing/2014/main" id="{1FBE9C68-7B0C-ABE7-E52B-3F43608DB89B}"/>
              </a:ext>
            </a:extLst>
          </p:cNvPr>
          <p:cNvSpPr txBox="1">
            <a:spLocks/>
          </p:cNvSpPr>
          <p:nvPr/>
        </p:nvSpPr>
        <p:spPr>
          <a:xfrm>
            <a:off x="6889528" y="1512492"/>
            <a:ext cx="4978217"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5"/>
                </a:solidFill>
                <a:hlinkClick r:id="rId4">
                  <a:extLst>
                    <a:ext uri="{A12FA001-AC4F-418D-AE19-62706E023703}">
                      <ahyp:hlinkClr xmlns:ahyp="http://schemas.microsoft.com/office/drawing/2018/hyperlinkcolor" val="tx"/>
                    </a:ext>
                  </a:extLst>
                </a:hlinkClick>
              </a:rPr>
              <a:t>https://www.retirementlivingstandards.org.uk/</a:t>
            </a:r>
            <a:r>
              <a:rPr lang="en-GB" dirty="0">
                <a:solidFill>
                  <a:schemeClr val="accent5"/>
                </a:solidFill>
              </a:rPr>
              <a:t> </a:t>
            </a: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endParaRPr>
          </a:p>
          <a:p>
            <a:endParaRPr lang="en-GB" dirty="0">
              <a:solidFill>
                <a:schemeClr val="accent5"/>
              </a:solidFill>
              <a:hlinkClick r:id="rId5">
                <a:extLst>
                  <a:ext uri="{A12FA001-AC4F-418D-AE19-62706E023703}">
                    <ahyp:hlinkClr xmlns:ahyp="http://schemas.microsoft.com/office/drawing/2018/hyperlinkcolor" val="tx"/>
                  </a:ext>
                </a:extLst>
              </a:hlinkClick>
            </a:endParaRPr>
          </a:p>
          <a:p>
            <a:endParaRPr lang="en-GB" dirty="0"/>
          </a:p>
        </p:txBody>
      </p:sp>
      <p:sp>
        <p:nvSpPr>
          <p:cNvPr id="12" name="TextBox 11">
            <a:extLst>
              <a:ext uri="{FF2B5EF4-FFF2-40B4-BE49-F238E27FC236}">
                <a16:creationId xmlns:a16="http://schemas.microsoft.com/office/drawing/2014/main" id="{73B1E43F-02D2-0B4A-34E7-1B94AF670CDF}"/>
              </a:ext>
            </a:extLst>
          </p:cNvPr>
          <p:cNvSpPr txBox="1"/>
          <p:nvPr/>
        </p:nvSpPr>
        <p:spPr>
          <a:xfrm>
            <a:off x="3284258" y="5636871"/>
            <a:ext cx="6094378" cy="353943"/>
          </a:xfrm>
          <a:prstGeom prst="rect">
            <a:avLst/>
          </a:prstGeom>
          <a:noFill/>
        </p:spPr>
        <p:txBody>
          <a:bodyPr wrap="square">
            <a:spAutoFit/>
          </a:bodyPr>
          <a:lstStyle/>
          <a:p>
            <a:pPr algn="ctr"/>
            <a:r>
              <a:rPr lang="en-GB" sz="1700" b="1" dirty="0">
                <a:solidFill>
                  <a:schemeClr val="accent5"/>
                </a:solidFill>
                <a:hlinkClick r:id="rId5">
                  <a:extLst>
                    <a:ext uri="{A12FA001-AC4F-418D-AE19-62706E023703}">
                      <ahyp:hlinkClr xmlns:ahyp="http://schemas.microsoft.com/office/drawing/2018/hyperlinkcolor" val="tx"/>
                    </a:ext>
                  </a:extLst>
                </a:hlinkClick>
              </a:rPr>
              <a:t>www.gov.uk/check-state-pension</a:t>
            </a:r>
            <a:endParaRPr lang="en-GB" sz="1700" b="1" dirty="0">
              <a:solidFill>
                <a:schemeClr val="accent5"/>
              </a:solidFill>
            </a:endParaRPr>
          </a:p>
        </p:txBody>
      </p:sp>
      <p:pic>
        <p:nvPicPr>
          <p:cNvPr id="14" name="Picture 13">
            <a:extLst>
              <a:ext uri="{FF2B5EF4-FFF2-40B4-BE49-F238E27FC236}">
                <a16:creationId xmlns:a16="http://schemas.microsoft.com/office/drawing/2014/main" id="{D9A7A8DF-463F-63EA-B676-5F062B1C56E2}"/>
              </a:ext>
            </a:extLst>
          </p:cNvPr>
          <p:cNvPicPr>
            <a:picLocks noChangeAspect="1"/>
          </p:cNvPicPr>
          <p:nvPr/>
        </p:nvPicPr>
        <p:blipFill>
          <a:blip r:embed="rId6"/>
          <a:stretch>
            <a:fillRect/>
          </a:stretch>
        </p:blipFill>
        <p:spPr>
          <a:xfrm>
            <a:off x="6524650" y="1984442"/>
            <a:ext cx="5430644" cy="3163856"/>
          </a:xfrm>
          <a:prstGeom prst="rect">
            <a:avLst/>
          </a:prstGeom>
          <a:ln>
            <a:solidFill>
              <a:schemeClr val="accent5"/>
            </a:solidFill>
          </a:ln>
        </p:spPr>
      </p:pic>
    </p:spTree>
    <p:extLst>
      <p:ext uri="{BB962C8B-B14F-4D97-AF65-F5344CB8AC3E}">
        <p14:creationId xmlns:p14="http://schemas.microsoft.com/office/powerpoint/2010/main" val="2443799207"/>
      </p:ext>
    </p:extLst>
  </p:cSld>
  <p:clrMapOvr>
    <a:masterClrMapping/>
  </p:clrMapOvr>
  <mc:AlternateContent xmlns:mc="http://schemas.openxmlformats.org/markup-compatibility/2006" xmlns:p14="http://schemas.microsoft.com/office/powerpoint/2010/main">
    <mc:Choice Requires="p14">
      <p:transition spd="slow" p14:dur="2000" advTm="58817"/>
    </mc:Choice>
    <mc:Fallback xmlns="">
      <p:transition spd="slow" advTm="58817"/>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9. Ways to increase your benefits</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826150274"/>
      </p:ext>
    </p:extLst>
  </p:cSld>
  <p:clrMapOvr>
    <a:masterClrMapping/>
  </p:clrMapOvr>
  <mc:AlternateContent xmlns:mc="http://schemas.openxmlformats.org/markup-compatibility/2006" xmlns:p14="http://schemas.microsoft.com/office/powerpoint/2010/main">
    <mc:Choice Requires="p14">
      <p:transition spd="slow" p14:dur="2000" advTm="22721"/>
    </mc:Choice>
    <mc:Fallback xmlns="">
      <p:transition spd="slow" advTm="22721"/>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2623-FCF4-7D71-8840-FA0712B7FF3A}"/>
              </a:ext>
            </a:extLst>
          </p:cNvPr>
          <p:cNvSpPr>
            <a:spLocks noGrp="1"/>
          </p:cNvSpPr>
          <p:nvPr>
            <p:ph type="title"/>
          </p:nvPr>
        </p:nvSpPr>
        <p:spPr/>
        <p:txBody>
          <a:bodyPr/>
          <a:lstStyle/>
          <a:p>
            <a:r>
              <a:rPr lang="en-GB" dirty="0"/>
              <a:t>Buying more pension</a:t>
            </a:r>
          </a:p>
        </p:txBody>
      </p:sp>
      <p:sp>
        <p:nvSpPr>
          <p:cNvPr id="4" name="Slide Number Placeholder 3">
            <a:extLst>
              <a:ext uri="{FF2B5EF4-FFF2-40B4-BE49-F238E27FC236}">
                <a16:creationId xmlns:a16="http://schemas.microsoft.com/office/drawing/2014/main" id="{40202459-8E48-1C77-091F-EE9DB9A463FF}"/>
              </a:ext>
            </a:extLst>
          </p:cNvPr>
          <p:cNvSpPr>
            <a:spLocks noGrp="1"/>
          </p:cNvSpPr>
          <p:nvPr>
            <p:ph type="sldNum" sz="quarter" idx="12"/>
          </p:nvPr>
        </p:nvSpPr>
        <p:spPr/>
        <p:txBody>
          <a:bodyPr/>
          <a:lstStyle/>
          <a:p>
            <a:fld id="{FD15E2C3-2FDC-5443-A5D7-CEF7C1191BA7}" type="slidenum">
              <a:rPr lang="en-GB" smtClean="0"/>
              <a:t>56</a:t>
            </a:fld>
            <a:endParaRPr lang="en-GB"/>
          </a:p>
        </p:txBody>
      </p:sp>
      <p:graphicFrame>
        <p:nvGraphicFramePr>
          <p:cNvPr id="5" name="Chart 4">
            <a:extLst>
              <a:ext uri="{FF2B5EF4-FFF2-40B4-BE49-F238E27FC236}">
                <a16:creationId xmlns:a16="http://schemas.microsoft.com/office/drawing/2014/main" id="{C1A5CEDA-BFAD-F422-F1CE-9D7312E70CB7}"/>
              </a:ext>
            </a:extLst>
          </p:cNvPr>
          <p:cNvGraphicFramePr>
            <a:graphicFrameLocks noChangeAspect="1"/>
          </p:cNvGraphicFramePr>
          <p:nvPr/>
        </p:nvGraphicFramePr>
        <p:xfrm>
          <a:off x="3594231" y="3928833"/>
          <a:ext cx="1836000" cy="122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Plus Sign 5">
            <a:extLst>
              <a:ext uri="{FF2B5EF4-FFF2-40B4-BE49-F238E27FC236}">
                <a16:creationId xmlns:a16="http://schemas.microsoft.com/office/drawing/2014/main" id="{53952588-6AAC-82ED-DCEF-52AAF8A74C2A}"/>
              </a:ext>
            </a:extLst>
          </p:cNvPr>
          <p:cNvSpPr>
            <a:spLocks noChangeAspect="1"/>
          </p:cNvSpPr>
          <p:nvPr/>
        </p:nvSpPr>
        <p:spPr>
          <a:xfrm>
            <a:off x="3045985" y="4374903"/>
            <a:ext cx="684000" cy="684000"/>
          </a:xfrm>
          <a:prstGeom prst="mathPlu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7D2C316-1710-0594-2CF0-19C00366A43A}"/>
              </a:ext>
            </a:extLst>
          </p:cNvPr>
          <p:cNvSpPr txBox="1"/>
          <p:nvPr/>
        </p:nvSpPr>
        <p:spPr>
          <a:xfrm>
            <a:off x="3799405" y="5164456"/>
            <a:ext cx="1491528" cy="715089"/>
          </a:xfrm>
          <a:prstGeom prst="roundRect">
            <a:avLst/>
          </a:prstGeom>
          <a:solidFill>
            <a:schemeClr val="accent2">
              <a:lumMod val="75000"/>
            </a:schemeClr>
          </a:solidFill>
          <a:ln w="38100">
            <a:noFill/>
          </a:ln>
        </p:spPr>
        <p:txBody>
          <a:bodyPr wrap="square" rtlCol="0" anchor="ctr">
            <a:spAutoFit/>
          </a:bodyPr>
          <a:lstStyle/>
          <a:p>
            <a:pPr algn="ctr"/>
            <a:r>
              <a:rPr lang="en-GB" b="1" dirty="0">
                <a:solidFill>
                  <a:schemeClr val="bg1"/>
                </a:solidFill>
              </a:rPr>
              <a:t>Paid every year for life</a:t>
            </a:r>
          </a:p>
        </p:txBody>
      </p:sp>
      <p:sp>
        <p:nvSpPr>
          <p:cNvPr id="8" name="TextBox 7">
            <a:extLst>
              <a:ext uri="{FF2B5EF4-FFF2-40B4-BE49-F238E27FC236}">
                <a16:creationId xmlns:a16="http://schemas.microsoft.com/office/drawing/2014/main" id="{40AFDE52-E445-1BF6-D0A0-8D60B82F9DED}"/>
              </a:ext>
            </a:extLst>
          </p:cNvPr>
          <p:cNvSpPr txBox="1"/>
          <p:nvPr/>
        </p:nvSpPr>
        <p:spPr>
          <a:xfrm>
            <a:off x="1101125" y="1267554"/>
            <a:ext cx="4279559" cy="919401"/>
          </a:xfrm>
          <a:prstGeom prst="roundRect">
            <a:avLst/>
          </a:prstGeom>
          <a:solidFill>
            <a:schemeClr val="accent2">
              <a:lumMod val="75000"/>
            </a:schemeClr>
          </a:solidFill>
          <a:ln w="38100">
            <a:noFill/>
          </a:ln>
        </p:spPr>
        <p:txBody>
          <a:bodyPr wrap="square" rtlCol="0" anchor="ctr">
            <a:spAutoFit/>
          </a:bodyPr>
          <a:lstStyle/>
          <a:p>
            <a:pPr algn="ctr"/>
            <a:r>
              <a:rPr lang="en-GB" sz="2400" b="1" dirty="0">
                <a:solidFill>
                  <a:schemeClr val="bg1"/>
                </a:solidFill>
              </a:rPr>
              <a:t>Additional pension</a:t>
            </a:r>
          </a:p>
          <a:p>
            <a:pPr algn="ctr"/>
            <a:r>
              <a:rPr lang="en-GB" sz="2400" b="1" dirty="0">
                <a:solidFill>
                  <a:schemeClr val="bg1"/>
                </a:solidFill>
              </a:rPr>
              <a:t>(“AP”)</a:t>
            </a:r>
          </a:p>
        </p:txBody>
      </p:sp>
      <p:sp>
        <p:nvSpPr>
          <p:cNvPr id="9" name="TextBox 8">
            <a:extLst>
              <a:ext uri="{FF2B5EF4-FFF2-40B4-BE49-F238E27FC236}">
                <a16:creationId xmlns:a16="http://schemas.microsoft.com/office/drawing/2014/main" id="{3B2666E4-9B1F-A631-96EF-22D2B3ABC08F}"/>
              </a:ext>
            </a:extLst>
          </p:cNvPr>
          <p:cNvSpPr txBox="1"/>
          <p:nvPr/>
        </p:nvSpPr>
        <p:spPr>
          <a:xfrm>
            <a:off x="1101126" y="2311424"/>
            <a:ext cx="427955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2">
                    <a:lumMod val="75000"/>
                  </a:schemeClr>
                </a:solidFill>
              </a:rPr>
              <a:t>Buy extra guaranteed income</a:t>
            </a:r>
          </a:p>
        </p:txBody>
      </p:sp>
      <p:sp>
        <p:nvSpPr>
          <p:cNvPr id="10" name="TextBox 9">
            <a:extLst>
              <a:ext uri="{FF2B5EF4-FFF2-40B4-BE49-F238E27FC236}">
                <a16:creationId xmlns:a16="http://schemas.microsoft.com/office/drawing/2014/main" id="{4BC35DB0-5CFB-EEE4-3016-B26B4D807CF7}"/>
              </a:ext>
            </a:extLst>
          </p:cNvPr>
          <p:cNvSpPr txBox="1"/>
          <p:nvPr/>
        </p:nvSpPr>
        <p:spPr>
          <a:xfrm>
            <a:off x="1101126" y="2764685"/>
            <a:ext cx="427955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2">
                    <a:lumMod val="75000"/>
                  </a:schemeClr>
                </a:solidFill>
              </a:rPr>
              <a:t>In blocks of £250 per year</a:t>
            </a:r>
          </a:p>
        </p:txBody>
      </p:sp>
      <p:sp>
        <p:nvSpPr>
          <p:cNvPr id="11" name="TextBox 10">
            <a:extLst>
              <a:ext uri="{FF2B5EF4-FFF2-40B4-BE49-F238E27FC236}">
                <a16:creationId xmlns:a16="http://schemas.microsoft.com/office/drawing/2014/main" id="{46FA4AC2-C117-9C78-E787-5AEE4DBC566F}"/>
              </a:ext>
            </a:extLst>
          </p:cNvPr>
          <p:cNvSpPr txBox="1"/>
          <p:nvPr/>
        </p:nvSpPr>
        <p:spPr>
          <a:xfrm>
            <a:off x="6794192" y="1271418"/>
            <a:ext cx="4069239" cy="510778"/>
          </a:xfrm>
          <a:prstGeom prst="roundRect">
            <a:avLst/>
          </a:prstGeom>
          <a:solidFill>
            <a:schemeClr val="accent2">
              <a:lumMod val="75000"/>
            </a:schemeClr>
          </a:solidFill>
          <a:ln w="38100">
            <a:noFill/>
          </a:ln>
        </p:spPr>
        <p:txBody>
          <a:bodyPr wrap="square" rtlCol="0" anchor="ctr">
            <a:spAutoFit/>
          </a:bodyPr>
          <a:lstStyle/>
          <a:p>
            <a:pPr algn="ctr"/>
            <a:r>
              <a:rPr lang="en-GB" sz="2400" b="1" dirty="0">
                <a:solidFill>
                  <a:schemeClr val="bg1"/>
                </a:solidFill>
              </a:rPr>
              <a:t>Cost depends on</a:t>
            </a:r>
          </a:p>
        </p:txBody>
      </p:sp>
      <p:sp>
        <p:nvSpPr>
          <p:cNvPr id="12" name="TextBox 11">
            <a:extLst>
              <a:ext uri="{FF2B5EF4-FFF2-40B4-BE49-F238E27FC236}">
                <a16:creationId xmlns:a16="http://schemas.microsoft.com/office/drawing/2014/main" id="{0D773633-9DAB-5E79-6ED0-689B41AD3708}"/>
              </a:ext>
            </a:extLst>
          </p:cNvPr>
          <p:cNvSpPr txBox="1"/>
          <p:nvPr/>
        </p:nvSpPr>
        <p:spPr>
          <a:xfrm>
            <a:off x="6794192" y="1916921"/>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2">
                    <a:lumMod val="75000"/>
                  </a:schemeClr>
                </a:solidFill>
              </a:rPr>
              <a:t>Your age</a:t>
            </a:r>
          </a:p>
        </p:txBody>
      </p:sp>
      <p:sp>
        <p:nvSpPr>
          <p:cNvPr id="13" name="TextBox 12">
            <a:extLst>
              <a:ext uri="{FF2B5EF4-FFF2-40B4-BE49-F238E27FC236}">
                <a16:creationId xmlns:a16="http://schemas.microsoft.com/office/drawing/2014/main" id="{3A75AF2D-F5D6-7021-975B-10667A6BBD55}"/>
              </a:ext>
            </a:extLst>
          </p:cNvPr>
          <p:cNvSpPr txBox="1"/>
          <p:nvPr/>
        </p:nvSpPr>
        <p:spPr>
          <a:xfrm>
            <a:off x="6794192" y="2494320"/>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2">
                    <a:lumMod val="75000"/>
                  </a:schemeClr>
                </a:solidFill>
              </a:rPr>
              <a:t>How many blocks you buy</a:t>
            </a:r>
          </a:p>
        </p:txBody>
      </p:sp>
      <p:sp>
        <p:nvSpPr>
          <p:cNvPr id="14" name="TextBox 13">
            <a:extLst>
              <a:ext uri="{FF2B5EF4-FFF2-40B4-BE49-F238E27FC236}">
                <a16:creationId xmlns:a16="http://schemas.microsoft.com/office/drawing/2014/main" id="{07AFCE77-8AE7-585B-CCF6-0237DD4E5E20}"/>
              </a:ext>
            </a:extLst>
          </p:cNvPr>
          <p:cNvSpPr txBox="1"/>
          <p:nvPr/>
        </p:nvSpPr>
        <p:spPr>
          <a:xfrm>
            <a:off x="6794192" y="3071719"/>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2">
                    <a:lumMod val="75000"/>
                  </a:schemeClr>
                </a:solidFill>
              </a:rPr>
              <a:t>If you buy a survivor’s pension</a:t>
            </a:r>
          </a:p>
        </p:txBody>
      </p:sp>
      <p:sp>
        <p:nvSpPr>
          <p:cNvPr id="15" name="TextBox 14">
            <a:extLst>
              <a:ext uri="{FF2B5EF4-FFF2-40B4-BE49-F238E27FC236}">
                <a16:creationId xmlns:a16="http://schemas.microsoft.com/office/drawing/2014/main" id="{980E57A3-78C6-604F-2579-87EE02CAA34D}"/>
              </a:ext>
            </a:extLst>
          </p:cNvPr>
          <p:cNvSpPr txBox="1"/>
          <p:nvPr/>
        </p:nvSpPr>
        <p:spPr>
          <a:xfrm>
            <a:off x="6794192" y="3649118"/>
            <a:ext cx="4069239" cy="510778"/>
          </a:xfrm>
          <a:prstGeom prst="roundRect">
            <a:avLst/>
          </a:prstGeom>
          <a:solidFill>
            <a:schemeClr val="accent2">
              <a:lumMod val="75000"/>
            </a:schemeClr>
          </a:solidFill>
          <a:ln w="38100">
            <a:noFill/>
          </a:ln>
        </p:spPr>
        <p:txBody>
          <a:bodyPr wrap="square" rtlCol="0" anchor="ctr">
            <a:spAutoFit/>
          </a:bodyPr>
          <a:lstStyle/>
          <a:p>
            <a:pPr algn="ctr"/>
            <a:r>
              <a:rPr lang="en-GB" sz="2400" b="1" dirty="0">
                <a:solidFill>
                  <a:schemeClr val="bg1"/>
                </a:solidFill>
              </a:rPr>
              <a:t>You can pay by</a:t>
            </a:r>
          </a:p>
        </p:txBody>
      </p:sp>
      <p:sp>
        <p:nvSpPr>
          <p:cNvPr id="16" name="TextBox 15">
            <a:extLst>
              <a:ext uri="{FF2B5EF4-FFF2-40B4-BE49-F238E27FC236}">
                <a16:creationId xmlns:a16="http://schemas.microsoft.com/office/drawing/2014/main" id="{4E90948D-1036-33FB-CB35-D779035AA745}"/>
              </a:ext>
            </a:extLst>
          </p:cNvPr>
          <p:cNvSpPr txBox="1"/>
          <p:nvPr/>
        </p:nvSpPr>
        <p:spPr>
          <a:xfrm>
            <a:off x="6794192" y="4294621"/>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2">
                    <a:lumMod val="75000"/>
                  </a:schemeClr>
                </a:solidFill>
              </a:rPr>
              <a:t>A single lump sum</a:t>
            </a:r>
          </a:p>
        </p:txBody>
      </p:sp>
      <p:sp>
        <p:nvSpPr>
          <p:cNvPr id="17" name="TextBox 16">
            <a:extLst>
              <a:ext uri="{FF2B5EF4-FFF2-40B4-BE49-F238E27FC236}">
                <a16:creationId xmlns:a16="http://schemas.microsoft.com/office/drawing/2014/main" id="{34417E6E-03F1-3AE0-2147-E0C658511851}"/>
              </a:ext>
            </a:extLst>
          </p:cNvPr>
          <p:cNvSpPr txBox="1"/>
          <p:nvPr/>
        </p:nvSpPr>
        <p:spPr>
          <a:xfrm>
            <a:off x="6794192" y="4872020"/>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2">
                    <a:lumMod val="75000"/>
                  </a:schemeClr>
                </a:solidFill>
              </a:rPr>
              <a:t>Monthly (via payroll)</a:t>
            </a:r>
          </a:p>
        </p:txBody>
      </p:sp>
      <p:graphicFrame>
        <p:nvGraphicFramePr>
          <p:cNvPr id="18" name="Chart 17">
            <a:extLst>
              <a:ext uri="{FF2B5EF4-FFF2-40B4-BE49-F238E27FC236}">
                <a16:creationId xmlns:a16="http://schemas.microsoft.com/office/drawing/2014/main" id="{716C83B4-7130-39D8-4F3A-DEE681CE3926}"/>
              </a:ext>
            </a:extLst>
          </p:cNvPr>
          <p:cNvGraphicFramePr>
            <a:graphicFrameLocks noChangeAspect="1"/>
          </p:cNvGraphicFramePr>
          <p:nvPr/>
        </p:nvGraphicFramePr>
        <p:xfrm>
          <a:off x="538406" y="3533508"/>
          <a:ext cx="2970000" cy="1980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CC645D08-666A-FA4D-67C0-3688CC1370D9}"/>
              </a:ext>
            </a:extLst>
          </p:cNvPr>
          <p:cNvSpPr txBox="1"/>
          <p:nvPr/>
        </p:nvSpPr>
        <p:spPr>
          <a:xfrm>
            <a:off x="6794192" y="5449420"/>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2">
                    <a:lumMod val="75000"/>
                  </a:schemeClr>
                </a:solidFill>
              </a:rPr>
              <a:t>Eligible for income tax relief</a:t>
            </a:r>
          </a:p>
        </p:txBody>
      </p:sp>
    </p:spTree>
    <p:custDataLst>
      <p:tags r:id="rId1"/>
    </p:custDataLst>
    <p:extLst>
      <p:ext uri="{BB962C8B-B14F-4D97-AF65-F5344CB8AC3E}">
        <p14:creationId xmlns:p14="http://schemas.microsoft.com/office/powerpoint/2010/main" val="3341661608"/>
      </p:ext>
    </p:extLst>
  </p:cSld>
  <p:clrMapOvr>
    <a:masterClrMapping/>
  </p:clrMapOvr>
  <mc:AlternateContent xmlns:mc="http://schemas.openxmlformats.org/markup-compatibility/2006" xmlns:p14="http://schemas.microsoft.com/office/powerpoint/2010/main">
    <mc:Choice Requires="p14">
      <p:transition spd="slow" p14:dur="2000" advTm="126625"/>
    </mc:Choice>
    <mc:Fallback xmlns="">
      <p:transition spd="slow" advTm="1266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Graphic spid="18" grpId="0">
        <p:bldAsOne/>
      </p:bldGraphic>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2623-FCF4-7D71-8840-FA0712B7FF3A}"/>
              </a:ext>
            </a:extLst>
          </p:cNvPr>
          <p:cNvSpPr>
            <a:spLocks noGrp="1"/>
          </p:cNvSpPr>
          <p:nvPr>
            <p:ph type="title"/>
          </p:nvPr>
        </p:nvSpPr>
        <p:spPr/>
        <p:txBody>
          <a:bodyPr/>
          <a:lstStyle/>
          <a:p>
            <a:r>
              <a:rPr lang="en-GB" dirty="0"/>
              <a:t>Making extra pension savings</a:t>
            </a:r>
          </a:p>
        </p:txBody>
      </p:sp>
      <p:sp>
        <p:nvSpPr>
          <p:cNvPr id="4" name="Slide Number Placeholder 3">
            <a:extLst>
              <a:ext uri="{FF2B5EF4-FFF2-40B4-BE49-F238E27FC236}">
                <a16:creationId xmlns:a16="http://schemas.microsoft.com/office/drawing/2014/main" id="{40202459-8E48-1C77-091F-EE9DB9A463FF}"/>
              </a:ext>
            </a:extLst>
          </p:cNvPr>
          <p:cNvSpPr>
            <a:spLocks noGrp="1"/>
          </p:cNvSpPr>
          <p:nvPr>
            <p:ph type="sldNum" sz="quarter" idx="12"/>
          </p:nvPr>
        </p:nvSpPr>
        <p:spPr/>
        <p:txBody>
          <a:bodyPr/>
          <a:lstStyle/>
          <a:p>
            <a:fld id="{FD15E2C3-2FDC-5443-A5D7-CEF7C1191BA7}" type="slidenum">
              <a:rPr lang="en-GB" smtClean="0"/>
              <a:t>57</a:t>
            </a:fld>
            <a:endParaRPr lang="en-GB"/>
          </a:p>
        </p:txBody>
      </p:sp>
      <p:sp>
        <p:nvSpPr>
          <p:cNvPr id="6" name="Plus Sign 5">
            <a:extLst>
              <a:ext uri="{FF2B5EF4-FFF2-40B4-BE49-F238E27FC236}">
                <a16:creationId xmlns:a16="http://schemas.microsoft.com/office/drawing/2014/main" id="{53952588-6AAC-82ED-DCEF-52AAF8A74C2A}"/>
              </a:ext>
            </a:extLst>
          </p:cNvPr>
          <p:cNvSpPr>
            <a:spLocks noChangeAspect="1"/>
          </p:cNvSpPr>
          <p:nvPr/>
        </p:nvSpPr>
        <p:spPr>
          <a:xfrm>
            <a:off x="3045985" y="4374903"/>
            <a:ext cx="684000" cy="684000"/>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7D2C316-1710-0594-2CF0-19C00366A43A}"/>
              </a:ext>
            </a:extLst>
          </p:cNvPr>
          <p:cNvSpPr txBox="1"/>
          <p:nvPr/>
        </p:nvSpPr>
        <p:spPr>
          <a:xfrm>
            <a:off x="3680056" y="5164456"/>
            <a:ext cx="1835999" cy="715089"/>
          </a:xfrm>
          <a:prstGeom prst="roundRect">
            <a:avLst/>
          </a:prstGeom>
          <a:solidFill>
            <a:schemeClr val="accent6">
              <a:lumMod val="75000"/>
            </a:schemeClr>
          </a:solidFill>
          <a:ln w="38100">
            <a:noFill/>
          </a:ln>
        </p:spPr>
        <p:txBody>
          <a:bodyPr wrap="square" rtlCol="0" anchor="ctr">
            <a:spAutoFit/>
          </a:bodyPr>
          <a:lstStyle/>
          <a:p>
            <a:pPr algn="ctr"/>
            <a:r>
              <a:rPr lang="en-GB" b="1" dirty="0">
                <a:solidFill>
                  <a:schemeClr val="bg1"/>
                </a:solidFill>
              </a:rPr>
              <a:t>Choose how you receive it</a:t>
            </a:r>
          </a:p>
        </p:txBody>
      </p:sp>
      <p:sp>
        <p:nvSpPr>
          <p:cNvPr id="8" name="TextBox 7">
            <a:extLst>
              <a:ext uri="{FF2B5EF4-FFF2-40B4-BE49-F238E27FC236}">
                <a16:creationId xmlns:a16="http://schemas.microsoft.com/office/drawing/2014/main" id="{40AFDE52-E445-1BF6-D0A0-8D60B82F9DED}"/>
              </a:ext>
            </a:extLst>
          </p:cNvPr>
          <p:cNvSpPr txBox="1"/>
          <p:nvPr/>
        </p:nvSpPr>
        <p:spPr>
          <a:xfrm>
            <a:off x="1101125" y="1267554"/>
            <a:ext cx="4279559" cy="919401"/>
          </a:xfrm>
          <a:prstGeom prst="roundRect">
            <a:avLst/>
          </a:prstGeom>
          <a:solidFill>
            <a:schemeClr val="accent6">
              <a:lumMod val="75000"/>
            </a:schemeClr>
          </a:solidFill>
          <a:ln w="38100">
            <a:noFill/>
          </a:ln>
        </p:spPr>
        <p:txBody>
          <a:bodyPr wrap="square" rtlCol="0" anchor="ctr">
            <a:spAutoFit/>
          </a:bodyPr>
          <a:lstStyle/>
          <a:p>
            <a:pPr algn="ctr"/>
            <a:r>
              <a:rPr lang="en-GB" sz="2400" b="1" dirty="0">
                <a:solidFill>
                  <a:schemeClr val="bg1"/>
                </a:solidFill>
              </a:rPr>
              <a:t>Additional voluntary contributions (“AVCs”)</a:t>
            </a:r>
          </a:p>
        </p:txBody>
      </p:sp>
      <p:sp>
        <p:nvSpPr>
          <p:cNvPr id="9" name="TextBox 8">
            <a:extLst>
              <a:ext uri="{FF2B5EF4-FFF2-40B4-BE49-F238E27FC236}">
                <a16:creationId xmlns:a16="http://schemas.microsoft.com/office/drawing/2014/main" id="{3B2666E4-9B1F-A631-96EF-22D2B3ABC08F}"/>
              </a:ext>
            </a:extLst>
          </p:cNvPr>
          <p:cNvSpPr txBox="1"/>
          <p:nvPr/>
        </p:nvSpPr>
        <p:spPr>
          <a:xfrm>
            <a:off x="1101126" y="2202128"/>
            <a:ext cx="4279559" cy="783193"/>
          </a:xfrm>
          <a:prstGeom prst="roundRect">
            <a:avLst/>
          </a:prstGeom>
          <a:solidFill>
            <a:schemeClr val="bg1"/>
          </a:solidFill>
          <a:ln w="38100">
            <a:noFill/>
          </a:ln>
        </p:spPr>
        <p:txBody>
          <a:bodyPr wrap="square" rtlCol="0" anchor="ctr">
            <a:spAutoFit/>
          </a:bodyPr>
          <a:lstStyle/>
          <a:p>
            <a:pPr algn="ctr"/>
            <a:r>
              <a:rPr lang="en-GB" sz="2000" b="1" dirty="0">
                <a:solidFill>
                  <a:schemeClr val="accent6">
                    <a:lumMod val="75000"/>
                  </a:schemeClr>
                </a:solidFill>
              </a:rPr>
              <a:t>Held separately from your main scheme benefits</a:t>
            </a:r>
          </a:p>
        </p:txBody>
      </p:sp>
      <p:sp>
        <p:nvSpPr>
          <p:cNvPr id="10" name="TextBox 9">
            <a:extLst>
              <a:ext uri="{FF2B5EF4-FFF2-40B4-BE49-F238E27FC236}">
                <a16:creationId xmlns:a16="http://schemas.microsoft.com/office/drawing/2014/main" id="{4BC35DB0-5CFB-EEE4-3016-B26B4D807CF7}"/>
              </a:ext>
            </a:extLst>
          </p:cNvPr>
          <p:cNvSpPr txBox="1"/>
          <p:nvPr/>
        </p:nvSpPr>
        <p:spPr>
          <a:xfrm>
            <a:off x="1101126" y="2973699"/>
            <a:ext cx="427955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6">
                    <a:lumMod val="75000"/>
                  </a:schemeClr>
                </a:solidFill>
              </a:rPr>
              <a:t>In a pension saving account</a:t>
            </a:r>
          </a:p>
        </p:txBody>
      </p:sp>
      <p:sp>
        <p:nvSpPr>
          <p:cNvPr id="11" name="TextBox 10">
            <a:extLst>
              <a:ext uri="{FF2B5EF4-FFF2-40B4-BE49-F238E27FC236}">
                <a16:creationId xmlns:a16="http://schemas.microsoft.com/office/drawing/2014/main" id="{46FA4AC2-C117-9C78-E787-5AEE4DBC566F}"/>
              </a:ext>
            </a:extLst>
          </p:cNvPr>
          <p:cNvSpPr txBox="1"/>
          <p:nvPr/>
        </p:nvSpPr>
        <p:spPr>
          <a:xfrm>
            <a:off x="6794192" y="1271418"/>
            <a:ext cx="5084299" cy="510778"/>
          </a:xfrm>
          <a:prstGeom prst="roundRect">
            <a:avLst/>
          </a:prstGeom>
          <a:solidFill>
            <a:schemeClr val="accent6">
              <a:lumMod val="75000"/>
            </a:schemeClr>
          </a:solidFill>
          <a:ln w="38100">
            <a:noFill/>
          </a:ln>
        </p:spPr>
        <p:txBody>
          <a:bodyPr wrap="square" rtlCol="0" anchor="ctr">
            <a:spAutoFit/>
          </a:bodyPr>
          <a:lstStyle/>
          <a:p>
            <a:pPr algn="ctr"/>
            <a:r>
              <a:rPr lang="en-GB" sz="2400" b="1" dirty="0">
                <a:solidFill>
                  <a:schemeClr val="bg1"/>
                </a:solidFill>
              </a:rPr>
              <a:t>Size of your savings depends on</a:t>
            </a:r>
          </a:p>
        </p:txBody>
      </p:sp>
      <p:sp>
        <p:nvSpPr>
          <p:cNvPr id="12" name="TextBox 11">
            <a:extLst>
              <a:ext uri="{FF2B5EF4-FFF2-40B4-BE49-F238E27FC236}">
                <a16:creationId xmlns:a16="http://schemas.microsoft.com/office/drawing/2014/main" id="{0D773633-9DAB-5E79-6ED0-689B41AD3708}"/>
              </a:ext>
            </a:extLst>
          </p:cNvPr>
          <p:cNvSpPr txBox="1"/>
          <p:nvPr/>
        </p:nvSpPr>
        <p:spPr>
          <a:xfrm>
            <a:off x="7301722" y="1916921"/>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6">
                    <a:lumMod val="75000"/>
                  </a:schemeClr>
                </a:solidFill>
              </a:rPr>
              <a:t>How much you pay in</a:t>
            </a:r>
          </a:p>
        </p:txBody>
      </p:sp>
      <p:sp>
        <p:nvSpPr>
          <p:cNvPr id="13" name="TextBox 12">
            <a:extLst>
              <a:ext uri="{FF2B5EF4-FFF2-40B4-BE49-F238E27FC236}">
                <a16:creationId xmlns:a16="http://schemas.microsoft.com/office/drawing/2014/main" id="{3A75AF2D-F5D6-7021-975B-10667A6BBD55}"/>
              </a:ext>
            </a:extLst>
          </p:cNvPr>
          <p:cNvSpPr txBox="1"/>
          <p:nvPr/>
        </p:nvSpPr>
        <p:spPr>
          <a:xfrm>
            <a:off x="7301722" y="2494320"/>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6">
                    <a:lumMod val="75000"/>
                  </a:schemeClr>
                </a:solidFill>
              </a:rPr>
              <a:t>Investment returns</a:t>
            </a:r>
          </a:p>
        </p:txBody>
      </p:sp>
      <p:sp>
        <p:nvSpPr>
          <p:cNvPr id="14" name="TextBox 13">
            <a:extLst>
              <a:ext uri="{FF2B5EF4-FFF2-40B4-BE49-F238E27FC236}">
                <a16:creationId xmlns:a16="http://schemas.microsoft.com/office/drawing/2014/main" id="{07AFCE77-8AE7-585B-CCF6-0237DD4E5E20}"/>
              </a:ext>
            </a:extLst>
          </p:cNvPr>
          <p:cNvSpPr txBox="1"/>
          <p:nvPr/>
        </p:nvSpPr>
        <p:spPr>
          <a:xfrm>
            <a:off x="7301722" y="3071719"/>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6">
                    <a:lumMod val="75000"/>
                  </a:schemeClr>
                </a:solidFill>
              </a:rPr>
              <a:t>Management charges</a:t>
            </a:r>
          </a:p>
        </p:txBody>
      </p:sp>
      <p:sp>
        <p:nvSpPr>
          <p:cNvPr id="15" name="TextBox 14">
            <a:extLst>
              <a:ext uri="{FF2B5EF4-FFF2-40B4-BE49-F238E27FC236}">
                <a16:creationId xmlns:a16="http://schemas.microsoft.com/office/drawing/2014/main" id="{980E57A3-78C6-604F-2579-87EE02CAA34D}"/>
              </a:ext>
            </a:extLst>
          </p:cNvPr>
          <p:cNvSpPr txBox="1"/>
          <p:nvPr/>
        </p:nvSpPr>
        <p:spPr>
          <a:xfrm>
            <a:off x="6794192" y="3649118"/>
            <a:ext cx="5084299" cy="510778"/>
          </a:xfrm>
          <a:prstGeom prst="roundRect">
            <a:avLst/>
          </a:prstGeom>
          <a:solidFill>
            <a:schemeClr val="accent6">
              <a:lumMod val="75000"/>
            </a:schemeClr>
          </a:solidFill>
          <a:ln w="38100">
            <a:noFill/>
          </a:ln>
        </p:spPr>
        <p:txBody>
          <a:bodyPr wrap="square" rtlCol="0" anchor="ctr">
            <a:spAutoFit/>
          </a:bodyPr>
          <a:lstStyle/>
          <a:p>
            <a:pPr algn="ctr"/>
            <a:r>
              <a:rPr lang="en-GB" sz="2400" b="1" dirty="0">
                <a:solidFill>
                  <a:schemeClr val="bg1"/>
                </a:solidFill>
              </a:rPr>
              <a:t>You can pay by</a:t>
            </a:r>
          </a:p>
        </p:txBody>
      </p:sp>
      <p:sp>
        <p:nvSpPr>
          <p:cNvPr id="16" name="TextBox 15">
            <a:extLst>
              <a:ext uri="{FF2B5EF4-FFF2-40B4-BE49-F238E27FC236}">
                <a16:creationId xmlns:a16="http://schemas.microsoft.com/office/drawing/2014/main" id="{4E90948D-1036-33FB-CB35-D779035AA745}"/>
              </a:ext>
            </a:extLst>
          </p:cNvPr>
          <p:cNvSpPr txBox="1"/>
          <p:nvPr/>
        </p:nvSpPr>
        <p:spPr>
          <a:xfrm>
            <a:off x="7301722" y="4294621"/>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6">
                    <a:lumMod val="75000"/>
                  </a:schemeClr>
                </a:solidFill>
              </a:rPr>
              <a:t>Single lump sums</a:t>
            </a:r>
          </a:p>
        </p:txBody>
      </p:sp>
      <p:sp>
        <p:nvSpPr>
          <p:cNvPr id="17" name="TextBox 16">
            <a:extLst>
              <a:ext uri="{FF2B5EF4-FFF2-40B4-BE49-F238E27FC236}">
                <a16:creationId xmlns:a16="http://schemas.microsoft.com/office/drawing/2014/main" id="{34417E6E-03F1-3AE0-2147-E0C658511851}"/>
              </a:ext>
            </a:extLst>
          </p:cNvPr>
          <p:cNvSpPr txBox="1"/>
          <p:nvPr/>
        </p:nvSpPr>
        <p:spPr>
          <a:xfrm>
            <a:off x="7301722" y="4872020"/>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accent6">
                    <a:lumMod val="75000"/>
                  </a:schemeClr>
                </a:solidFill>
              </a:rPr>
              <a:t>Monthly (via payroll)</a:t>
            </a:r>
          </a:p>
        </p:txBody>
      </p:sp>
      <p:graphicFrame>
        <p:nvGraphicFramePr>
          <p:cNvPr id="18" name="Chart 17">
            <a:extLst>
              <a:ext uri="{FF2B5EF4-FFF2-40B4-BE49-F238E27FC236}">
                <a16:creationId xmlns:a16="http://schemas.microsoft.com/office/drawing/2014/main" id="{716C83B4-7130-39D8-4F3A-DEE681CE3926}"/>
              </a:ext>
            </a:extLst>
          </p:cNvPr>
          <p:cNvGraphicFramePr>
            <a:graphicFrameLocks noChangeAspect="1"/>
          </p:cNvGraphicFramePr>
          <p:nvPr/>
        </p:nvGraphicFramePr>
        <p:xfrm>
          <a:off x="538406" y="3533508"/>
          <a:ext cx="2970000" cy="1980000"/>
        </p:xfrm>
        <a:graphic>
          <a:graphicData uri="http://schemas.openxmlformats.org/drawingml/2006/chart">
            <c:chart xmlns:c="http://schemas.openxmlformats.org/drawingml/2006/chart" xmlns:r="http://schemas.openxmlformats.org/officeDocument/2006/relationships" r:id="rId4"/>
          </a:graphicData>
        </a:graphic>
      </p:graphicFrame>
      <p:pic>
        <p:nvPicPr>
          <p:cNvPr id="20" name="Graphic 19" descr="Coins">
            <a:extLst>
              <a:ext uri="{FF2B5EF4-FFF2-40B4-BE49-F238E27FC236}">
                <a16:creationId xmlns:a16="http://schemas.microsoft.com/office/drawing/2014/main" id="{7D0E7103-AF18-68A1-F6FA-62CCD4A51D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6886" y="4221259"/>
            <a:ext cx="914400" cy="914400"/>
          </a:xfrm>
          <a:prstGeom prst="rect">
            <a:avLst/>
          </a:prstGeom>
        </p:spPr>
      </p:pic>
      <p:sp>
        <p:nvSpPr>
          <p:cNvPr id="21" name="TextBox 20">
            <a:extLst>
              <a:ext uri="{FF2B5EF4-FFF2-40B4-BE49-F238E27FC236}">
                <a16:creationId xmlns:a16="http://schemas.microsoft.com/office/drawing/2014/main" id="{5D428F2D-24B6-A2E3-6C45-32D922EA2783}"/>
              </a:ext>
            </a:extLst>
          </p:cNvPr>
          <p:cNvSpPr txBox="1"/>
          <p:nvPr/>
        </p:nvSpPr>
        <p:spPr>
          <a:xfrm>
            <a:off x="4017931" y="3850142"/>
            <a:ext cx="1133368" cy="408623"/>
          </a:xfrm>
          <a:prstGeom prst="roundRect">
            <a:avLst/>
          </a:prstGeom>
          <a:solidFill>
            <a:schemeClr val="bg1"/>
          </a:solidFill>
          <a:ln w="38100">
            <a:noFill/>
          </a:ln>
        </p:spPr>
        <p:txBody>
          <a:bodyPr wrap="square" rtlCol="0" anchor="ctr">
            <a:spAutoFit/>
          </a:bodyPr>
          <a:lstStyle/>
          <a:p>
            <a:pPr algn="ctr"/>
            <a:r>
              <a:rPr lang="en-GB" b="1" dirty="0">
                <a:solidFill>
                  <a:schemeClr val="accent6">
                    <a:lumMod val="75000"/>
                  </a:schemeClr>
                </a:solidFill>
              </a:rPr>
              <a:t>AVCs</a:t>
            </a:r>
          </a:p>
        </p:txBody>
      </p:sp>
    </p:spTree>
    <p:custDataLst>
      <p:tags r:id="rId1"/>
    </p:custDataLst>
    <p:extLst>
      <p:ext uri="{BB962C8B-B14F-4D97-AF65-F5344CB8AC3E}">
        <p14:creationId xmlns:p14="http://schemas.microsoft.com/office/powerpoint/2010/main" val="1733827795"/>
      </p:ext>
    </p:extLst>
  </p:cSld>
  <p:clrMapOvr>
    <a:masterClrMapping/>
  </p:clrMapOvr>
  <mc:AlternateContent xmlns:mc="http://schemas.openxmlformats.org/markup-compatibility/2006" xmlns:p14="http://schemas.microsoft.com/office/powerpoint/2010/main">
    <mc:Choice Requires="p14">
      <p:transition spd="slow" p14:dur="2000" advTm="135009"/>
    </mc:Choice>
    <mc:Fallback xmlns="">
      <p:transition spd="slow" advTm="1350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Graphic spid="18" grpId="0">
        <p:bldAsOne/>
      </p:bldGraphic>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2623-FCF4-7D71-8840-FA0712B7FF3A}"/>
              </a:ext>
            </a:extLst>
          </p:cNvPr>
          <p:cNvSpPr>
            <a:spLocks noGrp="1"/>
          </p:cNvSpPr>
          <p:nvPr>
            <p:ph type="title"/>
          </p:nvPr>
        </p:nvSpPr>
        <p:spPr/>
        <p:txBody>
          <a:bodyPr/>
          <a:lstStyle/>
          <a:p>
            <a:r>
              <a:rPr lang="en-GB" dirty="0"/>
              <a:t>Earlier retirement age</a:t>
            </a:r>
            <a:br>
              <a:rPr lang="en-GB" dirty="0"/>
            </a:br>
            <a:r>
              <a:rPr lang="en-GB" dirty="0"/>
              <a:t>(for 2015 Scheme only)</a:t>
            </a:r>
          </a:p>
        </p:txBody>
      </p:sp>
      <p:sp>
        <p:nvSpPr>
          <p:cNvPr id="4" name="Slide Number Placeholder 3">
            <a:extLst>
              <a:ext uri="{FF2B5EF4-FFF2-40B4-BE49-F238E27FC236}">
                <a16:creationId xmlns:a16="http://schemas.microsoft.com/office/drawing/2014/main" id="{40202459-8E48-1C77-091F-EE9DB9A463FF}"/>
              </a:ext>
            </a:extLst>
          </p:cNvPr>
          <p:cNvSpPr>
            <a:spLocks noGrp="1"/>
          </p:cNvSpPr>
          <p:nvPr>
            <p:ph type="sldNum" sz="quarter" idx="12"/>
          </p:nvPr>
        </p:nvSpPr>
        <p:spPr/>
        <p:txBody>
          <a:bodyPr/>
          <a:lstStyle/>
          <a:p>
            <a:fld id="{FD15E2C3-2FDC-5443-A5D7-CEF7C1191BA7}" type="slidenum">
              <a:rPr lang="en-GB" smtClean="0"/>
              <a:t>58</a:t>
            </a:fld>
            <a:endParaRPr lang="en-GB"/>
          </a:p>
        </p:txBody>
      </p:sp>
      <p:sp>
        <p:nvSpPr>
          <p:cNvPr id="8" name="TextBox 7">
            <a:extLst>
              <a:ext uri="{FF2B5EF4-FFF2-40B4-BE49-F238E27FC236}">
                <a16:creationId xmlns:a16="http://schemas.microsoft.com/office/drawing/2014/main" id="{40AFDE52-E445-1BF6-D0A0-8D60B82F9DED}"/>
              </a:ext>
            </a:extLst>
          </p:cNvPr>
          <p:cNvSpPr txBox="1"/>
          <p:nvPr/>
        </p:nvSpPr>
        <p:spPr>
          <a:xfrm>
            <a:off x="1101125" y="1423202"/>
            <a:ext cx="4279559" cy="919401"/>
          </a:xfrm>
          <a:prstGeom prst="roundRect">
            <a:avLst/>
          </a:prstGeom>
          <a:solidFill>
            <a:schemeClr val="bg2"/>
          </a:solidFill>
          <a:ln w="38100">
            <a:noFill/>
          </a:ln>
        </p:spPr>
        <p:txBody>
          <a:bodyPr wrap="square" rtlCol="0" anchor="ctr">
            <a:spAutoFit/>
          </a:bodyPr>
          <a:lstStyle/>
          <a:p>
            <a:pPr algn="ctr"/>
            <a:r>
              <a:rPr lang="en-GB" sz="2400" b="1" dirty="0">
                <a:solidFill>
                  <a:schemeClr val="bg1"/>
                </a:solidFill>
              </a:rPr>
              <a:t>Early retirement reduction buyout (“ERRBO”)</a:t>
            </a:r>
          </a:p>
        </p:txBody>
      </p:sp>
      <p:sp>
        <p:nvSpPr>
          <p:cNvPr id="9" name="TextBox 8">
            <a:extLst>
              <a:ext uri="{FF2B5EF4-FFF2-40B4-BE49-F238E27FC236}">
                <a16:creationId xmlns:a16="http://schemas.microsoft.com/office/drawing/2014/main" id="{3B2666E4-9B1F-A631-96EF-22D2B3ABC08F}"/>
              </a:ext>
            </a:extLst>
          </p:cNvPr>
          <p:cNvSpPr txBox="1"/>
          <p:nvPr/>
        </p:nvSpPr>
        <p:spPr>
          <a:xfrm>
            <a:off x="1101126" y="2357775"/>
            <a:ext cx="4279559" cy="783193"/>
          </a:xfrm>
          <a:prstGeom prst="roundRect">
            <a:avLst/>
          </a:prstGeom>
          <a:solidFill>
            <a:schemeClr val="bg1"/>
          </a:solidFill>
          <a:ln w="38100">
            <a:noFill/>
          </a:ln>
        </p:spPr>
        <p:txBody>
          <a:bodyPr wrap="square" rtlCol="0" anchor="ctr">
            <a:spAutoFit/>
          </a:bodyPr>
          <a:lstStyle/>
          <a:p>
            <a:pPr algn="ctr"/>
            <a:r>
              <a:rPr lang="en-US" sz="2000" b="1" dirty="0">
                <a:solidFill>
                  <a:schemeClr val="bg2"/>
                </a:solidFill>
              </a:rPr>
              <a:t>Reduce your Normal Pension Age (“NPA”) by up to 3 years</a:t>
            </a:r>
            <a:endParaRPr lang="en-GB" sz="2000" b="1" dirty="0">
              <a:solidFill>
                <a:schemeClr val="bg2"/>
              </a:solidFill>
            </a:endParaRPr>
          </a:p>
        </p:txBody>
      </p:sp>
      <p:sp>
        <p:nvSpPr>
          <p:cNvPr id="11" name="TextBox 10">
            <a:extLst>
              <a:ext uri="{FF2B5EF4-FFF2-40B4-BE49-F238E27FC236}">
                <a16:creationId xmlns:a16="http://schemas.microsoft.com/office/drawing/2014/main" id="{46FA4AC2-C117-9C78-E787-5AEE4DBC566F}"/>
              </a:ext>
            </a:extLst>
          </p:cNvPr>
          <p:cNvSpPr txBox="1"/>
          <p:nvPr/>
        </p:nvSpPr>
        <p:spPr>
          <a:xfrm>
            <a:off x="7318847" y="1427066"/>
            <a:ext cx="4069239" cy="510778"/>
          </a:xfrm>
          <a:prstGeom prst="roundRect">
            <a:avLst/>
          </a:prstGeom>
          <a:solidFill>
            <a:schemeClr val="bg2"/>
          </a:solidFill>
          <a:ln w="38100">
            <a:noFill/>
          </a:ln>
        </p:spPr>
        <p:txBody>
          <a:bodyPr wrap="square" rtlCol="0" anchor="ctr">
            <a:spAutoFit/>
          </a:bodyPr>
          <a:lstStyle/>
          <a:p>
            <a:pPr algn="ctr"/>
            <a:r>
              <a:rPr lang="en-GB" sz="2400" b="1" dirty="0">
                <a:solidFill>
                  <a:schemeClr val="bg1"/>
                </a:solidFill>
              </a:rPr>
              <a:t>Cost depends on</a:t>
            </a:r>
          </a:p>
        </p:txBody>
      </p:sp>
      <p:sp>
        <p:nvSpPr>
          <p:cNvPr id="12" name="TextBox 11">
            <a:extLst>
              <a:ext uri="{FF2B5EF4-FFF2-40B4-BE49-F238E27FC236}">
                <a16:creationId xmlns:a16="http://schemas.microsoft.com/office/drawing/2014/main" id="{0D773633-9DAB-5E79-6ED0-689B41AD3708}"/>
              </a:ext>
            </a:extLst>
          </p:cNvPr>
          <p:cNvSpPr txBox="1"/>
          <p:nvPr/>
        </p:nvSpPr>
        <p:spPr>
          <a:xfrm>
            <a:off x="7301722" y="1966770"/>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bg2"/>
                </a:solidFill>
              </a:rPr>
              <a:t>Your age</a:t>
            </a:r>
          </a:p>
        </p:txBody>
      </p:sp>
      <p:sp>
        <p:nvSpPr>
          <p:cNvPr id="13" name="TextBox 12">
            <a:extLst>
              <a:ext uri="{FF2B5EF4-FFF2-40B4-BE49-F238E27FC236}">
                <a16:creationId xmlns:a16="http://schemas.microsoft.com/office/drawing/2014/main" id="{3A75AF2D-F5D6-7021-975B-10667A6BBD55}"/>
              </a:ext>
            </a:extLst>
          </p:cNvPr>
          <p:cNvSpPr txBox="1"/>
          <p:nvPr/>
        </p:nvSpPr>
        <p:spPr>
          <a:xfrm>
            <a:off x="7287050" y="2462977"/>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bg2"/>
                </a:solidFill>
              </a:rPr>
              <a:t>Number of years’ reduction</a:t>
            </a:r>
          </a:p>
        </p:txBody>
      </p:sp>
      <p:sp>
        <p:nvSpPr>
          <p:cNvPr id="15" name="TextBox 14">
            <a:extLst>
              <a:ext uri="{FF2B5EF4-FFF2-40B4-BE49-F238E27FC236}">
                <a16:creationId xmlns:a16="http://schemas.microsoft.com/office/drawing/2014/main" id="{980E57A3-78C6-604F-2579-87EE02CAA34D}"/>
              </a:ext>
            </a:extLst>
          </p:cNvPr>
          <p:cNvSpPr txBox="1"/>
          <p:nvPr/>
        </p:nvSpPr>
        <p:spPr>
          <a:xfrm>
            <a:off x="7318847" y="2968141"/>
            <a:ext cx="4069239" cy="510778"/>
          </a:xfrm>
          <a:prstGeom prst="roundRect">
            <a:avLst/>
          </a:prstGeom>
          <a:solidFill>
            <a:schemeClr val="bg2"/>
          </a:solidFill>
          <a:ln w="38100">
            <a:noFill/>
          </a:ln>
        </p:spPr>
        <p:txBody>
          <a:bodyPr wrap="square" rtlCol="0" anchor="ctr">
            <a:spAutoFit/>
          </a:bodyPr>
          <a:lstStyle/>
          <a:p>
            <a:pPr algn="ctr"/>
            <a:r>
              <a:rPr lang="en-GB" sz="2400" b="1" dirty="0">
                <a:solidFill>
                  <a:schemeClr val="bg1"/>
                </a:solidFill>
              </a:rPr>
              <a:t>You can pay by</a:t>
            </a:r>
          </a:p>
        </p:txBody>
      </p:sp>
      <p:sp>
        <p:nvSpPr>
          <p:cNvPr id="16" name="TextBox 15">
            <a:extLst>
              <a:ext uri="{FF2B5EF4-FFF2-40B4-BE49-F238E27FC236}">
                <a16:creationId xmlns:a16="http://schemas.microsoft.com/office/drawing/2014/main" id="{4E90948D-1036-33FB-CB35-D779035AA745}"/>
              </a:ext>
            </a:extLst>
          </p:cNvPr>
          <p:cNvSpPr txBox="1"/>
          <p:nvPr/>
        </p:nvSpPr>
        <p:spPr>
          <a:xfrm>
            <a:off x="7362541" y="3563116"/>
            <a:ext cx="4069239" cy="442674"/>
          </a:xfrm>
          <a:prstGeom prst="roundRect">
            <a:avLst/>
          </a:prstGeom>
          <a:solidFill>
            <a:schemeClr val="bg1"/>
          </a:solidFill>
          <a:ln w="38100">
            <a:noFill/>
          </a:ln>
        </p:spPr>
        <p:txBody>
          <a:bodyPr wrap="square" rtlCol="0" anchor="ctr">
            <a:spAutoFit/>
          </a:bodyPr>
          <a:lstStyle/>
          <a:p>
            <a:pPr algn="ctr"/>
            <a:r>
              <a:rPr lang="en-GB" sz="2000" b="1" dirty="0">
                <a:solidFill>
                  <a:schemeClr val="bg2"/>
                </a:solidFill>
              </a:rPr>
              <a:t>Monthly (via payroll)</a:t>
            </a:r>
          </a:p>
        </p:txBody>
      </p:sp>
      <p:sp>
        <p:nvSpPr>
          <p:cNvPr id="3" name="TextBox 2">
            <a:extLst>
              <a:ext uri="{FF2B5EF4-FFF2-40B4-BE49-F238E27FC236}">
                <a16:creationId xmlns:a16="http://schemas.microsoft.com/office/drawing/2014/main" id="{D5D92F9D-EAAC-8DE3-2B55-DA1E439D6E02}"/>
              </a:ext>
            </a:extLst>
          </p:cNvPr>
          <p:cNvSpPr txBox="1"/>
          <p:nvPr/>
        </p:nvSpPr>
        <p:spPr>
          <a:xfrm>
            <a:off x="7333358" y="4176154"/>
            <a:ext cx="4069239" cy="510778"/>
          </a:xfrm>
          <a:prstGeom prst="roundRect">
            <a:avLst/>
          </a:prstGeom>
          <a:solidFill>
            <a:schemeClr val="bg2"/>
          </a:solidFill>
          <a:ln w="38100">
            <a:noFill/>
          </a:ln>
        </p:spPr>
        <p:txBody>
          <a:bodyPr wrap="square" rtlCol="0" anchor="ctr">
            <a:spAutoFit/>
          </a:bodyPr>
          <a:lstStyle/>
          <a:p>
            <a:pPr algn="ctr"/>
            <a:r>
              <a:rPr lang="en-GB" sz="2400" b="1" dirty="0">
                <a:solidFill>
                  <a:schemeClr val="bg1"/>
                </a:solidFill>
              </a:rPr>
              <a:t>An example</a:t>
            </a:r>
          </a:p>
        </p:txBody>
      </p:sp>
      <p:sp>
        <p:nvSpPr>
          <p:cNvPr id="5" name="TextBox 4">
            <a:extLst>
              <a:ext uri="{FF2B5EF4-FFF2-40B4-BE49-F238E27FC236}">
                <a16:creationId xmlns:a16="http://schemas.microsoft.com/office/drawing/2014/main" id="{0DAADD20-DCF5-A33A-FB7D-1768264ED4B7}"/>
              </a:ext>
            </a:extLst>
          </p:cNvPr>
          <p:cNvSpPr txBox="1"/>
          <p:nvPr/>
        </p:nvSpPr>
        <p:spPr>
          <a:xfrm>
            <a:off x="7561374" y="4703025"/>
            <a:ext cx="3549934" cy="442674"/>
          </a:xfrm>
          <a:prstGeom prst="roundRect">
            <a:avLst/>
          </a:prstGeom>
          <a:solidFill>
            <a:schemeClr val="bg1"/>
          </a:solidFill>
          <a:ln w="38100">
            <a:noFill/>
          </a:ln>
        </p:spPr>
        <p:txBody>
          <a:bodyPr wrap="square" rtlCol="0" anchor="ctr">
            <a:spAutoFit/>
          </a:bodyPr>
          <a:lstStyle/>
          <a:p>
            <a:pPr algn="ctr"/>
            <a:r>
              <a:rPr lang="en-GB" sz="2000" b="1" dirty="0">
                <a:solidFill>
                  <a:schemeClr val="bg2"/>
                </a:solidFill>
              </a:rPr>
              <a:t>NPA in new scheme is </a:t>
            </a:r>
            <a:r>
              <a:rPr lang="en-GB" sz="2000" b="1" u="sng" dirty="0">
                <a:solidFill>
                  <a:schemeClr val="bg2"/>
                </a:solidFill>
              </a:rPr>
              <a:t>68</a:t>
            </a:r>
          </a:p>
        </p:txBody>
      </p:sp>
      <p:sp>
        <p:nvSpPr>
          <p:cNvPr id="19" name="TextBox 18">
            <a:extLst>
              <a:ext uri="{FF2B5EF4-FFF2-40B4-BE49-F238E27FC236}">
                <a16:creationId xmlns:a16="http://schemas.microsoft.com/office/drawing/2014/main" id="{7B079CE8-4077-CCBE-C930-E95FE2E805F8}"/>
              </a:ext>
            </a:extLst>
          </p:cNvPr>
          <p:cNvSpPr txBox="1"/>
          <p:nvPr/>
        </p:nvSpPr>
        <p:spPr>
          <a:xfrm>
            <a:off x="7328692" y="5186781"/>
            <a:ext cx="1880950" cy="783193"/>
          </a:xfrm>
          <a:prstGeom prst="roundRect">
            <a:avLst/>
          </a:prstGeom>
          <a:solidFill>
            <a:schemeClr val="bg1"/>
          </a:solidFill>
          <a:ln w="12700">
            <a:solidFill>
              <a:schemeClr val="bg2"/>
            </a:solidFill>
          </a:ln>
        </p:spPr>
        <p:txBody>
          <a:bodyPr wrap="square" rtlCol="0" anchor="ctr">
            <a:spAutoFit/>
          </a:bodyPr>
          <a:lstStyle/>
          <a:p>
            <a:pPr algn="ctr"/>
            <a:r>
              <a:rPr lang="en-GB" sz="2000" b="1" dirty="0">
                <a:solidFill>
                  <a:schemeClr val="bg2"/>
                </a:solidFill>
              </a:rPr>
              <a:t>Take out a 3-year ERRBO</a:t>
            </a:r>
          </a:p>
        </p:txBody>
      </p:sp>
      <p:sp>
        <p:nvSpPr>
          <p:cNvPr id="22" name="TextBox 21">
            <a:extLst>
              <a:ext uri="{FF2B5EF4-FFF2-40B4-BE49-F238E27FC236}">
                <a16:creationId xmlns:a16="http://schemas.microsoft.com/office/drawing/2014/main" id="{CB71654F-7AF6-39B5-9C0D-2FEC10EE9B6E}"/>
              </a:ext>
            </a:extLst>
          </p:cNvPr>
          <p:cNvSpPr txBox="1"/>
          <p:nvPr/>
        </p:nvSpPr>
        <p:spPr>
          <a:xfrm>
            <a:off x="9336341" y="5182015"/>
            <a:ext cx="2085526" cy="783193"/>
          </a:xfrm>
          <a:prstGeom prst="roundRect">
            <a:avLst/>
          </a:prstGeom>
          <a:solidFill>
            <a:schemeClr val="bg1"/>
          </a:solidFill>
          <a:ln w="12700">
            <a:solidFill>
              <a:schemeClr val="bg2"/>
            </a:solidFill>
          </a:ln>
        </p:spPr>
        <p:txBody>
          <a:bodyPr wrap="square" rtlCol="0" anchor="ctr">
            <a:spAutoFit/>
          </a:bodyPr>
          <a:lstStyle/>
          <a:p>
            <a:pPr algn="ctr"/>
            <a:r>
              <a:rPr lang="en-GB" sz="2000" b="1" dirty="0">
                <a:solidFill>
                  <a:schemeClr val="bg2"/>
                </a:solidFill>
              </a:rPr>
              <a:t>Same pension paid from </a:t>
            </a:r>
            <a:r>
              <a:rPr lang="en-GB" sz="2000" b="1" u="sng" dirty="0">
                <a:solidFill>
                  <a:schemeClr val="bg2"/>
                </a:solidFill>
              </a:rPr>
              <a:t>65</a:t>
            </a:r>
          </a:p>
        </p:txBody>
      </p:sp>
      <p:graphicFrame>
        <p:nvGraphicFramePr>
          <p:cNvPr id="23" name="Chart 22">
            <a:extLst>
              <a:ext uri="{FF2B5EF4-FFF2-40B4-BE49-F238E27FC236}">
                <a16:creationId xmlns:a16="http://schemas.microsoft.com/office/drawing/2014/main" id="{166FCC36-C078-4633-E999-57927669B5E5}"/>
              </a:ext>
            </a:extLst>
          </p:cNvPr>
          <p:cNvGraphicFramePr>
            <a:graphicFrameLocks noChangeAspect="1"/>
          </p:cNvGraphicFramePr>
          <p:nvPr/>
        </p:nvGraphicFramePr>
        <p:xfrm>
          <a:off x="3177094" y="3254470"/>
          <a:ext cx="3214884" cy="2143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C6F3DC37-145E-1460-05CC-34DE2EEF2101}"/>
              </a:ext>
            </a:extLst>
          </p:cNvPr>
          <p:cNvGraphicFramePr>
            <a:graphicFrameLocks noChangeAspect="1"/>
          </p:cNvGraphicFramePr>
          <p:nvPr/>
        </p:nvGraphicFramePr>
        <p:xfrm>
          <a:off x="477616" y="3439664"/>
          <a:ext cx="2970000" cy="1980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Arrow: Right 24">
            <a:extLst>
              <a:ext uri="{FF2B5EF4-FFF2-40B4-BE49-F238E27FC236}">
                <a16:creationId xmlns:a16="http://schemas.microsoft.com/office/drawing/2014/main" id="{E73A28BC-405F-CFFC-05DC-5B8613F5AC2F}"/>
              </a:ext>
            </a:extLst>
          </p:cNvPr>
          <p:cNvSpPr>
            <a:spLocks noChangeAspect="1"/>
          </p:cNvSpPr>
          <p:nvPr/>
        </p:nvSpPr>
        <p:spPr>
          <a:xfrm>
            <a:off x="3043918" y="4234430"/>
            <a:ext cx="684000" cy="6840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DINOT-Light"/>
            </a:endParaRPr>
          </a:p>
        </p:txBody>
      </p:sp>
      <p:sp>
        <p:nvSpPr>
          <p:cNvPr id="26" name="TextBox 25">
            <a:extLst>
              <a:ext uri="{FF2B5EF4-FFF2-40B4-BE49-F238E27FC236}">
                <a16:creationId xmlns:a16="http://schemas.microsoft.com/office/drawing/2014/main" id="{D8BA83D4-7E55-50DB-46C3-4785E0B80495}"/>
              </a:ext>
            </a:extLst>
          </p:cNvPr>
          <p:cNvSpPr txBox="1"/>
          <p:nvPr/>
        </p:nvSpPr>
        <p:spPr>
          <a:xfrm>
            <a:off x="876470" y="5341010"/>
            <a:ext cx="2167449" cy="646986"/>
          </a:xfrm>
          <a:prstGeom prst="roundRect">
            <a:avLst/>
          </a:prstGeom>
          <a:solidFill>
            <a:schemeClr val="accent5"/>
          </a:solidFill>
          <a:ln w="38100">
            <a:noFill/>
          </a:ln>
        </p:spPr>
        <p:txBody>
          <a:bodyPr wrap="square" rtlCol="0" anchor="ctr">
            <a:spAutoFit/>
          </a:bodyPr>
          <a:lstStyle/>
          <a:p>
            <a:pPr algn="ctr"/>
            <a:r>
              <a:rPr lang="en-GB" sz="1600" b="1" dirty="0">
                <a:solidFill>
                  <a:schemeClr val="bg1"/>
                </a:solidFill>
              </a:rPr>
              <a:t>Paid every year for life from NPA</a:t>
            </a:r>
          </a:p>
        </p:txBody>
      </p:sp>
      <p:sp>
        <p:nvSpPr>
          <p:cNvPr id="27" name="TextBox 26">
            <a:extLst>
              <a:ext uri="{FF2B5EF4-FFF2-40B4-BE49-F238E27FC236}">
                <a16:creationId xmlns:a16="http://schemas.microsoft.com/office/drawing/2014/main" id="{73B9A3FF-4F77-01D9-BCE4-D458445E540D}"/>
              </a:ext>
            </a:extLst>
          </p:cNvPr>
          <p:cNvSpPr txBox="1"/>
          <p:nvPr/>
        </p:nvSpPr>
        <p:spPr>
          <a:xfrm>
            <a:off x="3689061" y="5342334"/>
            <a:ext cx="2167449" cy="646986"/>
          </a:xfrm>
          <a:prstGeom prst="roundRect">
            <a:avLst/>
          </a:prstGeom>
          <a:solidFill>
            <a:schemeClr val="bg2"/>
          </a:solidFill>
          <a:ln w="38100">
            <a:noFill/>
          </a:ln>
        </p:spPr>
        <p:txBody>
          <a:bodyPr wrap="square" rtlCol="0" anchor="ctr">
            <a:spAutoFit/>
          </a:bodyPr>
          <a:lstStyle/>
          <a:p>
            <a:pPr algn="ctr"/>
            <a:r>
              <a:rPr lang="en-GB" sz="1600" b="1" dirty="0">
                <a:solidFill>
                  <a:schemeClr val="bg1"/>
                </a:solidFill>
              </a:rPr>
              <a:t>Paid every year for life from earlier age</a:t>
            </a:r>
          </a:p>
        </p:txBody>
      </p:sp>
    </p:spTree>
    <p:custDataLst>
      <p:tags r:id="rId1"/>
    </p:custDataLst>
    <p:extLst>
      <p:ext uri="{BB962C8B-B14F-4D97-AF65-F5344CB8AC3E}">
        <p14:creationId xmlns:p14="http://schemas.microsoft.com/office/powerpoint/2010/main" val="3965965092"/>
      </p:ext>
    </p:extLst>
  </p:cSld>
  <p:clrMapOvr>
    <a:masterClrMapping/>
  </p:clrMapOvr>
  <mc:AlternateContent xmlns:mc="http://schemas.openxmlformats.org/markup-compatibility/2006" xmlns:p14="http://schemas.microsoft.com/office/powerpoint/2010/main">
    <mc:Choice Requires="p14">
      <p:transition spd="slow" p14:dur="2000" advTm="188147"/>
    </mc:Choice>
    <mc:Fallback xmlns="">
      <p:transition spd="slow" advTm="1881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5" grpId="0" animBg="1"/>
      <p:bldP spid="16" grpId="0" animBg="1"/>
      <p:bldP spid="3" grpId="0" animBg="1"/>
      <p:bldP spid="5" grpId="0" animBg="1"/>
      <p:bldP spid="19" grpId="0" animBg="1"/>
      <p:bldP spid="22" grpId="0" animBg="1"/>
      <p:bldGraphic spid="23" grpId="0">
        <p:bldAsOne/>
      </p:bldGraphic>
      <p:bldGraphic spid="24" grpId="0">
        <p:bldAsOne/>
      </p:bldGraphic>
      <p:bldP spid="25" grpId="0" animBg="1"/>
      <p:bldP spid="26" grpId="0" animBg="1"/>
      <p:bldP spid="2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FDE0-707E-E28E-2927-365F9E6C708A}"/>
              </a:ext>
            </a:extLst>
          </p:cNvPr>
          <p:cNvSpPr>
            <a:spLocks noGrp="1"/>
          </p:cNvSpPr>
          <p:nvPr>
            <p:ph type="title"/>
          </p:nvPr>
        </p:nvSpPr>
        <p:spPr/>
        <p:txBody>
          <a:bodyPr/>
          <a:lstStyle/>
          <a:p>
            <a:r>
              <a:rPr lang="en-GB" dirty="0"/>
              <a:t>9. Ways to increase your pension</a:t>
            </a:r>
            <a:br>
              <a:rPr lang="en-GB" dirty="0"/>
            </a:br>
            <a:r>
              <a:rPr lang="en-GB" dirty="0"/>
              <a:t>Further information</a:t>
            </a:r>
          </a:p>
        </p:txBody>
      </p:sp>
      <p:sp>
        <p:nvSpPr>
          <p:cNvPr id="4" name="Slide Number Placeholder 3">
            <a:extLst>
              <a:ext uri="{FF2B5EF4-FFF2-40B4-BE49-F238E27FC236}">
                <a16:creationId xmlns:a16="http://schemas.microsoft.com/office/drawing/2014/main" id="{2FD74C84-3419-4DF7-D1AD-F335BE78D0DB}"/>
              </a:ext>
            </a:extLst>
          </p:cNvPr>
          <p:cNvSpPr>
            <a:spLocks noGrp="1"/>
          </p:cNvSpPr>
          <p:nvPr>
            <p:ph type="sldNum" sz="quarter" idx="12"/>
          </p:nvPr>
        </p:nvSpPr>
        <p:spPr/>
        <p:txBody>
          <a:bodyPr/>
          <a:lstStyle/>
          <a:p>
            <a:fld id="{FD15E2C3-2FDC-5443-A5D7-CEF7C1191BA7}" type="slidenum">
              <a:rPr lang="en-GB" smtClean="0"/>
              <a:t>59</a:t>
            </a:fld>
            <a:endParaRPr lang="en-GB"/>
          </a:p>
        </p:txBody>
      </p:sp>
      <p:sp>
        <p:nvSpPr>
          <p:cNvPr id="5" name="Content Placeholder 1">
            <a:extLst>
              <a:ext uri="{FF2B5EF4-FFF2-40B4-BE49-F238E27FC236}">
                <a16:creationId xmlns:a16="http://schemas.microsoft.com/office/drawing/2014/main" id="{DD16C51A-C207-6151-EEDB-E5B38982268B}"/>
              </a:ext>
            </a:extLst>
          </p:cNvPr>
          <p:cNvSpPr txBox="1">
            <a:spLocks/>
          </p:cNvSpPr>
          <p:nvPr/>
        </p:nvSpPr>
        <p:spPr>
          <a:xfrm>
            <a:off x="609600" y="1395842"/>
            <a:ext cx="11106189"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hlinkClick r:id="rId2">
                  <a:extLst>
                    <a:ext uri="{A12FA001-AC4F-418D-AE19-62706E023703}">
                      <ahyp:hlinkClr xmlns:ahyp="http://schemas.microsoft.com/office/drawing/2018/hyperlinkcolor" val="tx"/>
                    </a:ext>
                  </a:extLst>
                </a:hlinkClick>
              </a:rPr>
              <a:t>www.nhsbsa.nhs.uk/member-hub/increasing-your-pension</a:t>
            </a:r>
            <a:endParaRPr lang="en-GB" dirty="0"/>
          </a:p>
          <a:p>
            <a:pPr algn="ctr"/>
            <a:endParaRPr lang="en-GB" dirty="0"/>
          </a:p>
          <a:p>
            <a:pPr algn="ctr"/>
            <a:endParaRPr lang="en-GB" dirty="0"/>
          </a:p>
          <a:p>
            <a:pPr algn="ctr"/>
            <a:endParaRPr lang="en-GB" dirty="0"/>
          </a:p>
          <a:p>
            <a:pPr algn="ctr"/>
            <a:endParaRPr lang="en-GB" dirty="0"/>
          </a:p>
          <a:p>
            <a:pPr algn="ctr"/>
            <a:endParaRPr lang="en-GB" dirty="0"/>
          </a:p>
          <a:p>
            <a:endParaRPr lang="en-GB" dirty="0"/>
          </a:p>
        </p:txBody>
      </p:sp>
      <p:pic>
        <p:nvPicPr>
          <p:cNvPr id="7" name="Picture 6">
            <a:extLst>
              <a:ext uri="{FF2B5EF4-FFF2-40B4-BE49-F238E27FC236}">
                <a16:creationId xmlns:a16="http://schemas.microsoft.com/office/drawing/2014/main" id="{A53A3B6E-B0ED-30B6-FF53-88FCA3F59B1B}"/>
              </a:ext>
            </a:extLst>
          </p:cNvPr>
          <p:cNvPicPr>
            <a:picLocks noChangeAspect="1"/>
          </p:cNvPicPr>
          <p:nvPr/>
        </p:nvPicPr>
        <p:blipFill>
          <a:blip r:embed="rId3"/>
          <a:stretch>
            <a:fillRect/>
          </a:stretch>
        </p:blipFill>
        <p:spPr>
          <a:xfrm>
            <a:off x="3680412" y="1819072"/>
            <a:ext cx="4831176" cy="4206402"/>
          </a:xfrm>
          <a:prstGeom prst="rect">
            <a:avLst/>
          </a:prstGeom>
          <a:ln>
            <a:solidFill>
              <a:schemeClr val="accent5"/>
            </a:solidFill>
          </a:ln>
        </p:spPr>
      </p:pic>
    </p:spTree>
    <p:extLst>
      <p:ext uri="{BB962C8B-B14F-4D97-AF65-F5344CB8AC3E}">
        <p14:creationId xmlns:p14="http://schemas.microsoft.com/office/powerpoint/2010/main" val="173793976"/>
      </p:ext>
    </p:extLst>
  </p:cSld>
  <p:clrMapOvr>
    <a:masterClrMapping/>
  </p:clrMapOvr>
  <mc:AlternateContent xmlns:mc="http://schemas.openxmlformats.org/markup-compatibility/2006" xmlns:p14="http://schemas.microsoft.com/office/powerpoint/2010/main">
    <mc:Choice Requires="p14">
      <p:transition spd="slow" p14:dur="2000" advTm="25461"/>
    </mc:Choice>
    <mc:Fallback xmlns="">
      <p:transition spd="slow" advTm="254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C0D3-B76F-35F0-6ABF-F6EBEB1330FC}"/>
              </a:ext>
            </a:extLst>
          </p:cNvPr>
          <p:cNvSpPr>
            <a:spLocks noGrp="1"/>
          </p:cNvSpPr>
          <p:nvPr>
            <p:ph type="title"/>
          </p:nvPr>
        </p:nvSpPr>
        <p:spPr/>
        <p:txBody>
          <a:bodyPr/>
          <a:lstStyle/>
          <a:p>
            <a:r>
              <a:rPr lang="en-GB" dirty="0"/>
              <a:t>1. An overview</a:t>
            </a:r>
            <a:br>
              <a:rPr lang="en-GB" dirty="0"/>
            </a:br>
            <a:r>
              <a:rPr lang="en-GB" dirty="0"/>
              <a:t>Further information</a:t>
            </a:r>
          </a:p>
        </p:txBody>
      </p:sp>
      <p:sp>
        <p:nvSpPr>
          <p:cNvPr id="4" name="Slide Number Placeholder 3">
            <a:extLst>
              <a:ext uri="{FF2B5EF4-FFF2-40B4-BE49-F238E27FC236}">
                <a16:creationId xmlns:a16="http://schemas.microsoft.com/office/drawing/2014/main" id="{BC282D3D-CD71-1FD3-2480-5FF9DBEF62D9}"/>
              </a:ext>
            </a:extLst>
          </p:cNvPr>
          <p:cNvSpPr>
            <a:spLocks noGrp="1"/>
          </p:cNvSpPr>
          <p:nvPr>
            <p:ph type="sldNum" sz="quarter" idx="12"/>
          </p:nvPr>
        </p:nvSpPr>
        <p:spPr/>
        <p:txBody>
          <a:bodyPr/>
          <a:lstStyle/>
          <a:p>
            <a:fld id="{FD15E2C3-2FDC-5443-A5D7-CEF7C1191BA7}" type="slidenum">
              <a:rPr lang="en-GB" smtClean="0"/>
              <a:t>6</a:t>
            </a:fld>
            <a:endParaRPr lang="en-GB"/>
          </a:p>
        </p:txBody>
      </p:sp>
      <p:pic>
        <p:nvPicPr>
          <p:cNvPr id="6" name="Picture 5">
            <a:extLst>
              <a:ext uri="{FF2B5EF4-FFF2-40B4-BE49-F238E27FC236}">
                <a16:creationId xmlns:a16="http://schemas.microsoft.com/office/drawing/2014/main" id="{7EF1F16D-B570-EA29-0DAA-06CBF9054E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44557" y="2623134"/>
            <a:ext cx="4081621" cy="2160000"/>
          </a:xfrm>
          <a:prstGeom prst="rect">
            <a:avLst/>
          </a:prstGeom>
          <a:ln>
            <a:solidFill>
              <a:schemeClr val="tx1"/>
            </a:solidFill>
          </a:ln>
        </p:spPr>
      </p:pic>
      <p:pic>
        <p:nvPicPr>
          <p:cNvPr id="7" name="Picture 6">
            <a:extLst>
              <a:ext uri="{FF2B5EF4-FFF2-40B4-BE49-F238E27FC236}">
                <a16:creationId xmlns:a16="http://schemas.microsoft.com/office/drawing/2014/main" id="{5D6EEDFD-6186-ABC4-9745-32B238DD65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9425" y="2677880"/>
            <a:ext cx="6259268" cy="1921323"/>
          </a:xfrm>
          <a:prstGeom prst="rect">
            <a:avLst/>
          </a:prstGeom>
          <a:ln>
            <a:solidFill>
              <a:schemeClr val="tx1"/>
            </a:solidFill>
          </a:ln>
        </p:spPr>
      </p:pic>
      <p:pic>
        <p:nvPicPr>
          <p:cNvPr id="13" name="Audio 12">
            <a:hlinkClick r:id="" action="ppaction://media"/>
            <a:extLst>
              <a:ext uri="{FF2B5EF4-FFF2-40B4-BE49-F238E27FC236}">
                <a16:creationId xmlns:a16="http://schemas.microsoft.com/office/drawing/2014/main" id="{FB5D4978-0077-4D37-0C85-BB72FC44F2B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
        <p:nvSpPr>
          <p:cNvPr id="3" name="TextBox 2">
            <a:extLst>
              <a:ext uri="{FF2B5EF4-FFF2-40B4-BE49-F238E27FC236}">
                <a16:creationId xmlns:a16="http://schemas.microsoft.com/office/drawing/2014/main" id="{EEAEEFAB-3AD4-DA1E-CF61-40D01458B943}"/>
              </a:ext>
            </a:extLst>
          </p:cNvPr>
          <p:cNvSpPr txBox="1"/>
          <p:nvPr/>
        </p:nvSpPr>
        <p:spPr>
          <a:xfrm>
            <a:off x="1662197" y="2082816"/>
            <a:ext cx="4211052" cy="369332"/>
          </a:xfrm>
          <a:prstGeom prst="rect">
            <a:avLst/>
          </a:prstGeom>
          <a:solidFill>
            <a:schemeClr val="bg1"/>
          </a:solidFill>
        </p:spPr>
        <p:txBody>
          <a:bodyPr wrap="square" rtlCol="0">
            <a:spAutoFit/>
          </a:bodyPr>
          <a:lstStyle/>
          <a:p>
            <a:r>
              <a:rPr lang="en-GB" dirty="0">
                <a:hlinkClick r:id="rId7"/>
              </a:rPr>
              <a:t>www.nhsbsa.nhs.uk/nhs-pensions</a:t>
            </a:r>
            <a:r>
              <a:rPr lang="en-GB" dirty="0"/>
              <a:t> </a:t>
            </a:r>
          </a:p>
        </p:txBody>
      </p:sp>
      <p:sp>
        <p:nvSpPr>
          <p:cNvPr id="8" name="TextBox 7">
            <a:extLst>
              <a:ext uri="{FF2B5EF4-FFF2-40B4-BE49-F238E27FC236}">
                <a16:creationId xmlns:a16="http://schemas.microsoft.com/office/drawing/2014/main" id="{5D5B20C9-8DC1-B37B-AEDC-2B5693E1DBC4}"/>
              </a:ext>
            </a:extLst>
          </p:cNvPr>
          <p:cNvSpPr txBox="1"/>
          <p:nvPr/>
        </p:nvSpPr>
        <p:spPr>
          <a:xfrm>
            <a:off x="7501523" y="1955030"/>
            <a:ext cx="4211052" cy="369332"/>
          </a:xfrm>
          <a:prstGeom prst="rect">
            <a:avLst/>
          </a:prstGeom>
          <a:solidFill>
            <a:schemeClr val="bg1"/>
          </a:solidFill>
        </p:spPr>
        <p:txBody>
          <a:bodyPr wrap="square" rtlCol="0">
            <a:spAutoFit/>
          </a:bodyPr>
          <a:lstStyle/>
          <a:p>
            <a:r>
              <a:rPr lang="en-GB" dirty="0">
                <a:hlinkClick r:id="rId8"/>
              </a:rPr>
              <a:t>www.nhsemployers.org/pensions</a:t>
            </a:r>
            <a:r>
              <a:rPr lang="en-GB" dirty="0"/>
              <a:t> </a:t>
            </a:r>
          </a:p>
        </p:txBody>
      </p:sp>
    </p:spTree>
    <p:extLst>
      <p:ext uri="{BB962C8B-B14F-4D97-AF65-F5344CB8AC3E}">
        <p14:creationId xmlns:p14="http://schemas.microsoft.com/office/powerpoint/2010/main" val="2817737012"/>
      </p:ext>
    </p:extLst>
  </p:cSld>
  <p:clrMapOvr>
    <a:masterClrMapping/>
  </p:clrMapOvr>
  <mc:AlternateContent xmlns:mc="http://schemas.openxmlformats.org/markup-compatibility/2006" xmlns:p14="http://schemas.microsoft.com/office/powerpoint/2010/main">
    <mc:Choice Requires="p14">
      <p:transition spd="slow" p14:dur="2000" advTm="65672"/>
    </mc:Choice>
    <mc:Fallback xmlns="">
      <p:transition spd="slow" advTm="65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10. Pensions tax</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3014524230"/>
      </p:ext>
    </p:extLst>
  </p:cSld>
  <p:clrMapOvr>
    <a:masterClrMapping/>
  </p:clrMapOvr>
  <mc:AlternateContent xmlns:mc="http://schemas.openxmlformats.org/markup-compatibility/2006" xmlns:p14="http://schemas.microsoft.com/office/powerpoint/2010/main">
    <mc:Choice Requires="p14">
      <p:transition spd="slow" p14:dur="2000" advTm="40535"/>
    </mc:Choice>
    <mc:Fallback xmlns="">
      <p:transition spd="slow" advTm="40535"/>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8193-4FBC-1C32-464B-EDDBEC0E36C3}"/>
              </a:ext>
            </a:extLst>
          </p:cNvPr>
          <p:cNvSpPr>
            <a:spLocks noGrp="1"/>
          </p:cNvSpPr>
          <p:nvPr>
            <p:ph type="title"/>
          </p:nvPr>
        </p:nvSpPr>
        <p:spPr/>
        <p:txBody>
          <a:bodyPr/>
          <a:lstStyle/>
          <a:p>
            <a:r>
              <a:rPr lang="en-GB" dirty="0"/>
              <a:t>The Annual Allowance (“AA”)</a:t>
            </a:r>
          </a:p>
        </p:txBody>
      </p:sp>
      <p:sp>
        <p:nvSpPr>
          <p:cNvPr id="5" name="Rounded Rectangle 6">
            <a:extLst>
              <a:ext uri="{FF2B5EF4-FFF2-40B4-BE49-F238E27FC236}">
                <a16:creationId xmlns:a16="http://schemas.microsoft.com/office/drawing/2014/main" id="{D1783127-470B-5A16-4DA8-564FF0116829}"/>
              </a:ext>
            </a:extLst>
          </p:cNvPr>
          <p:cNvSpPr/>
          <p:nvPr/>
        </p:nvSpPr>
        <p:spPr>
          <a:xfrm>
            <a:off x="1506832" y="3502976"/>
            <a:ext cx="2604678" cy="25200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sz="2000" dirty="0">
                <a:cs typeface="Arial" pitchFamily="34" charset="0"/>
              </a:rPr>
              <a:t>Value of benefits earned over the year</a:t>
            </a:r>
          </a:p>
          <a:p>
            <a:pPr algn="ctr" eaLnBrk="1" hangingPunct="1">
              <a:defRPr/>
            </a:pPr>
            <a:endParaRPr lang="en-GB" sz="2000" dirty="0">
              <a:cs typeface="Arial" pitchFamily="34" charset="0"/>
            </a:endParaRPr>
          </a:p>
          <a:p>
            <a:pPr algn="ctr">
              <a:defRPr/>
            </a:pPr>
            <a:r>
              <a:rPr lang="en-GB" sz="2000" b="1" dirty="0">
                <a:cs typeface="Arial" pitchFamily="34" charset="0"/>
              </a:rPr>
              <a:t>“Pension Input Amount”</a:t>
            </a:r>
          </a:p>
        </p:txBody>
      </p:sp>
      <p:sp>
        <p:nvSpPr>
          <p:cNvPr id="6" name="Rounded Rectangle 7">
            <a:extLst>
              <a:ext uri="{FF2B5EF4-FFF2-40B4-BE49-F238E27FC236}">
                <a16:creationId xmlns:a16="http://schemas.microsoft.com/office/drawing/2014/main" id="{C74E4C30-F31E-2F07-7217-65DA5FD4AEC5}"/>
              </a:ext>
            </a:extLst>
          </p:cNvPr>
          <p:cNvSpPr/>
          <p:nvPr/>
        </p:nvSpPr>
        <p:spPr>
          <a:xfrm>
            <a:off x="4330349" y="4218184"/>
            <a:ext cx="1482724" cy="180479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dirty="0">
                <a:cs typeface="Arial" pitchFamily="34" charset="0"/>
              </a:rPr>
              <a:t>Annual Allowance</a:t>
            </a:r>
          </a:p>
        </p:txBody>
      </p:sp>
      <p:cxnSp>
        <p:nvCxnSpPr>
          <p:cNvPr id="7" name="Straight Connector 6">
            <a:extLst>
              <a:ext uri="{FF2B5EF4-FFF2-40B4-BE49-F238E27FC236}">
                <a16:creationId xmlns:a16="http://schemas.microsoft.com/office/drawing/2014/main" id="{879551FC-4552-5603-5303-2E679D575197}"/>
              </a:ext>
            </a:extLst>
          </p:cNvPr>
          <p:cNvCxnSpPr>
            <a:cxnSpLocks/>
          </p:cNvCxnSpPr>
          <p:nvPr/>
        </p:nvCxnSpPr>
        <p:spPr>
          <a:xfrm flipV="1">
            <a:off x="3953793" y="3522037"/>
            <a:ext cx="1764000" cy="1"/>
          </a:xfrm>
          <a:prstGeom prst="line">
            <a:avLst/>
          </a:prstGeom>
          <a:ln w="28575">
            <a:solidFill>
              <a:srgbClr val="F4514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5FDCF60-E2CF-4711-8455-DDB05FF4EF20}"/>
              </a:ext>
            </a:extLst>
          </p:cNvPr>
          <p:cNvCxnSpPr>
            <a:cxnSpLocks/>
          </p:cNvCxnSpPr>
          <p:nvPr/>
        </p:nvCxnSpPr>
        <p:spPr>
          <a:xfrm>
            <a:off x="4113262" y="4189624"/>
            <a:ext cx="1620000" cy="0"/>
          </a:xfrm>
          <a:prstGeom prst="line">
            <a:avLst/>
          </a:prstGeom>
          <a:ln w="28575">
            <a:solidFill>
              <a:srgbClr val="F4514C"/>
            </a:solidFill>
            <a:prstDash val="sysDash"/>
          </a:ln>
        </p:spPr>
        <p:style>
          <a:lnRef idx="1">
            <a:schemeClr val="accent1"/>
          </a:lnRef>
          <a:fillRef idx="0">
            <a:schemeClr val="accent1"/>
          </a:fillRef>
          <a:effectRef idx="0">
            <a:schemeClr val="accent1"/>
          </a:effectRef>
          <a:fontRef idx="minor">
            <a:schemeClr val="tx1"/>
          </a:fontRef>
        </p:style>
      </p:cxnSp>
      <p:sp>
        <p:nvSpPr>
          <p:cNvPr id="9" name="Right Brace 8">
            <a:extLst>
              <a:ext uri="{FF2B5EF4-FFF2-40B4-BE49-F238E27FC236}">
                <a16:creationId xmlns:a16="http://schemas.microsoft.com/office/drawing/2014/main" id="{9F195A35-E8D5-1262-5DFB-234A6F27CE33}"/>
              </a:ext>
            </a:extLst>
          </p:cNvPr>
          <p:cNvSpPr/>
          <p:nvPr/>
        </p:nvSpPr>
        <p:spPr>
          <a:xfrm>
            <a:off x="6956580" y="3562951"/>
            <a:ext cx="264903" cy="556990"/>
          </a:xfrm>
          <a:prstGeom prst="rightBrace">
            <a:avLst/>
          </a:prstGeom>
          <a:ln w="28575">
            <a:solidFill>
              <a:srgbClr val="F4514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1400" dirty="0">
              <a:cs typeface="Arial" pitchFamily="34" charset="0"/>
            </a:endParaRPr>
          </a:p>
        </p:txBody>
      </p:sp>
      <p:sp>
        <p:nvSpPr>
          <p:cNvPr id="10" name="TextBox 14">
            <a:extLst>
              <a:ext uri="{FF2B5EF4-FFF2-40B4-BE49-F238E27FC236}">
                <a16:creationId xmlns:a16="http://schemas.microsoft.com/office/drawing/2014/main" id="{B44FA50E-2162-2109-E0C2-C2F5C96C67EC}"/>
              </a:ext>
            </a:extLst>
          </p:cNvPr>
          <p:cNvSpPr txBox="1">
            <a:spLocks noChangeArrowheads="1"/>
          </p:cNvSpPr>
          <p:nvPr/>
        </p:nvSpPr>
        <p:spPr bwMode="auto">
          <a:xfrm>
            <a:off x="7303814" y="3286673"/>
            <a:ext cx="3992312" cy="1123712"/>
          </a:xfrm>
          <a:prstGeom prst="round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dirty="0">
                <a:solidFill>
                  <a:srgbClr val="F4514C"/>
                </a:solidFill>
                <a:latin typeface="+mn-lt"/>
              </a:rPr>
              <a:t>A tax charge will fall due on this “</a:t>
            </a:r>
            <a:r>
              <a:rPr lang="en-GB" altLang="en-US" sz="2000" b="1" dirty="0">
                <a:solidFill>
                  <a:srgbClr val="F4514C"/>
                </a:solidFill>
                <a:latin typeface="+mn-lt"/>
              </a:rPr>
              <a:t>excess accrual” </a:t>
            </a:r>
            <a:r>
              <a:rPr lang="en-GB" altLang="en-US" sz="2000" dirty="0">
                <a:solidFill>
                  <a:srgbClr val="F4514C"/>
                </a:solidFill>
                <a:latin typeface="+mn-lt"/>
              </a:rPr>
              <a:t>unless there is sufficient “</a:t>
            </a:r>
            <a:r>
              <a:rPr lang="en-GB" altLang="en-US" sz="2000" b="1" dirty="0">
                <a:solidFill>
                  <a:srgbClr val="F4514C"/>
                </a:solidFill>
                <a:latin typeface="+mn-lt"/>
              </a:rPr>
              <a:t>carry-forward</a:t>
            </a:r>
            <a:r>
              <a:rPr lang="en-GB" altLang="en-US" sz="2000" dirty="0">
                <a:solidFill>
                  <a:srgbClr val="F4514C"/>
                </a:solidFill>
                <a:latin typeface="+mn-lt"/>
              </a:rPr>
              <a:t>”</a:t>
            </a:r>
          </a:p>
        </p:txBody>
      </p:sp>
      <p:sp>
        <p:nvSpPr>
          <p:cNvPr id="11" name="Rounded Rectangle 12">
            <a:extLst>
              <a:ext uri="{FF2B5EF4-FFF2-40B4-BE49-F238E27FC236}">
                <a16:creationId xmlns:a16="http://schemas.microsoft.com/office/drawing/2014/main" id="{127B7E0C-F385-E4EE-49A7-EE6B48A65A03}"/>
              </a:ext>
            </a:extLst>
          </p:cNvPr>
          <p:cNvSpPr/>
          <p:nvPr/>
        </p:nvSpPr>
        <p:spPr>
          <a:xfrm>
            <a:off x="5697533" y="3521830"/>
            <a:ext cx="1214437" cy="639235"/>
          </a:xfrm>
          <a:prstGeom prst="roundRect">
            <a:avLst/>
          </a:prstGeom>
          <a:solidFill>
            <a:srgbClr val="F45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cs typeface="Arial" pitchFamily="34" charset="0"/>
              </a:rPr>
              <a:t>Excess</a:t>
            </a:r>
          </a:p>
        </p:txBody>
      </p:sp>
      <p:sp>
        <p:nvSpPr>
          <p:cNvPr id="12" name="TextBox 11">
            <a:extLst>
              <a:ext uri="{FF2B5EF4-FFF2-40B4-BE49-F238E27FC236}">
                <a16:creationId xmlns:a16="http://schemas.microsoft.com/office/drawing/2014/main" id="{2DB696B5-6BE2-94BB-3CB2-953782056021}"/>
              </a:ext>
            </a:extLst>
          </p:cNvPr>
          <p:cNvSpPr txBox="1"/>
          <p:nvPr/>
        </p:nvSpPr>
        <p:spPr>
          <a:xfrm>
            <a:off x="2654010" y="1324137"/>
            <a:ext cx="6883975" cy="919401"/>
          </a:xfrm>
          <a:prstGeom prst="roundRect">
            <a:avLst/>
          </a:prstGeom>
          <a:solidFill>
            <a:schemeClr val="accent4"/>
          </a:solidFill>
          <a:ln w="38100">
            <a:noFill/>
          </a:ln>
        </p:spPr>
        <p:txBody>
          <a:bodyPr wrap="square" rtlCol="0" anchor="ctr">
            <a:spAutoFit/>
          </a:bodyPr>
          <a:lstStyle/>
          <a:p>
            <a:pPr algn="ctr"/>
            <a:r>
              <a:rPr lang="en-US" sz="2400" b="1" dirty="0">
                <a:solidFill>
                  <a:schemeClr val="bg1"/>
                </a:solidFill>
              </a:rPr>
              <a:t>Limit on tax-relieved pension savings in one year for all pension savers, not just NHS</a:t>
            </a:r>
          </a:p>
        </p:txBody>
      </p:sp>
      <p:sp>
        <p:nvSpPr>
          <p:cNvPr id="13" name="TextBox 12">
            <a:extLst>
              <a:ext uri="{FF2B5EF4-FFF2-40B4-BE49-F238E27FC236}">
                <a16:creationId xmlns:a16="http://schemas.microsoft.com/office/drawing/2014/main" id="{14E30EDA-B8AB-59A9-DA50-EE322635D3C9}"/>
              </a:ext>
            </a:extLst>
          </p:cNvPr>
          <p:cNvSpPr txBox="1"/>
          <p:nvPr/>
        </p:nvSpPr>
        <p:spPr>
          <a:xfrm>
            <a:off x="2398158" y="2687892"/>
            <a:ext cx="7395679" cy="442674"/>
          </a:xfrm>
          <a:prstGeom prst="roundRect">
            <a:avLst/>
          </a:prstGeom>
          <a:solidFill>
            <a:schemeClr val="bg1"/>
          </a:solidFill>
          <a:ln w="38100">
            <a:noFill/>
          </a:ln>
        </p:spPr>
        <p:txBody>
          <a:bodyPr wrap="square" rtlCol="0" anchor="ctr">
            <a:spAutoFit/>
          </a:bodyPr>
          <a:lstStyle/>
          <a:p>
            <a:pPr algn="ctr"/>
            <a:r>
              <a:rPr lang="en-US" sz="2000" b="1" dirty="0">
                <a:solidFill>
                  <a:schemeClr val="accent4"/>
                </a:solidFill>
              </a:rPr>
              <a:t>If you breach the AA, you </a:t>
            </a:r>
            <a:r>
              <a:rPr lang="en-US" sz="2000" b="1" u="sng" dirty="0">
                <a:solidFill>
                  <a:schemeClr val="accent4"/>
                </a:solidFill>
              </a:rPr>
              <a:t>may</a:t>
            </a:r>
            <a:r>
              <a:rPr lang="en-US" sz="2000" b="1" dirty="0">
                <a:solidFill>
                  <a:schemeClr val="accent4"/>
                </a:solidFill>
              </a:rPr>
              <a:t> be subject to a tax charge</a:t>
            </a:r>
          </a:p>
        </p:txBody>
      </p:sp>
      <p:sp>
        <p:nvSpPr>
          <p:cNvPr id="14" name="TextBox 13">
            <a:extLst>
              <a:ext uri="{FF2B5EF4-FFF2-40B4-BE49-F238E27FC236}">
                <a16:creationId xmlns:a16="http://schemas.microsoft.com/office/drawing/2014/main" id="{C7A050A0-9DA4-34DE-5E1C-C4E4B60FB5BC}"/>
              </a:ext>
            </a:extLst>
          </p:cNvPr>
          <p:cNvSpPr txBox="1"/>
          <p:nvPr/>
        </p:nvSpPr>
        <p:spPr>
          <a:xfrm>
            <a:off x="2654010" y="2303514"/>
            <a:ext cx="6883975" cy="442674"/>
          </a:xfrm>
          <a:prstGeom prst="roundRect">
            <a:avLst/>
          </a:prstGeom>
          <a:solidFill>
            <a:schemeClr val="bg1"/>
          </a:solidFill>
          <a:ln w="38100">
            <a:noFill/>
          </a:ln>
        </p:spPr>
        <p:txBody>
          <a:bodyPr wrap="square" rtlCol="0" anchor="ctr">
            <a:spAutoFit/>
          </a:bodyPr>
          <a:lstStyle/>
          <a:p>
            <a:pPr algn="ctr"/>
            <a:r>
              <a:rPr lang="en-US" sz="2000" b="1" dirty="0">
                <a:solidFill>
                  <a:schemeClr val="accent4"/>
                </a:solidFill>
              </a:rPr>
              <a:t>Headline AA is currently £60,000 pa</a:t>
            </a:r>
          </a:p>
        </p:txBody>
      </p:sp>
      <p:sp>
        <p:nvSpPr>
          <p:cNvPr id="15" name="Slide Number Placeholder 3">
            <a:extLst>
              <a:ext uri="{FF2B5EF4-FFF2-40B4-BE49-F238E27FC236}">
                <a16:creationId xmlns:a16="http://schemas.microsoft.com/office/drawing/2014/main" id="{99B25847-5E62-E4DF-CFB1-3A8A819F8D6A}"/>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61</a:t>
            </a:fld>
            <a:endParaRPr lang="en-GB" dirty="0"/>
          </a:p>
        </p:txBody>
      </p:sp>
    </p:spTree>
    <p:custDataLst>
      <p:tags r:id="rId1"/>
    </p:custDataLst>
    <p:extLst>
      <p:ext uri="{BB962C8B-B14F-4D97-AF65-F5344CB8AC3E}">
        <p14:creationId xmlns:p14="http://schemas.microsoft.com/office/powerpoint/2010/main" val="3880090283"/>
      </p:ext>
    </p:extLst>
  </p:cSld>
  <p:clrMapOvr>
    <a:masterClrMapping/>
  </p:clrMapOvr>
  <mc:AlternateContent xmlns:mc="http://schemas.openxmlformats.org/markup-compatibility/2006" xmlns:p14="http://schemas.microsoft.com/office/powerpoint/2010/main">
    <mc:Choice Requires="p14">
      <p:transition spd="slow" p14:dur="2000" advTm="101370"/>
    </mc:Choice>
    <mc:Fallback xmlns="">
      <p:transition spd="slow" advTm="1013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p:bldP spid="11" grpId="0" animBg="1"/>
      <p:bldP spid="12"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B3F1-BCBA-2A11-C6CE-30375E665907}"/>
              </a:ext>
            </a:extLst>
          </p:cNvPr>
          <p:cNvSpPr>
            <a:spLocks noGrp="1"/>
          </p:cNvSpPr>
          <p:nvPr>
            <p:ph type="title"/>
          </p:nvPr>
        </p:nvSpPr>
        <p:spPr/>
        <p:txBody>
          <a:bodyPr/>
          <a:lstStyle/>
          <a:p>
            <a:r>
              <a:rPr lang="en-GB" dirty="0"/>
              <a:t>Testing against the Annual Allowance</a:t>
            </a:r>
          </a:p>
        </p:txBody>
      </p:sp>
      <p:sp>
        <p:nvSpPr>
          <p:cNvPr id="4" name="Slide Number Placeholder 3">
            <a:extLst>
              <a:ext uri="{FF2B5EF4-FFF2-40B4-BE49-F238E27FC236}">
                <a16:creationId xmlns:a16="http://schemas.microsoft.com/office/drawing/2014/main" id="{33A089C7-7BD9-9261-A3EF-34969629FB05}"/>
              </a:ext>
            </a:extLst>
          </p:cNvPr>
          <p:cNvSpPr>
            <a:spLocks noGrp="1"/>
          </p:cNvSpPr>
          <p:nvPr>
            <p:ph type="sldNum" sz="quarter" idx="12"/>
          </p:nvPr>
        </p:nvSpPr>
        <p:spPr/>
        <p:txBody>
          <a:bodyPr/>
          <a:lstStyle/>
          <a:p>
            <a:fld id="{FD15E2C3-2FDC-5443-A5D7-CEF7C1191BA7}" type="slidenum">
              <a:rPr lang="en-GB" smtClean="0"/>
              <a:t>62</a:t>
            </a:fld>
            <a:endParaRPr lang="en-GB" dirty="0"/>
          </a:p>
        </p:txBody>
      </p:sp>
      <p:sp>
        <p:nvSpPr>
          <p:cNvPr id="5" name="Rounded Rectangle 6">
            <a:extLst>
              <a:ext uri="{FF2B5EF4-FFF2-40B4-BE49-F238E27FC236}">
                <a16:creationId xmlns:a16="http://schemas.microsoft.com/office/drawing/2014/main" id="{BACCC437-4A56-2003-6723-F10C5E75C6ED}"/>
              </a:ext>
            </a:extLst>
          </p:cNvPr>
          <p:cNvSpPr/>
          <p:nvPr/>
        </p:nvSpPr>
        <p:spPr>
          <a:xfrm>
            <a:off x="8159895" y="3360564"/>
            <a:ext cx="2438435" cy="843250"/>
          </a:xfrm>
          <a:prstGeom prst="roundRect">
            <a:avLst/>
          </a:prstGeom>
          <a:noFill/>
          <a:ln w="5715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F4514C"/>
                </a:solidFill>
                <a:cs typeface="Arial" pitchFamily="34" charset="0"/>
              </a:rPr>
              <a:t>Value of one year’s DB pension saving</a:t>
            </a:r>
          </a:p>
        </p:txBody>
      </p:sp>
      <p:sp>
        <p:nvSpPr>
          <p:cNvPr id="6" name="Rounded Rectangle 6">
            <a:extLst>
              <a:ext uri="{FF2B5EF4-FFF2-40B4-BE49-F238E27FC236}">
                <a16:creationId xmlns:a16="http://schemas.microsoft.com/office/drawing/2014/main" id="{7E40984D-6477-835F-F162-E96D03ACA05E}"/>
              </a:ext>
            </a:extLst>
          </p:cNvPr>
          <p:cNvSpPr/>
          <p:nvPr/>
        </p:nvSpPr>
        <p:spPr>
          <a:xfrm>
            <a:off x="1643161" y="4589758"/>
            <a:ext cx="2181762" cy="143232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GB" sz="2400" b="1" dirty="0">
                <a:cs typeface="Arial" pitchFamily="34" charset="0"/>
              </a:rPr>
              <a:t>AVCs</a:t>
            </a:r>
            <a:endParaRPr lang="en-GB" sz="3200" b="1" dirty="0">
              <a:cs typeface="Arial" pitchFamily="34" charset="0"/>
            </a:endParaRPr>
          </a:p>
          <a:p>
            <a:pPr algn="ctr">
              <a:defRPr/>
            </a:pPr>
            <a:endParaRPr lang="en-GB" sz="1200" b="1" dirty="0">
              <a:cs typeface="Arial" pitchFamily="34" charset="0"/>
            </a:endParaRPr>
          </a:p>
          <a:p>
            <a:pPr algn="ctr">
              <a:defRPr/>
            </a:pPr>
            <a:r>
              <a:rPr lang="en-GB" sz="1400" b="1" dirty="0">
                <a:cs typeface="Arial" pitchFamily="34" charset="0"/>
              </a:rPr>
              <a:t>“Defined Contribution”</a:t>
            </a:r>
          </a:p>
        </p:txBody>
      </p:sp>
      <p:sp>
        <p:nvSpPr>
          <p:cNvPr id="7" name="Rounded Rectangle 6">
            <a:extLst>
              <a:ext uri="{FF2B5EF4-FFF2-40B4-BE49-F238E27FC236}">
                <a16:creationId xmlns:a16="http://schemas.microsoft.com/office/drawing/2014/main" id="{3DC66EE4-87FC-CE7E-EF9F-93A3E98D0D24}"/>
              </a:ext>
            </a:extLst>
          </p:cNvPr>
          <p:cNvSpPr/>
          <p:nvPr/>
        </p:nvSpPr>
        <p:spPr>
          <a:xfrm>
            <a:off x="4627875" y="2309640"/>
            <a:ext cx="2014904" cy="51156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accent4"/>
                </a:solidFill>
                <a:cs typeface="Arial" pitchFamily="34" charset="0"/>
              </a:rPr>
              <a:t>Pension built up at </a:t>
            </a:r>
            <a:r>
              <a:rPr lang="en-GB" b="1" u="sng" dirty="0">
                <a:solidFill>
                  <a:schemeClr val="accent4"/>
                </a:solidFill>
                <a:cs typeface="Arial" pitchFamily="34" charset="0"/>
              </a:rPr>
              <a:t>end</a:t>
            </a:r>
            <a:r>
              <a:rPr lang="en-GB" b="1" dirty="0">
                <a:solidFill>
                  <a:schemeClr val="accent4"/>
                </a:solidFill>
                <a:cs typeface="Arial" pitchFamily="34" charset="0"/>
              </a:rPr>
              <a:t> of year</a:t>
            </a:r>
          </a:p>
        </p:txBody>
      </p:sp>
      <p:sp>
        <p:nvSpPr>
          <p:cNvPr id="8" name="Rounded Rectangle 6">
            <a:extLst>
              <a:ext uri="{FF2B5EF4-FFF2-40B4-BE49-F238E27FC236}">
                <a16:creationId xmlns:a16="http://schemas.microsoft.com/office/drawing/2014/main" id="{F6E73FD7-913E-CDC8-7324-7DAD0095B9EA}"/>
              </a:ext>
            </a:extLst>
          </p:cNvPr>
          <p:cNvSpPr/>
          <p:nvPr/>
        </p:nvSpPr>
        <p:spPr>
          <a:xfrm>
            <a:off x="7638324" y="2144306"/>
            <a:ext cx="2611664" cy="92765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accent4"/>
                </a:solidFill>
                <a:cs typeface="Arial" pitchFamily="34" charset="0"/>
              </a:rPr>
              <a:t>Pension built up</a:t>
            </a:r>
          </a:p>
          <a:p>
            <a:pPr algn="ctr">
              <a:defRPr/>
            </a:pPr>
            <a:r>
              <a:rPr lang="en-GB" b="1" dirty="0">
                <a:solidFill>
                  <a:schemeClr val="accent4"/>
                </a:solidFill>
                <a:cs typeface="Arial" pitchFamily="34" charset="0"/>
              </a:rPr>
              <a:t>at </a:t>
            </a:r>
            <a:r>
              <a:rPr lang="en-GB" b="1" u="sng" dirty="0">
                <a:solidFill>
                  <a:schemeClr val="accent4"/>
                </a:solidFill>
                <a:cs typeface="Arial" pitchFamily="34" charset="0"/>
              </a:rPr>
              <a:t>start</a:t>
            </a:r>
            <a:r>
              <a:rPr lang="en-GB" b="1" dirty="0">
                <a:solidFill>
                  <a:schemeClr val="accent4"/>
                </a:solidFill>
                <a:cs typeface="Arial" pitchFamily="34" charset="0"/>
              </a:rPr>
              <a:t> of year</a:t>
            </a:r>
          </a:p>
          <a:p>
            <a:pPr algn="ctr" eaLnBrk="1" hangingPunct="1">
              <a:defRPr/>
            </a:pPr>
            <a:r>
              <a:rPr lang="en-GB" b="1" i="1" dirty="0">
                <a:solidFill>
                  <a:schemeClr val="accent4"/>
                </a:solidFill>
                <a:cs typeface="Arial" pitchFamily="34" charset="0"/>
              </a:rPr>
              <a:t>(uplifted for inflation)</a:t>
            </a:r>
          </a:p>
        </p:txBody>
      </p:sp>
      <p:sp>
        <p:nvSpPr>
          <p:cNvPr id="9" name="Rounded Rectangle 6">
            <a:extLst>
              <a:ext uri="{FF2B5EF4-FFF2-40B4-BE49-F238E27FC236}">
                <a16:creationId xmlns:a16="http://schemas.microsoft.com/office/drawing/2014/main" id="{182C4305-5170-9BF5-7419-9DD159DE4C08}"/>
              </a:ext>
            </a:extLst>
          </p:cNvPr>
          <p:cNvSpPr/>
          <p:nvPr/>
        </p:nvSpPr>
        <p:spPr>
          <a:xfrm>
            <a:off x="6747632" y="2515880"/>
            <a:ext cx="835262" cy="184510"/>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100" dirty="0">
              <a:solidFill>
                <a:schemeClr val="bg1"/>
              </a:solidFill>
              <a:cs typeface="Arial" pitchFamily="34" charset="0"/>
            </a:endParaRPr>
          </a:p>
        </p:txBody>
      </p:sp>
      <p:sp>
        <p:nvSpPr>
          <p:cNvPr id="10" name="Rounded Rectangle 6">
            <a:extLst>
              <a:ext uri="{FF2B5EF4-FFF2-40B4-BE49-F238E27FC236}">
                <a16:creationId xmlns:a16="http://schemas.microsoft.com/office/drawing/2014/main" id="{D8597AF0-DF4D-6312-D32E-5A1E6B77DB7A}"/>
              </a:ext>
            </a:extLst>
          </p:cNvPr>
          <p:cNvSpPr/>
          <p:nvPr/>
        </p:nvSpPr>
        <p:spPr>
          <a:xfrm>
            <a:off x="4542511" y="3254125"/>
            <a:ext cx="900000" cy="900000"/>
          </a:xfrm>
          <a:prstGeom prst="mathMultiply">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
        <p:nvSpPr>
          <p:cNvPr id="11" name="Rounded Rectangle 6">
            <a:extLst>
              <a:ext uri="{FF2B5EF4-FFF2-40B4-BE49-F238E27FC236}">
                <a16:creationId xmlns:a16="http://schemas.microsoft.com/office/drawing/2014/main" id="{BE25C578-3C6B-7EE9-9755-4D96F415BAB0}"/>
              </a:ext>
            </a:extLst>
          </p:cNvPr>
          <p:cNvSpPr/>
          <p:nvPr/>
        </p:nvSpPr>
        <p:spPr>
          <a:xfrm>
            <a:off x="5428111" y="3490743"/>
            <a:ext cx="1590925" cy="34011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accent4"/>
                </a:solidFill>
                <a:cs typeface="Arial" pitchFamily="34" charset="0"/>
              </a:rPr>
              <a:t>Factor of 16</a:t>
            </a:r>
          </a:p>
        </p:txBody>
      </p:sp>
      <p:sp>
        <p:nvSpPr>
          <p:cNvPr id="12" name="Rounded Rectangle 6">
            <a:extLst>
              <a:ext uri="{FF2B5EF4-FFF2-40B4-BE49-F238E27FC236}">
                <a16:creationId xmlns:a16="http://schemas.microsoft.com/office/drawing/2014/main" id="{2ED39756-6F6A-3B24-DF2A-26F578EE80FD}"/>
              </a:ext>
            </a:extLst>
          </p:cNvPr>
          <p:cNvSpPr/>
          <p:nvPr/>
        </p:nvSpPr>
        <p:spPr>
          <a:xfrm>
            <a:off x="7039635" y="3254125"/>
            <a:ext cx="900000" cy="900000"/>
          </a:xfrm>
          <a:prstGeom prst="mathEqual">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
        <p:nvSpPr>
          <p:cNvPr id="13" name="Rounded Rectangle 6">
            <a:extLst>
              <a:ext uri="{FF2B5EF4-FFF2-40B4-BE49-F238E27FC236}">
                <a16:creationId xmlns:a16="http://schemas.microsoft.com/office/drawing/2014/main" id="{5ECC2DD5-A111-DAA4-AE4F-D8DE817BC41D}"/>
              </a:ext>
            </a:extLst>
          </p:cNvPr>
          <p:cNvSpPr/>
          <p:nvPr/>
        </p:nvSpPr>
        <p:spPr>
          <a:xfrm>
            <a:off x="1643161" y="1221454"/>
            <a:ext cx="2181762" cy="29823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cs typeface="Arial" pitchFamily="34" charset="0"/>
              </a:rPr>
              <a:t>NHS</a:t>
            </a:r>
          </a:p>
          <a:p>
            <a:pPr algn="ctr" eaLnBrk="1" hangingPunct="1">
              <a:defRPr/>
            </a:pPr>
            <a:r>
              <a:rPr lang="en-GB" sz="2400" b="1" dirty="0">
                <a:cs typeface="Arial" pitchFamily="34" charset="0"/>
              </a:rPr>
              <a:t>Pension</a:t>
            </a:r>
          </a:p>
          <a:p>
            <a:pPr algn="ctr" eaLnBrk="1" hangingPunct="1">
              <a:defRPr/>
            </a:pPr>
            <a:r>
              <a:rPr lang="en-GB" sz="2400" b="1" dirty="0">
                <a:cs typeface="Arial" pitchFamily="34" charset="0"/>
              </a:rPr>
              <a:t>Scheme</a:t>
            </a:r>
          </a:p>
          <a:p>
            <a:pPr algn="ctr" eaLnBrk="1" hangingPunct="1">
              <a:defRPr/>
            </a:pPr>
            <a:endParaRPr lang="en-GB" sz="2400" b="1" dirty="0">
              <a:cs typeface="Arial" pitchFamily="34" charset="0"/>
            </a:endParaRPr>
          </a:p>
          <a:p>
            <a:pPr algn="ctr" eaLnBrk="1" hangingPunct="1">
              <a:defRPr/>
            </a:pPr>
            <a:r>
              <a:rPr lang="en-GB" b="1" dirty="0">
                <a:cs typeface="Arial" pitchFamily="34" charset="0"/>
              </a:rPr>
              <a:t>“Defined Benefit”</a:t>
            </a:r>
          </a:p>
        </p:txBody>
      </p:sp>
      <p:sp>
        <p:nvSpPr>
          <p:cNvPr id="14" name="Rounded Rectangle 6">
            <a:extLst>
              <a:ext uri="{FF2B5EF4-FFF2-40B4-BE49-F238E27FC236}">
                <a16:creationId xmlns:a16="http://schemas.microsoft.com/office/drawing/2014/main" id="{1EBA76E9-B081-BC39-7E82-345A89FBFA10}"/>
              </a:ext>
            </a:extLst>
          </p:cNvPr>
          <p:cNvSpPr/>
          <p:nvPr/>
        </p:nvSpPr>
        <p:spPr>
          <a:xfrm>
            <a:off x="5045213" y="1330431"/>
            <a:ext cx="4512637" cy="23297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b="1" dirty="0">
              <a:solidFill>
                <a:schemeClr val="tx1"/>
              </a:solidFill>
              <a:cs typeface="Arial" pitchFamily="34" charset="0"/>
            </a:endParaRPr>
          </a:p>
        </p:txBody>
      </p:sp>
      <p:sp>
        <p:nvSpPr>
          <p:cNvPr id="15" name="Rounded Rectangle 6">
            <a:extLst>
              <a:ext uri="{FF2B5EF4-FFF2-40B4-BE49-F238E27FC236}">
                <a16:creationId xmlns:a16="http://schemas.microsoft.com/office/drawing/2014/main" id="{FFCC4126-A393-1B77-9168-C963EC97D434}"/>
              </a:ext>
            </a:extLst>
          </p:cNvPr>
          <p:cNvSpPr/>
          <p:nvPr/>
        </p:nvSpPr>
        <p:spPr>
          <a:xfrm>
            <a:off x="4212650" y="5245230"/>
            <a:ext cx="2987628" cy="594821"/>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accent4"/>
                </a:solidFill>
                <a:cs typeface="Arial" pitchFamily="34" charset="0"/>
              </a:rPr>
              <a:t>Gross contributions paid</a:t>
            </a:r>
          </a:p>
        </p:txBody>
      </p:sp>
      <p:sp>
        <p:nvSpPr>
          <p:cNvPr id="16" name="Rounded Rectangle 6">
            <a:extLst>
              <a:ext uri="{FF2B5EF4-FFF2-40B4-BE49-F238E27FC236}">
                <a16:creationId xmlns:a16="http://schemas.microsoft.com/office/drawing/2014/main" id="{3483A6C8-FB88-893A-B2B9-7583A0296065}"/>
              </a:ext>
            </a:extLst>
          </p:cNvPr>
          <p:cNvSpPr/>
          <p:nvPr/>
        </p:nvSpPr>
        <p:spPr>
          <a:xfrm>
            <a:off x="7086882" y="5096423"/>
            <a:ext cx="900000" cy="900000"/>
          </a:xfrm>
          <a:prstGeom prst="mathEqual">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
        <p:nvSpPr>
          <p:cNvPr id="17" name="Rounded Rectangle 6">
            <a:extLst>
              <a:ext uri="{FF2B5EF4-FFF2-40B4-BE49-F238E27FC236}">
                <a16:creationId xmlns:a16="http://schemas.microsoft.com/office/drawing/2014/main" id="{BC567984-144C-4DD1-D643-E501CA972682}"/>
              </a:ext>
            </a:extLst>
          </p:cNvPr>
          <p:cNvSpPr/>
          <p:nvPr/>
        </p:nvSpPr>
        <p:spPr>
          <a:xfrm>
            <a:off x="8174748" y="5159374"/>
            <a:ext cx="2423582" cy="859719"/>
          </a:xfrm>
          <a:prstGeom prst="roundRect">
            <a:avLst/>
          </a:prstGeom>
          <a:noFill/>
          <a:ln w="5715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4514C"/>
                </a:solidFill>
                <a:cs typeface="Arial" pitchFamily="34" charset="0"/>
              </a:rPr>
              <a:t>Value of one year’s DC pension saving</a:t>
            </a:r>
          </a:p>
        </p:txBody>
      </p:sp>
      <p:cxnSp>
        <p:nvCxnSpPr>
          <p:cNvPr id="18" name="Straight Connector 17">
            <a:extLst>
              <a:ext uri="{FF2B5EF4-FFF2-40B4-BE49-F238E27FC236}">
                <a16:creationId xmlns:a16="http://schemas.microsoft.com/office/drawing/2014/main" id="{83A070E9-54AA-306B-3479-23CE22648AA9}"/>
              </a:ext>
            </a:extLst>
          </p:cNvPr>
          <p:cNvCxnSpPr>
            <a:cxnSpLocks/>
          </p:cNvCxnSpPr>
          <p:nvPr/>
        </p:nvCxnSpPr>
        <p:spPr>
          <a:xfrm>
            <a:off x="1676400" y="4371941"/>
            <a:ext cx="9000000" cy="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AF0CB03-A0CD-A2E7-AFB0-B15D7DEA5EC3}"/>
              </a:ext>
            </a:extLst>
          </p:cNvPr>
          <p:cNvSpPr txBox="1"/>
          <p:nvPr/>
        </p:nvSpPr>
        <p:spPr>
          <a:xfrm>
            <a:off x="4212651" y="1289232"/>
            <a:ext cx="6385680" cy="44267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2000" b="1" dirty="0">
                <a:solidFill>
                  <a:schemeClr val="bg1"/>
                </a:solidFill>
              </a:rPr>
              <a:t>DB pension earned over the year (in real terms)</a:t>
            </a:r>
          </a:p>
        </p:txBody>
      </p:sp>
      <p:sp>
        <p:nvSpPr>
          <p:cNvPr id="20" name="Double Bracket 19">
            <a:extLst>
              <a:ext uri="{FF2B5EF4-FFF2-40B4-BE49-F238E27FC236}">
                <a16:creationId xmlns:a16="http://schemas.microsoft.com/office/drawing/2014/main" id="{2BFE2EB2-17EA-A7C2-4791-1084A81C7D13}"/>
              </a:ext>
            </a:extLst>
          </p:cNvPr>
          <p:cNvSpPr/>
          <p:nvPr/>
        </p:nvSpPr>
        <p:spPr>
          <a:xfrm>
            <a:off x="4471940" y="1990061"/>
            <a:ext cx="6126390" cy="1194669"/>
          </a:xfrm>
          <a:prstGeom prst="bracketPair">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3376B6FD-C31A-31BC-B65B-AB78F8A99269}"/>
              </a:ext>
            </a:extLst>
          </p:cNvPr>
          <p:cNvSpPr txBox="1"/>
          <p:nvPr/>
        </p:nvSpPr>
        <p:spPr>
          <a:xfrm>
            <a:off x="4212652" y="4536025"/>
            <a:ext cx="6385678" cy="44267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2000" b="1" dirty="0">
                <a:solidFill>
                  <a:schemeClr val="bg1"/>
                </a:solidFill>
              </a:rPr>
              <a:t>DC pension earned over the year</a:t>
            </a:r>
          </a:p>
        </p:txBody>
      </p:sp>
    </p:spTree>
    <p:custDataLst>
      <p:tags r:id="rId1"/>
    </p:custDataLst>
    <p:extLst>
      <p:ext uri="{BB962C8B-B14F-4D97-AF65-F5344CB8AC3E}">
        <p14:creationId xmlns:p14="http://schemas.microsoft.com/office/powerpoint/2010/main" val="601642652"/>
      </p:ext>
    </p:extLst>
  </p:cSld>
  <p:clrMapOvr>
    <a:masterClrMapping/>
  </p:clrMapOvr>
  <mc:AlternateContent xmlns:mc="http://schemas.openxmlformats.org/markup-compatibility/2006" xmlns:p14="http://schemas.microsoft.com/office/powerpoint/2010/main">
    <mc:Choice Requires="p14">
      <p:transition spd="slow" p14:dur="2000" advTm="222000"/>
    </mc:Choice>
    <mc:Fallback xmlns="">
      <p:transition spd="slow" advTm="22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par>
                          <p:cTn id="36" fill="hold">
                            <p:stCondLst>
                              <p:cond delay="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p:bldP spid="12" grpId="0" animBg="1"/>
      <p:bldP spid="13" grpId="0" animBg="1"/>
      <p:bldP spid="15" grpId="0"/>
      <p:bldP spid="16" grpId="0" animBg="1"/>
      <p:bldP spid="17" grpId="0" animBg="1"/>
      <p:bldP spid="19" grpId="0" animBg="1"/>
      <p:bldP spid="20" grpId="0" animBg="1"/>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16EE-33CD-372F-567F-EFBC7B1AF640}"/>
              </a:ext>
            </a:extLst>
          </p:cNvPr>
          <p:cNvSpPr>
            <a:spLocks noGrp="1"/>
          </p:cNvSpPr>
          <p:nvPr>
            <p:ph type="title"/>
          </p:nvPr>
        </p:nvSpPr>
        <p:spPr/>
        <p:txBody>
          <a:bodyPr/>
          <a:lstStyle/>
          <a:p>
            <a:r>
              <a:rPr lang="en-GB" dirty="0"/>
              <a:t>Breaching the Annual Allowance</a:t>
            </a:r>
          </a:p>
        </p:txBody>
      </p:sp>
      <p:sp>
        <p:nvSpPr>
          <p:cNvPr id="4" name="Slide Number Placeholder 3">
            <a:extLst>
              <a:ext uri="{FF2B5EF4-FFF2-40B4-BE49-F238E27FC236}">
                <a16:creationId xmlns:a16="http://schemas.microsoft.com/office/drawing/2014/main" id="{3A366520-8F3E-032C-E78C-C3170D4837E7}"/>
              </a:ext>
            </a:extLst>
          </p:cNvPr>
          <p:cNvSpPr>
            <a:spLocks noGrp="1"/>
          </p:cNvSpPr>
          <p:nvPr>
            <p:ph type="sldNum" sz="quarter" idx="12"/>
          </p:nvPr>
        </p:nvSpPr>
        <p:spPr/>
        <p:txBody>
          <a:bodyPr/>
          <a:lstStyle/>
          <a:p>
            <a:fld id="{FD15E2C3-2FDC-5443-A5D7-CEF7C1191BA7}" type="slidenum">
              <a:rPr lang="en-GB" smtClean="0"/>
              <a:t>63</a:t>
            </a:fld>
            <a:endParaRPr lang="en-GB"/>
          </a:p>
        </p:txBody>
      </p:sp>
      <p:sp>
        <p:nvSpPr>
          <p:cNvPr id="5" name="Rounded Rectangle 6">
            <a:extLst>
              <a:ext uri="{FF2B5EF4-FFF2-40B4-BE49-F238E27FC236}">
                <a16:creationId xmlns:a16="http://schemas.microsoft.com/office/drawing/2014/main" id="{F6D0421B-88B9-BD53-5A46-D2A4749D5D62}"/>
              </a:ext>
            </a:extLst>
          </p:cNvPr>
          <p:cNvSpPr/>
          <p:nvPr/>
        </p:nvSpPr>
        <p:spPr>
          <a:xfrm>
            <a:off x="1559488" y="2401354"/>
            <a:ext cx="2434952" cy="1332000"/>
          </a:xfrm>
          <a:prstGeom prst="round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solidFill>
                  <a:schemeClr val="bg1"/>
                </a:solidFill>
                <a:cs typeface="Arial" pitchFamily="34" charset="0"/>
              </a:rPr>
              <a:t>Value of one year’s</a:t>
            </a:r>
          </a:p>
          <a:p>
            <a:pPr algn="ctr" eaLnBrk="1" hangingPunct="1">
              <a:defRPr/>
            </a:pPr>
            <a:r>
              <a:rPr lang="en-GB" sz="2000" b="1" dirty="0">
                <a:solidFill>
                  <a:schemeClr val="bg1"/>
                </a:solidFill>
                <a:cs typeface="Arial" pitchFamily="34" charset="0"/>
              </a:rPr>
              <a:t>pension saving</a:t>
            </a:r>
          </a:p>
          <a:p>
            <a:pPr algn="ctr" eaLnBrk="1" hangingPunct="1">
              <a:defRPr/>
            </a:pPr>
            <a:r>
              <a:rPr lang="en-GB" sz="2000" b="1" dirty="0">
                <a:solidFill>
                  <a:schemeClr val="bg1"/>
                </a:solidFill>
                <a:cs typeface="Arial" pitchFamily="34" charset="0"/>
              </a:rPr>
              <a:t>DB + DC</a:t>
            </a:r>
          </a:p>
        </p:txBody>
      </p:sp>
      <p:sp>
        <p:nvSpPr>
          <p:cNvPr id="6" name="Rounded Rectangle 6">
            <a:extLst>
              <a:ext uri="{FF2B5EF4-FFF2-40B4-BE49-F238E27FC236}">
                <a16:creationId xmlns:a16="http://schemas.microsoft.com/office/drawing/2014/main" id="{805C5710-AEBE-9173-5224-6A7D6FDDD4BF}"/>
              </a:ext>
            </a:extLst>
          </p:cNvPr>
          <p:cNvSpPr/>
          <p:nvPr/>
        </p:nvSpPr>
        <p:spPr>
          <a:xfrm>
            <a:off x="4129007" y="2929515"/>
            <a:ext cx="969636" cy="275678"/>
          </a:xfrm>
          <a:prstGeom prst="round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en-GB" sz="1400" dirty="0">
              <a:solidFill>
                <a:schemeClr val="bg1"/>
              </a:solidFill>
              <a:cs typeface="Arial" pitchFamily="34" charset="0"/>
            </a:endParaRPr>
          </a:p>
        </p:txBody>
      </p:sp>
      <p:sp>
        <p:nvSpPr>
          <p:cNvPr id="7" name="Rounded Rectangle 6">
            <a:extLst>
              <a:ext uri="{FF2B5EF4-FFF2-40B4-BE49-F238E27FC236}">
                <a16:creationId xmlns:a16="http://schemas.microsoft.com/office/drawing/2014/main" id="{208B3A2A-0065-BC9B-6ED8-296F4BEA8832}"/>
              </a:ext>
            </a:extLst>
          </p:cNvPr>
          <p:cNvSpPr/>
          <p:nvPr/>
        </p:nvSpPr>
        <p:spPr>
          <a:xfrm>
            <a:off x="5264023" y="2401354"/>
            <a:ext cx="2457708" cy="1332000"/>
          </a:xfrm>
          <a:prstGeom prst="round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bg1"/>
                </a:solidFill>
                <a:cs typeface="Arial" pitchFamily="34" charset="0"/>
              </a:rPr>
              <a:t>£60,000*</a:t>
            </a:r>
          </a:p>
          <a:p>
            <a:pPr algn="ctr" eaLnBrk="1" hangingPunct="1">
              <a:defRPr/>
            </a:pPr>
            <a:r>
              <a:rPr lang="en-GB" b="1" dirty="0">
                <a:solidFill>
                  <a:schemeClr val="bg1"/>
                </a:solidFill>
                <a:cs typeface="Arial" pitchFamily="34" charset="0"/>
              </a:rPr>
              <a:t>plus carry forward from last 3 years</a:t>
            </a:r>
          </a:p>
          <a:p>
            <a:pPr algn="ctr" eaLnBrk="1" hangingPunct="1">
              <a:defRPr/>
            </a:pPr>
            <a:r>
              <a:rPr lang="en-GB" sz="1100" b="1" i="1" dirty="0">
                <a:solidFill>
                  <a:schemeClr val="bg1"/>
                </a:solidFill>
                <a:cs typeface="Arial" pitchFamily="34" charset="0"/>
              </a:rPr>
              <a:t>(*ignores any tapering)</a:t>
            </a:r>
          </a:p>
        </p:txBody>
      </p:sp>
      <p:sp>
        <p:nvSpPr>
          <p:cNvPr id="8" name="Rounded Rectangle 6">
            <a:extLst>
              <a:ext uri="{FF2B5EF4-FFF2-40B4-BE49-F238E27FC236}">
                <a16:creationId xmlns:a16="http://schemas.microsoft.com/office/drawing/2014/main" id="{A44D1C0E-C9BC-4AB2-489C-73F1C3233FE4}"/>
              </a:ext>
            </a:extLst>
          </p:cNvPr>
          <p:cNvSpPr/>
          <p:nvPr/>
        </p:nvSpPr>
        <p:spPr>
          <a:xfrm>
            <a:off x="7799828" y="2617354"/>
            <a:ext cx="900000" cy="900000"/>
          </a:xfrm>
          <a:prstGeom prst="mathEqual">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
        <p:nvSpPr>
          <p:cNvPr id="9" name="Rounded Rectangle 6">
            <a:extLst>
              <a:ext uri="{FF2B5EF4-FFF2-40B4-BE49-F238E27FC236}">
                <a16:creationId xmlns:a16="http://schemas.microsoft.com/office/drawing/2014/main" id="{8B7E41E9-CDE2-00F0-23AA-968FE5B903EE}"/>
              </a:ext>
            </a:extLst>
          </p:cNvPr>
          <p:cNvSpPr/>
          <p:nvPr/>
        </p:nvSpPr>
        <p:spPr>
          <a:xfrm>
            <a:off x="8777926" y="2401354"/>
            <a:ext cx="1542765" cy="1332000"/>
          </a:xfrm>
          <a:prstGeom prst="roundRect">
            <a:avLst/>
          </a:prstGeom>
          <a:noFill/>
          <a:ln w="3810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solidFill>
                  <a:srgbClr val="F4514C"/>
                </a:solidFill>
                <a:cs typeface="Arial" pitchFamily="34" charset="0"/>
              </a:rPr>
              <a:t>Excess pension savings</a:t>
            </a:r>
          </a:p>
        </p:txBody>
      </p:sp>
      <p:cxnSp>
        <p:nvCxnSpPr>
          <p:cNvPr id="10" name="Straight Connector 9">
            <a:extLst>
              <a:ext uri="{FF2B5EF4-FFF2-40B4-BE49-F238E27FC236}">
                <a16:creationId xmlns:a16="http://schemas.microsoft.com/office/drawing/2014/main" id="{68CB7912-96B6-1112-8026-B63ABF3E9860}"/>
              </a:ext>
            </a:extLst>
          </p:cNvPr>
          <p:cNvCxnSpPr>
            <a:cxnSpLocks/>
          </p:cNvCxnSpPr>
          <p:nvPr/>
        </p:nvCxnSpPr>
        <p:spPr>
          <a:xfrm>
            <a:off x="3293777" y="3067354"/>
            <a:ext cx="8839200" cy="0"/>
          </a:xfrm>
          <a:prstGeom prst="line">
            <a:avLst/>
          </a:prstGeom>
          <a:ln w="28575">
            <a:no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61742781"/>
      </p:ext>
    </p:extLst>
  </p:cSld>
  <p:clrMapOvr>
    <a:masterClrMapping/>
  </p:clrMapOvr>
  <mc:AlternateContent xmlns:mc="http://schemas.openxmlformats.org/markup-compatibility/2006" xmlns:p14="http://schemas.microsoft.com/office/powerpoint/2010/main">
    <mc:Choice Requires="p14">
      <p:transition spd="slow" p14:dur="2000" advTm="74250"/>
    </mc:Choice>
    <mc:Fallback xmlns="">
      <p:transition spd="slow" advTm="742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2B7D-C04C-71B3-001E-EAA5C8526FFD}"/>
              </a:ext>
            </a:extLst>
          </p:cNvPr>
          <p:cNvSpPr>
            <a:spLocks noGrp="1"/>
          </p:cNvSpPr>
          <p:nvPr>
            <p:ph type="title"/>
          </p:nvPr>
        </p:nvSpPr>
        <p:spPr/>
        <p:txBody>
          <a:bodyPr/>
          <a:lstStyle/>
          <a:p>
            <a:r>
              <a:rPr lang="en-GB" dirty="0"/>
              <a:t>Keeping track of the Annual Allowance</a:t>
            </a:r>
          </a:p>
        </p:txBody>
      </p:sp>
      <p:sp>
        <p:nvSpPr>
          <p:cNvPr id="4" name="Slide Number Placeholder 3">
            <a:extLst>
              <a:ext uri="{FF2B5EF4-FFF2-40B4-BE49-F238E27FC236}">
                <a16:creationId xmlns:a16="http://schemas.microsoft.com/office/drawing/2014/main" id="{D13DC04E-CE2A-707D-4152-4A7969075332}"/>
              </a:ext>
            </a:extLst>
          </p:cNvPr>
          <p:cNvSpPr>
            <a:spLocks noGrp="1"/>
          </p:cNvSpPr>
          <p:nvPr>
            <p:ph type="sldNum" sz="quarter" idx="12"/>
          </p:nvPr>
        </p:nvSpPr>
        <p:spPr/>
        <p:txBody>
          <a:bodyPr/>
          <a:lstStyle/>
          <a:p>
            <a:fld id="{FD15E2C3-2FDC-5443-A5D7-CEF7C1191BA7}" type="slidenum">
              <a:rPr lang="en-GB" smtClean="0"/>
              <a:t>64</a:t>
            </a:fld>
            <a:endParaRPr lang="en-GB"/>
          </a:p>
        </p:txBody>
      </p:sp>
      <p:sp>
        <p:nvSpPr>
          <p:cNvPr id="5" name="TextBox 4">
            <a:extLst>
              <a:ext uri="{FF2B5EF4-FFF2-40B4-BE49-F238E27FC236}">
                <a16:creationId xmlns:a16="http://schemas.microsoft.com/office/drawing/2014/main" id="{98923CDF-420A-E9BE-BDFA-022E6AD31AD0}"/>
              </a:ext>
            </a:extLst>
          </p:cNvPr>
          <p:cNvSpPr txBox="1"/>
          <p:nvPr/>
        </p:nvSpPr>
        <p:spPr>
          <a:xfrm>
            <a:off x="2291759" y="1153084"/>
            <a:ext cx="7608482" cy="442674"/>
          </a:xfrm>
          <a:prstGeom prst="roundRect">
            <a:avLst/>
          </a:prstGeom>
          <a:solidFill>
            <a:schemeClr val="bg1"/>
          </a:solidFill>
          <a:ln w="38100">
            <a:noFill/>
          </a:ln>
        </p:spPr>
        <p:txBody>
          <a:bodyPr wrap="square" rtlCol="0" anchor="ctr">
            <a:spAutoFit/>
          </a:bodyPr>
          <a:lstStyle/>
          <a:p>
            <a:r>
              <a:rPr lang="en-US" sz="2000" b="1" dirty="0">
                <a:solidFill>
                  <a:schemeClr val="accent2">
                    <a:lumMod val="75000"/>
                  </a:schemeClr>
                </a:solidFill>
              </a:rPr>
              <a:t>The Scheme will send you a statement if you exceed the AA</a:t>
            </a:r>
          </a:p>
        </p:txBody>
      </p:sp>
      <p:sp>
        <p:nvSpPr>
          <p:cNvPr id="6" name="Speech Bubble: Rectangle with Corners Rounded 5">
            <a:extLst>
              <a:ext uri="{FF2B5EF4-FFF2-40B4-BE49-F238E27FC236}">
                <a16:creationId xmlns:a16="http://schemas.microsoft.com/office/drawing/2014/main" id="{F92E9AB5-9B76-4885-4517-949DA3DD8C10}"/>
              </a:ext>
            </a:extLst>
          </p:cNvPr>
          <p:cNvSpPr/>
          <p:nvPr/>
        </p:nvSpPr>
        <p:spPr>
          <a:xfrm>
            <a:off x="6969576" y="1889937"/>
            <a:ext cx="3528392" cy="1166146"/>
          </a:xfrm>
          <a:prstGeom prst="wedgeRoundRectCallout">
            <a:avLst>
              <a:gd name="adj1" fmla="val -77640"/>
              <a:gd name="adj2" fmla="val 29846"/>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statement will show the value of your pension savings for the latest tax year</a:t>
            </a:r>
          </a:p>
        </p:txBody>
      </p:sp>
      <p:sp>
        <p:nvSpPr>
          <p:cNvPr id="7" name="Speech Bubble: Rectangle with Corners Rounded 6">
            <a:extLst>
              <a:ext uri="{FF2B5EF4-FFF2-40B4-BE49-F238E27FC236}">
                <a16:creationId xmlns:a16="http://schemas.microsoft.com/office/drawing/2014/main" id="{9360611C-5E0C-34BC-D9FB-7AECB3CE981A}"/>
              </a:ext>
            </a:extLst>
          </p:cNvPr>
          <p:cNvSpPr/>
          <p:nvPr/>
        </p:nvSpPr>
        <p:spPr>
          <a:xfrm>
            <a:off x="6960096" y="3810627"/>
            <a:ext cx="3528392" cy="1166146"/>
          </a:xfrm>
          <a:prstGeom prst="wedgeRoundRectCallout">
            <a:avLst>
              <a:gd name="adj1" fmla="val -77887"/>
              <a:gd name="adj2" fmla="val -5831"/>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and the previous 3 years, enabling you to work out your unused AA to carry forward.</a:t>
            </a:r>
          </a:p>
        </p:txBody>
      </p:sp>
      <p:sp>
        <p:nvSpPr>
          <p:cNvPr id="8" name="Flowchart: Process 7">
            <a:extLst>
              <a:ext uri="{FF2B5EF4-FFF2-40B4-BE49-F238E27FC236}">
                <a16:creationId xmlns:a16="http://schemas.microsoft.com/office/drawing/2014/main" id="{1A5EA02B-D0BB-0521-1996-108E3E75A922}"/>
              </a:ext>
            </a:extLst>
          </p:cNvPr>
          <p:cNvSpPr/>
          <p:nvPr/>
        </p:nvSpPr>
        <p:spPr>
          <a:xfrm>
            <a:off x="1556657" y="5351617"/>
            <a:ext cx="9078686" cy="720080"/>
          </a:xfrm>
          <a:prstGeom prst="flowChartProcess">
            <a:avLst/>
          </a:prstGeom>
          <a:solidFill>
            <a:srgbClr val="FF9351"/>
          </a:solidFill>
          <a:ln>
            <a:solidFill>
              <a:srgbClr val="F5A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NHS Pension Scheme will ONLY inform you about the value of your NHS benefits. You need to also consider benefits you might be building up outside this scheme. </a:t>
            </a:r>
          </a:p>
        </p:txBody>
      </p:sp>
      <p:pic>
        <p:nvPicPr>
          <p:cNvPr id="9" name="Picture 8">
            <a:extLst>
              <a:ext uri="{FF2B5EF4-FFF2-40B4-BE49-F238E27FC236}">
                <a16:creationId xmlns:a16="http://schemas.microsoft.com/office/drawing/2014/main" id="{9A3C1AF3-7EA7-9990-F34B-25CFE7647AC5}"/>
              </a:ext>
            </a:extLst>
          </p:cNvPr>
          <p:cNvPicPr>
            <a:picLocks noChangeAspect="1"/>
          </p:cNvPicPr>
          <p:nvPr/>
        </p:nvPicPr>
        <p:blipFill>
          <a:blip r:embed="rId4"/>
          <a:stretch>
            <a:fillRect/>
          </a:stretch>
        </p:blipFill>
        <p:spPr>
          <a:xfrm>
            <a:off x="2133215" y="1695894"/>
            <a:ext cx="3962785" cy="3639005"/>
          </a:xfrm>
          <a:prstGeom prst="rect">
            <a:avLst/>
          </a:prstGeom>
          <a:ln>
            <a:solidFill>
              <a:schemeClr val="tx1"/>
            </a:solidFill>
          </a:ln>
        </p:spPr>
      </p:pic>
    </p:spTree>
    <p:custDataLst>
      <p:tags r:id="rId1"/>
    </p:custDataLst>
    <p:extLst>
      <p:ext uri="{BB962C8B-B14F-4D97-AF65-F5344CB8AC3E}">
        <p14:creationId xmlns:p14="http://schemas.microsoft.com/office/powerpoint/2010/main" val="1298450633"/>
      </p:ext>
    </p:extLst>
  </p:cSld>
  <p:clrMapOvr>
    <a:masterClrMapping/>
  </p:clrMapOvr>
  <mc:AlternateContent xmlns:mc="http://schemas.openxmlformats.org/markup-compatibility/2006" xmlns:p14="http://schemas.microsoft.com/office/powerpoint/2010/main">
    <mc:Choice Requires="p14">
      <p:transition spd="slow" p14:dur="2000" advTm="142132"/>
    </mc:Choice>
    <mc:Fallback xmlns="">
      <p:transition spd="slow" advTm="142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F405-9966-D048-C506-E8D582A6D7F6}"/>
              </a:ext>
            </a:extLst>
          </p:cNvPr>
          <p:cNvSpPr>
            <a:spLocks noGrp="1"/>
          </p:cNvSpPr>
          <p:nvPr>
            <p:ph type="title"/>
          </p:nvPr>
        </p:nvSpPr>
        <p:spPr/>
        <p:txBody>
          <a:bodyPr/>
          <a:lstStyle/>
          <a:p>
            <a:r>
              <a:rPr lang="en-GB" dirty="0"/>
              <a:t>Options for paying an Annual Allowance tax charge</a:t>
            </a:r>
          </a:p>
        </p:txBody>
      </p:sp>
      <p:sp>
        <p:nvSpPr>
          <p:cNvPr id="4" name="Slide Number Placeholder 3">
            <a:extLst>
              <a:ext uri="{FF2B5EF4-FFF2-40B4-BE49-F238E27FC236}">
                <a16:creationId xmlns:a16="http://schemas.microsoft.com/office/drawing/2014/main" id="{83893C01-53AD-AE8A-FCAD-F12CEF96F566}"/>
              </a:ext>
            </a:extLst>
          </p:cNvPr>
          <p:cNvSpPr>
            <a:spLocks noGrp="1"/>
          </p:cNvSpPr>
          <p:nvPr>
            <p:ph type="sldNum" sz="quarter" idx="12"/>
          </p:nvPr>
        </p:nvSpPr>
        <p:spPr/>
        <p:txBody>
          <a:bodyPr/>
          <a:lstStyle/>
          <a:p>
            <a:fld id="{FD15E2C3-2FDC-5443-A5D7-CEF7C1191BA7}" type="slidenum">
              <a:rPr lang="en-GB" smtClean="0"/>
              <a:t>65</a:t>
            </a:fld>
            <a:endParaRPr lang="en-GB"/>
          </a:p>
        </p:txBody>
      </p:sp>
      <p:sp>
        <p:nvSpPr>
          <p:cNvPr id="5" name="Rounded Rectangle 7">
            <a:extLst>
              <a:ext uri="{FF2B5EF4-FFF2-40B4-BE49-F238E27FC236}">
                <a16:creationId xmlns:a16="http://schemas.microsoft.com/office/drawing/2014/main" id="{03830912-64FA-8B03-0582-A72469599DE7}"/>
              </a:ext>
            </a:extLst>
          </p:cNvPr>
          <p:cNvSpPr/>
          <p:nvPr/>
        </p:nvSpPr>
        <p:spPr>
          <a:xfrm>
            <a:off x="1254034" y="2668978"/>
            <a:ext cx="1771783" cy="3243538"/>
          </a:xfrm>
          <a:prstGeom prst="round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cs typeface="Arial" pitchFamily="34" charset="0"/>
              </a:rPr>
              <a:t>Taxable income</a:t>
            </a:r>
          </a:p>
        </p:txBody>
      </p:sp>
      <p:sp>
        <p:nvSpPr>
          <p:cNvPr id="6" name="Rounded Rectangle 6">
            <a:extLst>
              <a:ext uri="{FF2B5EF4-FFF2-40B4-BE49-F238E27FC236}">
                <a16:creationId xmlns:a16="http://schemas.microsoft.com/office/drawing/2014/main" id="{BFEF894C-D047-7373-933C-FC705DE90DD3}"/>
              </a:ext>
            </a:extLst>
          </p:cNvPr>
          <p:cNvSpPr/>
          <p:nvPr/>
        </p:nvSpPr>
        <p:spPr>
          <a:xfrm>
            <a:off x="1254034" y="1408073"/>
            <a:ext cx="1771783" cy="1253360"/>
          </a:xfrm>
          <a:prstGeom prst="roundRect">
            <a:avLst/>
          </a:prstGeom>
          <a:noFill/>
          <a:ln w="3810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F4514C"/>
                </a:solidFill>
                <a:cs typeface="Arial" pitchFamily="34" charset="0"/>
              </a:rPr>
              <a:t>Excess pension savings</a:t>
            </a:r>
          </a:p>
        </p:txBody>
      </p:sp>
      <p:sp>
        <p:nvSpPr>
          <p:cNvPr id="8" name="Rounded Rectangle 6">
            <a:extLst>
              <a:ext uri="{FF2B5EF4-FFF2-40B4-BE49-F238E27FC236}">
                <a16:creationId xmlns:a16="http://schemas.microsoft.com/office/drawing/2014/main" id="{4908C430-C360-2FE3-544E-8CF872928BAA}"/>
              </a:ext>
            </a:extLst>
          </p:cNvPr>
          <p:cNvSpPr/>
          <p:nvPr/>
        </p:nvSpPr>
        <p:spPr>
          <a:xfrm>
            <a:off x="5206646" y="1540898"/>
            <a:ext cx="3743832" cy="442674"/>
          </a:xfrm>
          <a:prstGeom prst="roundRect">
            <a:avLst/>
          </a:prstGeom>
          <a:solidFill>
            <a:srgbClr val="F4514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sz="2000" b="1" dirty="0">
                <a:solidFill>
                  <a:schemeClr val="bg1"/>
                </a:solidFill>
                <a:cs typeface="Arial" pitchFamily="34" charset="0"/>
              </a:rPr>
              <a:t>AA tax charge</a:t>
            </a:r>
          </a:p>
        </p:txBody>
      </p:sp>
      <p:sp>
        <p:nvSpPr>
          <p:cNvPr id="9" name="Rounded Rectangle 6">
            <a:extLst>
              <a:ext uri="{FF2B5EF4-FFF2-40B4-BE49-F238E27FC236}">
                <a16:creationId xmlns:a16="http://schemas.microsoft.com/office/drawing/2014/main" id="{9382BF1C-E275-FFB1-1442-769BAAA9EB00}"/>
              </a:ext>
            </a:extLst>
          </p:cNvPr>
          <p:cNvSpPr/>
          <p:nvPr/>
        </p:nvSpPr>
        <p:spPr>
          <a:xfrm>
            <a:off x="3935375" y="2092217"/>
            <a:ext cx="6661571" cy="408623"/>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rgbClr val="F4514C"/>
                </a:solidFill>
                <a:cs typeface="Arial" pitchFamily="34" charset="0"/>
              </a:rPr>
              <a:t>= Excess pension savings × relevant rate(s) of income tax</a:t>
            </a:r>
            <a:endParaRPr lang="en-GB" b="1" dirty="0">
              <a:solidFill>
                <a:srgbClr val="F4514C"/>
              </a:solidFill>
              <a:cs typeface="Arial" pitchFamily="34" charset="0"/>
            </a:endParaRPr>
          </a:p>
        </p:txBody>
      </p:sp>
      <p:sp>
        <p:nvSpPr>
          <p:cNvPr id="10" name="Rounded Rectangle 6">
            <a:extLst>
              <a:ext uri="{FF2B5EF4-FFF2-40B4-BE49-F238E27FC236}">
                <a16:creationId xmlns:a16="http://schemas.microsoft.com/office/drawing/2014/main" id="{E6685982-10C5-424F-ED8E-CA23BAF686FE}"/>
              </a:ext>
            </a:extLst>
          </p:cNvPr>
          <p:cNvSpPr/>
          <p:nvPr/>
        </p:nvSpPr>
        <p:spPr>
          <a:xfrm>
            <a:off x="3570514" y="3164425"/>
            <a:ext cx="7412488" cy="442674"/>
          </a:xfrm>
          <a:prstGeom prst="roundRect">
            <a:avLst/>
          </a:prstGeom>
          <a:solidFill>
            <a:srgbClr val="F4514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sz="2000" b="1" dirty="0">
                <a:solidFill>
                  <a:schemeClr val="bg1"/>
                </a:solidFill>
                <a:cs typeface="Arial" pitchFamily="34" charset="0"/>
              </a:rPr>
              <a:t>AA tax charge can be paid by the…</a:t>
            </a:r>
          </a:p>
        </p:txBody>
      </p:sp>
      <p:sp>
        <p:nvSpPr>
          <p:cNvPr id="11" name="Rounded Rectangle 6">
            <a:extLst>
              <a:ext uri="{FF2B5EF4-FFF2-40B4-BE49-F238E27FC236}">
                <a16:creationId xmlns:a16="http://schemas.microsoft.com/office/drawing/2014/main" id="{DE5E0D93-CFC7-A3A5-4AFA-CD17A381D472}"/>
              </a:ext>
            </a:extLst>
          </p:cNvPr>
          <p:cNvSpPr/>
          <p:nvPr/>
        </p:nvSpPr>
        <p:spPr>
          <a:xfrm>
            <a:off x="3616544" y="4283605"/>
            <a:ext cx="3306340" cy="408623"/>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rgbClr val="F4514C"/>
                </a:solidFill>
                <a:cs typeface="Arial" pitchFamily="34" charset="0"/>
              </a:rPr>
              <a:t>Self-assessment tax return</a:t>
            </a:r>
          </a:p>
        </p:txBody>
      </p:sp>
      <p:sp>
        <p:nvSpPr>
          <p:cNvPr id="12" name="Rounded Rectangle 6">
            <a:extLst>
              <a:ext uri="{FF2B5EF4-FFF2-40B4-BE49-F238E27FC236}">
                <a16:creationId xmlns:a16="http://schemas.microsoft.com/office/drawing/2014/main" id="{FA46C402-DE7E-000E-2FDD-8FCBF2926C9D}"/>
              </a:ext>
            </a:extLst>
          </p:cNvPr>
          <p:cNvSpPr/>
          <p:nvPr/>
        </p:nvSpPr>
        <p:spPr>
          <a:xfrm>
            <a:off x="3570514" y="3693575"/>
            <a:ext cx="3398400" cy="442674"/>
          </a:xfrm>
          <a:prstGeom prst="roundRect">
            <a:avLst/>
          </a:prstGeom>
          <a:solidFill>
            <a:srgbClr val="F451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b="1" dirty="0">
                <a:solidFill>
                  <a:schemeClr val="bg1"/>
                </a:solidFill>
                <a:cs typeface="Arial" pitchFamily="34" charset="0"/>
              </a:rPr>
              <a:t>(1)…scheme member</a:t>
            </a:r>
          </a:p>
        </p:txBody>
      </p:sp>
      <p:sp>
        <p:nvSpPr>
          <p:cNvPr id="13" name="Rounded Rectangle 6">
            <a:extLst>
              <a:ext uri="{FF2B5EF4-FFF2-40B4-BE49-F238E27FC236}">
                <a16:creationId xmlns:a16="http://schemas.microsoft.com/office/drawing/2014/main" id="{EF13C277-A240-A2A9-8187-7F2E1C89AFDE}"/>
              </a:ext>
            </a:extLst>
          </p:cNvPr>
          <p:cNvSpPr/>
          <p:nvPr/>
        </p:nvSpPr>
        <p:spPr>
          <a:xfrm>
            <a:off x="7583577" y="3692929"/>
            <a:ext cx="3399425" cy="442674"/>
          </a:xfrm>
          <a:prstGeom prst="roundRect">
            <a:avLst/>
          </a:prstGeom>
          <a:solidFill>
            <a:srgbClr val="F451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b="1" dirty="0">
                <a:solidFill>
                  <a:schemeClr val="bg1"/>
                </a:solidFill>
                <a:cs typeface="Arial" pitchFamily="34" charset="0"/>
              </a:rPr>
              <a:t>(2)…pension scheme</a:t>
            </a:r>
          </a:p>
        </p:txBody>
      </p:sp>
      <p:sp>
        <p:nvSpPr>
          <p:cNvPr id="14" name="Rounded Rectangle 6">
            <a:extLst>
              <a:ext uri="{FF2B5EF4-FFF2-40B4-BE49-F238E27FC236}">
                <a16:creationId xmlns:a16="http://schemas.microsoft.com/office/drawing/2014/main" id="{600E6651-E004-63E7-D5F3-240977BD020E}"/>
              </a:ext>
            </a:extLst>
          </p:cNvPr>
          <p:cNvSpPr/>
          <p:nvPr/>
        </p:nvSpPr>
        <p:spPr>
          <a:xfrm>
            <a:off x="7987289" y="4285435"/>
            <a:ext cx="2592000" cy="408623"/>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rgbClr val="F4514C"/>
                </a:solidFill>
                <a:cs typeface="Arial" pitchFamily="34" charset="0"/>
              </a:rPr>
              <a:t>“Scheme Pays”</a:t>
            </a:r>
          </a:p>
        </p:txBody>
      </p:sp>
      <p:sp>
        <p:nvSpPr>
          <p:cNvPr id="15" name="Rounded Rectangle 6">
            <a:extLst>
              <a:ext uri="{FF2B5EF4-FFF2-40B4-BE49-F238E27FC236}">
                <a16:creationId xmlns:a16="http://schemas.microsoft.com/office/drawing/2014/main" id="{FBA577CA-7AD8-62F7-8F84-7AFD76EAF351}"/>
              </a:ext>
            </a:extLst>
          </p:cNvPr>
          <p:cNvSpPr/>
          <p:nvPr/>
        </p:nvSpPr>
        <p:spPr>
          <a:xfrm>
            <a:off x="7266161" y="4843890"/>
            <a:ext cx="4034256" cy="408623"/>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rgbClr val="F4514C"/>
                </a:solidFill>
                <a:cs typeface="Arial" pitchFamily="34" charset="0"/>
              </a:rPr>
              <a:t>Tax charge increased with interest</a:t>
            </a:r>
          </a:p>
        </p:txBody>
      </p:sp>
      <p:sp>
        <p:nvSpPr>
          <p:cNvPr id="16" name="Rounded Rectangle 6">
            <a:extLst>
              <a:ext uri="{FF2B5EF4-FFF2-40B4-BE49-F238E27FC236}">
                <a16:creationId xmlns:a16="http://schemas.microsoft.com/office/drawing/2014/main" id="{03ADB7F3-3A9B-6FA8-ECAF-87C2FE5E2BBD}"/>
              </a:ext>
            </a:extLst>
          </p:cNvPr>
          <p:cNvSpPr/>
          <p:nvPr/>
        </p:nvSpPr>
        <p:spPr>
          <a:xfrm>
            <a:off x="3647024" y="4839584"/>
            <a:ext cx="3245380" cy="408623"/>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rgbClr val="F4514C"/>
                </a:solidFill>
                <a:cs typeface="Arial" pitchFamily="34" charset="0"/>
              </a:rPr>
              <a:t>Paid out of post-tax income</a:t>
            </a:r>
          </a:p>
        </p:txBody>
      </p:sp>
      <p:sp>
        <p:nvSpPr>
          <p:cNvPr id="17" name="Rounded Rectangle 6">
            <a:extLst>
              <a:ext uri="{FF2B5EF4-FFF2-40B4-BE49-F238E27FC236}">
                <a16:creationId xmlns:a16="http://schemas.microsoft.com/office/drawing/2014/main" id="{F9D9A5C9-9580-E528-A22D-FD96CACBB904}"/>
              </a:ext>
            </a:extLst>
          </p:cNvPr>
          <p:cNvSpPr/>
          <p:nvPr/>
        </p:nvSpPr>
        <p:spPr>
          <a:xfrm>
            <a:off x="3793550" y="5395563"/>
            <a:ext cx="2952328" cy="408623"/>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rgbClr val="F4514C"/>
                </a:solidFill>
                <a:cs typeface="Arial" pitchFamily="34" charset="0"/>
              </a:rPr>
              <a:t>Benefits unchanged</a:t>
            </a:r>
          </a:p>
        </p:txBody>
      </p:sp>
      <p:sp>
        <p:nvSpPr>
          <p:cNvPr id="18" name="Rounded Rectangle 6">
            <a:extLst>
              <a:ext uri="{FF2B5EF4-FFF2-40B4-BE49-F238E27FC236}">
                <a16:creationId xmlns:a16="http://schemas.microsoft.com/office/drawing/2014/main" id="{062CB8D4-1FA9-FC3E-F107-5B6DC72908D1}"/>
              </a:ext>
            </a:extLst>
          </p:cNvPr>
          <p:cNvSpPr/>
          <p:nvPr/>
        </p:nvSpPr>
        <p:spPr>
          <a:xfrm>
            <a:off x="7266160" y="5402345"/>
            <a:ext cx="4409455" cy="408623"/>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b="1" dirty="0">
                <a:solidFill>
                  <a:srgbClr val="F4514C"/>
                </a:solidFill>
                <a:cs typeface="Arial" pitchFamily="34" charset="0"/>
              </a:rPr>
              <a:t>Benefits reduced on retirement</a:t>
            </a:r>
          </a:p>
        </p:txBody>
      </p:sp>
    </p:spTree>
    <p:custDataLst>
      <p:tags r:id="rId1"/>
    </p:custDataLst>
    <p:extLst>
      <p:ext uri="{BB962C8B-B14F-4D97-AF65-F5344CB8AC3E}">
        <p14:creationId xmlns:p14="http://schemas.microsoft.com/office/powerpoint/2010/main" val="3220539273"/>
      </p:ext>
    </p:extLst>
  </p:cSld>
  <p:clrMapOvr>
    <a:masterClrMapping/>
  </p:clrMapOvr>
  <mc:AlternateContent xmlns:mc="http://schemas.openxmlformats.org/markup-compatibility/2006" xmlns:p14="http://schemas.microsoft.com/office/powerpoint/2010/main">
    <mc:Choice Requires="p14">
      <p:transition spd="slow" p14:dur="2000" advTm="157735"/>
    </mc:Choice>
    <mc:Fallback xmlns="">
      <p:transition spd="slow" advTm="157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 presetClass="entr" presetSubtype="4"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 presetClass="entr" presetSubtype="4"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317A7F6-8ACB-A6F1-D222-72CCD065CC98}"/>
              </a:ext>
            </a:extLst>
          </p:cNvPr>
          <p:cNvGraphicFramePr/>
          <p:nvPr/>
        </p:nvGraphicFramePr>
        <p:xfrm>
          <a:off x="4396804" y="4442165"/>
          <a:ext cx="3398392" cy="182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26D24BD6-58C3-37F6-2F75-E2DCA8B10E27}"/>
              </a:ext>
            </a:extLst>
          </p:cNvPr>
          <p:cNvSpPr>
            <a:spLocks noGrp="1"/>
          </p:cNvSpPr>
          <p:nvPr>
            <p:ph type="title"/>
          </p:nvPr>
        </p:nvSpPr>
        <p:spPr/>
        <p:txBody>
          <a:bodyPr/>
          <a:lstStyle/>
          <a:p>
            <a:r>
              <a:rPr lang="en-GB" dirty="0"/>
              <a:t>Using Scheme Pays to pay an Annual Allowance tax charge</a:t>
            </a:r>
          </a:p>
        </p:txBody>
      </p:sp>
      <p:sp>
        <p:nvSpPr>
          <p:cNvPr id="4" name="Slide Number Placeholder 3">
            <a:extLst>
              <a:ext uri="{FF2B5EF4-FFF2-40B4-BE49-F238E27FC236}">
                <a16:creationId xmlns:a16="http://schemas.microsoft.com/office/drawing/2014/main" id="{1566E31F-6960-4B9A-4B17-7359BD3A8C11}"/>
              </a:ext>
            </a:extLst>
          </p:cNvPr>
          <p:cNvSpPr>
            <a:spLocks noGrp="1"/>
          </p:cNvSpPr>
          <p:nvPr>
            <p:ph type="sldNum" sz="quarter" idx="12"/>
          </p:nvPr>
        </p:nvSpPr>
        <p:spPr/>
        <p:txBody>
          <a:bodyPr/>
          <a:lstStyle/>
          <a:p>
            <a:fld id="{FD15E2C3-2FDC-5443-A5D7-CEF7C1191BA7}" type="slidenum">
              <a:rPr lang="en-GB" smtClean="0"/>
              <a:t>66</a:t>
            </a:fld>
            <a:endParaRPr lang="en-GB"/>
          </a:p>
        </p:txBody>
      </p:sp>
      <p:graphicFrame>
        <p:nvGraphicFramePr>
          <p:cNvPr id="5" name="Diagram 4">
            <a:extLst>
              <a:ext uri="{FF2B5EF4-FFF2-40B4-BE49-F238E27FC236}">
                <a16:creationId xmlns:a16="http://schemas.microsoft.com/office/drawing/2014/main" id="{8C2AEE63-559B-6148-3351-CE693932FA7D}"/>
              </a:ext>
            </a:extLst>
          </p:cNvPr>
          <p:cNvGraphicFramePr/>
          <p:nvPr/>
        </p:nvGraphicFramePr>
        <p:xfrm>
          <a:off x="1632018" y="1872146"/>
          <a:ext cx="8927964" cy="18633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Rounded Rectangle 6">
            <a:extLst>
              <a:ext uri="{FF2B5EF4-FFF2-40B4-BE49-F238E27FC236}">
                <a16:creationId xmlns:a16="http://schemas.microsoft.com/office/drawing/2014/main" id="{BCB8D8FE-9F7E-8B67-36DF-725CA137EAFA}"/>
              </a:ext>
            </a:extLst>
          </p:cNvPr>
          <p:cNvSpPr/>
          <p:nvPr/>
        </p:nvSpPr>
        <p:spPr>
          <a:xfrm>
            <a:off x="3748810" y="1323664"/>
            <a:ext cx="4694380" cy="408623"/>
          </a:xfrm>
          <a:prstGeom prst="round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b="1" dirty="0">
                <a:solidFill>
                  <a:prstClr val="white"/>
                </a:solidFill>
              </a:rPr>
              <a:t>1995/2008 Scheme and 2015 Scheme</a:t>
            </a:r>
          </a:p>
        </p:txBody>
      </p:sp>
      <p:sp>
        <p:nvSpPr>
          <p:cNvPr id="7" name="Rounded Rectangle 6">
            <a:extLst>
              <a:ext uri="{FF2B5EF4-FFF2-40B4-BE49-F238E27FC236}">
                <a16:creationId xmlns:a16="http://schemas.microsoft.com/office/drawing/2014/main" id="{3ECCB9D8-A76A-9F34-615E-B849E1FB320B}"/>
              </a:ext>
            </a:extLst>
          </p:cNvPr>
          <p:cNvSpPr/>
          <p:nvPr/>
        </p:nvSpPr>
        <p:spPr>
          <a:xfrm>
            <a:off x="3748810" y="4059667"/>
            <a:ext cx="4694380" cy="408623"/>
          </a:xfrm>
          <a:prstGeom prst="round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b="1" dirty="0">
                <a:solidFill>
                  <a:prstClr val="white"/>
                </a:solidFill>
              </a:rPr>
              <a:t>NHS AVC Scheme</a:t>
            </a:r>
          </a:p>
        </p:txBody>
      </p:sp>
    </p:spTree>
    <p:custDataLst>
      <p:tags r:id="rId1"/>
    </p:custDataLst>
    <p:extLst>
      <p:ext uri="{BB962C8B-B14F-4D97-AF65-F5344CB8AC3E}">
        <p14:creationId xmlns:p14="http://schemas.microsoft.com/office/powerpoint/2010/main" val="642939843"/>
      </p:ext>
    </p:extLst>
  </p:cSld>
  <p:clrMapOvr>
    <a:masterClrMapping/>
  </p:clrMapOvr>
  <mc:AlternateContent xmlns:mc="http://schemas.openxmlformats.org/markup-compatibility/2006" xmlns:p14="http://schemas.microsoft.com/office/powerpoint/2010/main">
    <mc:Choice Requires="p14">
      <p:transition spd="slow" p14:dur="2000" advTm="134651"/>
    </mc:Choice>
    <mc:Fallback xmlns="">
      <p:transition spd="slow" advTm="1346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C423AC73-3D78-4188-AFE4-0BF9150FFE6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0B270B21-DC0C-4091-BE96-1F2D73406F1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D30158A5-89A2-45B8-9D30-251201CA48E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1BF1BD41-F259-438E-902F-1BB8A034913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AB50A529-6CB9-4096-AC9A-3179A0021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D682E30F-0DAE-4E06-8064-90B0976A2BC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C91E72D-90C9-4F00-A999-8A9E168E732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A2BA4456-F4AD-47EA-86B4-D13A17891D0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86F535F3-B3C2-4C82-8606-E24C1662D01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C423AC73-3D78-4188-AFE4-0BF9150FFE6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0B270B21-DC0C-4091-BE96-1F2D73406F1A}"/>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D30158A5-89A2-45B8-9D30-251201CA48E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5" grpId="0" uiExpand="1">
        <p:bldSub>
          <a:bldDgm bld="one"/>
        </p:bldSub>
      </p:bldGraphic>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B4BD-4384-4702-ABAC-04F8A7E9B70C}"/>
              </a:ext>
            </a:extLst>
          </p:cNvPr>
          <p:cNvSpPr>
            <a:spLocks noGrp="1"/>
          </p:cNvSpPr>
          <p:nvPr>
            <p:ph type="title"/>
          </p:nvPr>
        </p:nvSpPr>
        <p:spPr/>
        <p:txBody>
          <a:bodyPr/>
          <a:lstStyle/>
          <a:p>
            <a:r>
              <a:rPr lang="en-GB" dirty="0"/>
              <a:t>Scheme Pays – Example</a:t>
            </a:r>
            <a:br>
              <a:rPr lang="en-GB" dirty="0"/>
            </a:br>
            <a:r>
              <a:rPr lang="en-GB" dirty="0"/>
              <a:t>1995 Section only</a:t>
            </a:r>
          </a:p>
        </p:txBody>
      </p:sp>
      <p:sp>
        <p:nvSpPr>
          <p:cNvPr id="4" name="Slide Number Placeholder 3">
            <a:extLst>
              <a:ext uri="{FF2B5EF4-FFF2-40B4-BE49-F238E27FC236}">
                <a16:creationId xmlns:a16="http://schemas.microsoft.com/office/drawing/2014/main" id="{A24F6619-2C9B-7BB8-B54F-EDEB9A2C88AA}"/>
              </a:ext>
            </a:extLst>
          </p:cNvPr>
          <p:cNvSpPr>
            <a:spLocks noGrp="1"/>
          </p:cNvSpPr>
          <p:nvPr>
            <p:ph type="sldNum" sz="quarter" idx="12"/>
          </p:nvPr>
        </p:nvSpPr>
        <p:spPr/>
        <p:txBody>
          <a:bodyPr/>
          <a:lstStyle/>
          <a:p>
            <a:fld id="{FD15E2C3-2FDC-5443-A5D7-CEF7C1191BA7}" type="slidenum">
              <a:rPr lang="en-GB" smtClean="0"/>
              <a:t>67</a:t>
            </a:fld>
            <a:endParaRPr lang="en-GB"/>
          </a:p>
        </p:txBody>
      </p:sp>
      <p:sp>
        <p:nvSpPr>
          <p:cNvPr id="5" name="Rounded Rectangle 6">
            <a:extLst>
              <a:ext uri="{FF2B5EF4-FFF2-40B4-BE49-F238E27FC236}">
                <a16:creationId xmlns:a16="http://schemas.microsoft.com/office/drawing/2014/main" id="{0D981D82-1F1B-E645-AED5-5606B8C27575}"/>
              </a:ext>
            </a:extLst>
          </p:cNvPr>
          <p:cNvSpPr/>
          <p:nvPr/>
        </p:nvSpPr>
        <p:spPr>
          <a:xfrm>
            <a:off x="1587232" y="1522488"/>
            <a:ext cx="4101086" cy="408623"/>
          </a:xfrm>
          <a:prstGeom prst="roundRect">
            <a:avLst/>
          </a:prstGeom>
          <a:solidFill>
            <a:srgbClr val="F4514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b="1" dirty="0">
                <a:solidFill>
                  <a:schemeClr val="bg1"/>
                </a:solidFill>
                <a:cs typeface="Arial" pitchFamily="34" charset="0"/>
              </a:rPr>
              <a:t>AA tax charge</a:t>
            </a:r>
          </a:p>
        </p:txBody>
      </p:sp>
      <p:sp>
        <p:nvSpPr>
          <p:cNvPr id="6" name="Rounded Rectangle 6">
            <a:extLst>
              <a:ext uri="{FF2B5EF4-FFF2-40B4-BE49-F238E27FC236}">
                <a16:creationId xmlns:a16="http://schemas.microsoft.com/office/drawing/2014/main" id="{16D3C512-994E-AD83-E929-2282B4A1E531}"/>
              </a:ext>
            </a:extLst>
          </p:cNvPr>
          <p:cNvSpPr/>
          <p:nvPr/>
        </p:nvSpPr>
        <p:spPr>
          <a:xfrm>
            <a:off x="1587232" y="2195644"/>
            <a:ext cx="4100354" cy="715089"/>
          </a:xfrm>
          <a:prstGeom prst="roundRect">
            <a:avLst/>
          </a:prstGeom>
          <a:noFill/>
          <a:ln w="5715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b="1" dirty="0">
                <a:solidFill>
                  <a:srgbClr val="F4514C"/>
                </a:solidFill>
                <a:cs typeface="Arial" pitchFamily="34" charset="0"/>
              </a:rPr>
              <a:t>Negative notional DC account (like a loan) held on member’s record</a:t>
            </a:r>
          </a:p>
        </p:txBody>
      </p:sp>
      <p:sp>
        <p:nvSpPr>
          <p:cNvPr id="7" name="Rounded Rectangle 6">
            <a:extLst>
              <a:ext uri="{FF2B5EF4-FFF2-40B4-BE49-F238E27FC236}">
                <a16:creationId xmlns:a16="http://schemas.microsoft.com/office/drawing/2014/main" id="{029964B8-92C6-6EBC-A153-324D1E93AE39}"/>
              </a:ext>
            </a:extLst>
          </p:cNvPr>
          <p:cNvSpPr/>
          <p:nvPr/>
        </p:nvSpPr>
        <p:spPr>
          <a:xfrm>
            <a:off x="1586497" y="3174533"/>
            <a:ext cx="4101086" cy="408623"/>
          </a:xfrm>
          <a:prstGeom prst="roundRect">
            <a:avLst/>
          </a:prstGeom>
          <a:noFill/>
          <a:ln w="5715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b="1" dirty="0">
                <a:solidFill>
                  <a:srgbClr val="F4514C"/>
                </a:solidFill>
                <a:cs typeface="Arial" pitchFamily="34" charset="0"/>
              </a:rPr>
              <a:t>Member retires</a:t>
            </a:r>
          </a:p>
        </p:txBody>
      </p:sp>
      <p:sp>
        <p:nvSpPr>
          <p:cNvPr id="8" name="Rounded Rectangle 6">
            <a:extLst>
              <a:ext uri="{FF2B5EF4-FFF2-40B4-BE49-F238E27FC236}">
                <a16:creationId xmlns:a16="http://schemas.microsoft.com/office/drawing/2014/main" id="{858D83B0-0488-CC6B-0C98-26383A6F2EF0}"/>
              </a:ext>
            </a:extLst>
          </p:cNvPr>
          <p:cNvSpPr/>
          <p:nvPr/>
        </p:nvSpPr>
        <p:spPr>
          <a:xfrm>
            <a:off x="1586497" y="3847689"/>
            <a:ext cx="4101086" cy="715089"/>
          </a:xfrm>
          <a:prstGeom prst="roundRect">
            <a:avLst/>
          </a:prstGeom>
          <a:noFill/>
          <a:ln w="5715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b="1" dirty="0">
                <a:solidFill>
                  <a:srgbClr val="F4514C"/>
                </a:solidFill>
                <a:cs typeface="Arial" pitchFamily="34" charset="0"/>
              </a:rPr>
              <a:t>Interest is applied to the notional negative DC fund to retirement</a:t>
            </a:r>
          </a:p>
        </p:txBody>
      </p:sp>
      <p:sp>
        <p:nvSpPr>
          <p:cNvPr id="9" name="Rounded Rectangle 6">
            <a:extLst>
              <a:ext uri="{FF2B5EF4-FFF2-40B4-BE49-F238E27FC236}">
                <a16:creationId xmlns:a16="http://schemas.microsoft.com/office/drawing/2014/main" id="{13CC6578-BF75-3BD6-5CDC-4967191B9D30}"/>
              </a:ext>
            </a:extLst>
          </p:cNvPr>
          <p:cNvSpPr/>
          <p:nvPr/>
        </p:nvSpPr>
        <p:spPr>
          <a:xfrm>
            <a:off x="1586499" y="4827311"/>
            <a:ext cx="4101085" cy="715089"/>
          </a:xfrm>
          <a:prstGeom prst="roundRect">
            <a:avLst/>
          </a:prstGeom>
          <a:noFill/>
          <a:ln w="5715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b="1" dirty="0">
                <a:solidFill>
                  <a:srgbClr val="F4514C"/>
                </a:solidFill>
                <a:cs typeface="Arial" pitchFamily="34" charset="0"/>
              </a:rPr>
              <a:t>Negative DC fund is converted to a deduction to member’s benefits</a:t>
            </a:r>
          </a:p>
        </p:txBody>
      </p:sp>
      <p:sp>
        <p:nvSpPr>
          <p:cNvPr id="10" name="Rounded Rectangle 6">
            <a:extLst>
              <a:ext uri="{FF2B5EF4-FFF2-40B4-BE49-F238E27FC236}">
                <a16:creationId xmlns:a16="http://schemas.microsoft.com/office/drawing/2014/main" id="{C4A0ABB2-FEE1-C459-CA83-6FDB27EA1127}"/>
              </a:ext>
            </a:extLst>
          </p:cNvPr>
          <p:cNvSpPr/>
          <p:nvPr/>
        </p:nvSpPr>
        <p:spPr>
          <a:xfrm>
            <a:off x="6921759" y="2161803"/>
            <a:ext cx="2971178" cy="715089"/>
          </a:xfrm>
          <a:prstGeom prst="roundRect">
            <a:avLst/>
          </a:prstGeom>
          <a:solidFill>
            <a:srgbClr val="FF9351"/>
          </a:solidFill>
          <a:ln w="5715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b="1" dirty="0">
                <a:solidFill>
                  <a:schemeClr val="bg1"/>
                </a:solidFill>
                <a:cs typeface="Arial" pitchFamily="34" charset="0"/>
              </a:rPr>
              <a:t>Notional DC Fund: (£26,000)</a:t>
            </a:r>
          </a:p>
        </p:txBody>
      </p:sp>
      <p:sp>
        <p:nvSpPr>
          <p:cNvPr id="11" name="Rounded Rectangle 6">
            <a:extLst>
              <a:ext uri="{FF2B5EF4-FFF2-40B4-BE49-F238E27FC236}">
                <a16:creationId xmlns:a16="http://schemas.microsoft.com/office/drawing/2014/main" id="{5610CF7F-BC09-D821-1C70-1E3A512B7ACB}"/>
              </a:ext>
            </a:extLst>
          </p:cNvPr>
          <p:cNvSpPr/>
          <p:nvPr/>
        </p:nvSpPr>
        <p:spPr>
          <a:xfrm>
            <a:off x="6940151" y="3107584"/>
            <a:ext cx="2937009" cy="408623"/>
          </a:xfrm>
          <a:prstGeom prst="roundRect">
            <a:avLst/>
          </a:prstGeom>
          <a:solidFill>
            <a:srgbClr val="FF9351"/>
          </a:solidFill>
          <a:ln w="5715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GB" b="1" dirty="0">
                <a:solidFill>
                  <a:schemeClr val="bg1"/>
                </a:solidFill>
                <a:cs typeface="Arial" pitchFamily="34" charset="0"/>
              </a:rPr>
              <a:t>Retires at age 60</a:t>
            </a:r>
          </a:p>
        </p:txBody>
      </p:sp>
      <p:sp>
        <p:nvSpPr>
          <p:cNvPr id="12" name="Rounded Rectangle 6">
            <a:extLst>
              <a:ext uri="{FF2B5EF4-FFF2-40B4-BE49-F238E27FC236}">
                <a16:creationId xmlns:a16="http://schemas.microsoft.com/office/drawing/2014/main" id="{E3E27308-027E-C300-8F15-6522B4091E1E}"/>
              </a:ext>
            </a:extLst>
          </p:cNvPr>
          <p:cNvSpPr/>
          <p:nvPr/>
        </p:nvSpPr>
        <p:spPr>
          <a:xfrm>
            <a:off x="6935164" y="3746899"/>
            <a:ext cx="2989008" cy="715089"/>
          </a:xfrm>
          <a:prstGeom prst="roundRect">
            <a:avLst/>
          </a:prstGeom>
          <a:solidFill>
            <a:srgbClr val="FF9351"/>
          </a:solidFill>
          <a:ln w="5715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GB" b="1" dirty="0">
                <a:solidFill>
                  <a:schemeClr val="bg1"/>
                </a:solidFill>
                <a:cs typeface="Arial" pitchFamily="34" charset="0"/>
              </a:rPr>
              <a:t>Notional DC Fund: (£35,200)</a:t>
            </a:r>
          </a:p>
        </p:txBody>
      </p:sp>
      <p:sp>
        <p:nvSpPr>
          <p:cNvPr id="13" name="Rounded Rectangle 6">
            <a:extLst>
              <a:ext uri="{FF2B5EF4-FFF2-40B4-BE49-F238E27FC236}">
                <a16:creationId xmlns:a16="http://schemas.microsoft.com/office/drawing/2014/main" id="{B1B824AA-FBE6-0D44-320C-3527805B254F}"/>
              </a:ext>
            </a:extLst>
          </p:cNvPr>
          <p:cNvSpPr/>
          <p:nvPr/>
        </p:nvSpPr>
        <p:spPr>
          <a:xfrm>
            <a:off x="6504418" y="4692679"/>
            <a:ext cx="4169742" cy="1379101"/>
          </a:xfrm>
          <a:prstGeom prst="roundRect">
            <a:avLst/>
          </a:prstGeom>
          <a:solidFill>
            <a:schemeClr val="bg1"/>
          </a:solidFill>
          <a:ln w="5715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sz="1500" b="1" u="sng" dirty="0">
                <a:solidFill>
                  <a:srgbClr val="FF9351"/>
                </a:solidFill>
                <a:cs typeface="Arial" pitchFamily="34" charset="0"/>
              </a:rPr>
              <a:t>Reduction</a:t>
            </a:r>
            <a:r>
              <a:rPr lang="en-GB" sz="1500" b="1" dirty="0">
                <a:solidFill>
                  <a:srgbClr val="FF9351"/>
                </a:solidFill>
                <a:cs typeface="Arial" pitchFamily="34" charset="0"/>
              </a:rPr>
              <a:t> in 1995 Section benefits:</a:t>
            </a:r>
          </a:p>
          <a:p>
            <a:pPr algn="ctr">
              <a:defRPr/>
            </a:pPr>
            <a:endParaRPr lang="en-GB" sz="1500" b="1" dirty="0">
              <a:solidFill>
                <a:srgbClr val="FF9351"/>
              </a:solidFill>
              <a:cs typeface="Arial" pitchFamily="34" charset="0"/>
            </a:endParaRPr>
          </a:p>
          <a:p>
            <a:pPr algn="ctr">
              <a:defRPr/>
            </a:pPr>
            <a:r>
              <a:rPr lang="en-GB" sz="1500" b="1" dirty="0">
                <a:solidFill>
                  <a:srgbClr val="FF9351"/>
                </a:solidFill>
                <a:cs typeface="Arial" pitchFamily="34" charset="0"/>
              </a:rPr>
              <a:t>Pension = £35,200/23.90 = £1,472.80 pa</a:t>
            </a:r>
          </a:p>
          <a:p>
            <a:pPr algn="ctr">
              <a:defRPr/>
            </a:pPr>
            <a:endParaRPr lang="en-GB" sz="1500" b="1" dirty="0">
              <a:solidFill>
                <a:srgbClr val="FF9351"/>
              </a:solidFill>
              <a:cs typeface="Arial" pitchFamily="34" charset="0"/>
            </a:endParaRPr>
          </a:p>
          <a:p>
            <a:pPr algn="ctr">
              <a:defRPr/>
            </a:pPr>
            <a:r>
              <a:rPr lang="en-GB" sz="1500" b="1" dirty="0">
                <a:solidFill>
                  <a:srgbClr val="FF9351"/>
                </a:solidFill>
                <a:cs typeface="Arial" pitchFamily="34" charset="0"/>
              </a:rPr>
              <a:t>Lump sum = £1,472.80 x 3 = £4,418.40</a:t>
            </a:r>
          </a:p>
        </p:txBody>
      </p:sp>
      <p:sp>
        <p:nvSpPr>
          <p:cNvPr id="14" name="Rounded Rectangle 6">
            <a:extLst>
              <a:ext uri="{FF2B5EF4-FFF2-40B4-BE49-F238E27FC236}">
                <a16:creationId xmlns:a16="http://schemas.microsoft.com/office/drawing/2014/main" id="{9EE0359C-BF3D-76B2-500E-6D0095A107B1}"/>
              </a:ext>
            </a:extLst>
          </p:cNvPr>
          <p:cNvSpPr/>
          <p:nvPr/>
        </p:nvSpPr>
        <p:spPr>
          <a:xfrm>
            <a:off x="6921759" y="1522488"/>
            <a:ext cx="2971178" cy="408623"/>
          </a:xfrm>
          <a:prstGeom prst="roundRect">
            <a:avLst/>
          </a:prstGeom>
          <a:solidFill>
            <a:srgbClr val="FF935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b="1" dirty="0">
                <a:solidFill>
                  <a:schemeClr val="bg1"/>
                </a:solidFill>
                <a:cs typeface="Arial" pitchFamily="34" charset="0"/>
              </a:rPr>
              <a:t>AA charge of £26,000</a:t>
            </a:r>
          </a:p>
        </p:txBody>
      </p:sp>
    </p:spTree>
    <p:custDataLst>
      <p:tags r:id="rId1"/>
    </p:custDataLst>
    <p:extLst>
      <p:ext uri="{BB962C8B-B14F-4D97-AF65-F5344CB8AC3E}">
        <p14:creationId xmlns:p14="http://schemas.microsoft.com/office/powerpoint/2010/main" val="2203905442"/>
      </p:ext>
    </p:extLst>
  </p:cSld>
  <p:clrMapOvr>
    <a:masterClrMapping/>
  </p:clrMapOvr>
  <mc:AlternateContent xmlns:mc="http://schemas.openxmlformats.org/markup-compatibility/2006" xmlns:p14="http://schemas.microsoft.com/office/powerpoint/2010/main">
    <mc:Choice Requires="p14">
      <p:transition spd="slow" p14:dur="2000" advTm="203113"/>
    </mc:Choice>
    <mc:Fallback xmlns="">
      <p:transition spd="slow" advTm="203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22" presetClass="entr" presetSubtype="8" fill="hold" nodeType="with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left)">
                                      <p:cBhvr>
                                        <p:cTn id="47" dur="500"/>
                                        <p:tgtEl>
                                          <p:spTgt spid="13">
                                            <p:txEl>
                                              <p:pRg st="0" end="0"/>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wipe(left)">
                                      <p:cBhvr>
                                        <p:cTn id="51" dur="500"/>
                                        <p:tgtEl>
                                          <p:spTgt spid="13">
                                            <p:txEl>
                                              <p:pRg st="2" end="2"/>
                                            </p:txEl>
                                          </p:spTgt>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animEffect transition="in" filter="wipe(left)">
                                      <p:cBhvr>
                                        <p:cTn id="5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C664-339B-18CE-C9C4-2A94A80C7676}"/>
              </a:ext>
            </a:extLst>
          </p:cNvPr>
          <p:cNvSpPr>
            <a:spLocks noGrp="1"/>
          </p:cNvSpPr>
          <p:nvPr>
            <p:ph type="title"/>
          </p:nvPr>
        </p:nvSpPr>
        <p:spPr/>
        <p:txBody>
          <a:bodyPr/>
          <a:lstStyle/>
          <a:p>
            <a:r>
              <a:rPr lang="en-GB" dirty="0"/>
              <a:t>Scheme Pays – Example</a:t>
            </a:r>
            <a:br>
              <a:rPr lang="en-GB" dirty="0"/>
            </a:br>
            <a:r>
              <a:rPr lang="en-GB" dirty="0"/>
              <a:t>1995/2008 Scheme and 2015 Scheme</a:t>
            </a:r>
          </a:p>
        </p:txBody>
      </p:sp>
      <p:sp>
        <p:nvSpPr>
          <p:cNvPr id="4" name="Slide Number Placeholder 3">
            <a:extLst>
              <a:ext uri="{FF2B5EF4-FFF2-40B4-BE49-F238E27FC236}">
                <a16:creationId xmlns:a16="http://schemas.microsoft.com/office/drawing/2014/main" id="{30FCDAAD-9F8D-5C11-433C-9F061F55AB34}"/>
              </a:ext>
            </a:extLst>
          </p:cNvPr>
          <p:cNvSpPr>
            <a:spLocks noGrp="1"/>
          </p:cNvSpPr>
          <p:nvPr>
            <p:ph type="sldNum" sz="quarter" idx="12"/>
          </p:nvPr>
        </p:nvSpPr>
        <p:spPr/>
        <p:txBody>
          <a:bodyPr/>
          <a:lstStyle/>
          <a:p>
            <a:fld id="{FD15E2C3-2FDC-5443-A5D7-CEF7C1191BA7}" type="slidenum">
              <a:rPr lang="en-GB" smtClean="0"/>
              <a:t>68</a:t>
            </a:fld>
            <a:endParaRPr lang="en-GB"/>
          </a:p>
        </p:txBody>
      </p:sp>
      <p:sp>
        <p:nvSpPr>
          <p:cNvPr id="5" name="Rounded Rectangle 6">
            <a:extLst>
              <a:ext uri="{FF2B5EF4-FFF2-40B4-BE49-F238E27FC236}">
                <a16:creationId xmlns:a16="http://schemas.microsoft.com/office/drawing/2014/main" id="{B7CB7567-188D-58E3-0685-2AE50B8706CA}"/>
              </a:ext>
            </a:extLst>
          </p:cNvPr>
          <p:cNvSpPr/>
          <p:nvPr/>
        </p:nvSpPr>
        <p:spPr>
          <a:xfrm>
            <a:off x="2764451" y="2231985"/>
            <a:ext cx="2325405" cy="646986"/>
          </a:xfrm>
          <a:prstGeom prst="roundRect">
            <a:avLst/>
          </a:prstGeom>
          <a:solidFill>
            <a:srgbClr val="FF9351"/>
          </a:solidFill>
          <a:ln w="5715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sz="1600" b="1" dirty="0">
                <a:solidFill>
                  <a:schemeClr val="bg1"/>
                </a:solidFill>
                <a:cs typeface="Arial" pitchFamily="34" charset="0"/>
              </a:rPr>
              <a:t>Notional DC Fund: (£10,500)</a:t>
            </a:r>
          </a:p>
        </p:txBody>
      </p:sp>
      <p:sp>
        <p:nvSpPr>
          <p:cNvPr id="6" name="Rounded Rectangle 6">
            <a:extLst>
              <a:ext uri="{FF2B5EF4-FFF2-40B4-BE49-F238E27FC236}">
                <a16:creationId xmlns:a16="http://schemas.microsoft.com/office/drawing/2014/main" id="{76D35855-35EF-88F7-B40D-AB13BF8E616A}"/>
              </a:ext>
            </a:extLst>
          </p:cNvPr>
          <p:cNvSpPr/>
          <p:nvPr/>
        </p:nvSpPr>
        <p:spPr>
          <a:xfrm>
            <a:off x="2781841" y="3060957"/>
            <a:ext cx="2325405" cy="374571"/>
          </a:xfrm>
          <a:prstGeom prst="roundRect">
            <a:avLst/>
          </a:prstGeom>
          <a:solidFill>
            <a:srgbClr val="FF9351"/>
          </a:solidFill>
          <a:ln w="5715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sz="1600" b="1" dirty="0">
                <a:solidFill>
                  <a:schemeClr val="bg1"/>
                </a:solidFill>
                <a:cs typeface="Arial" pitchFamily="34" charset="0"/>
              </a:rPr>
              <a:t>Retires at age 62</a:t>
            </a:r>
          </a:p>
        </p:txBody>
      </p:sp>
      <p:sp>
        <p:nvSpPr>
          <p:cNvPr id="7" name="Rounded Rectangle 6">
            <a:extLst>
              <a:ext uri="{FF2B5EF4-FFF2-40B4-BE49-F238E27FC236}">
                <a16:creationId xmlns:a16="http://schemas.microsoft.com/office/drawing/2014/main" id="{DA237F46-4FB7-4FB9-39C1-2A5F0F9CC081}"/>
              </a:ext>
            </a:extLst>
          </p:cNvPr>
          <p:cNvSpPr/>
          <p:nvPr/>
        </p:nvSpPr>
        <p:spPr>
          <a:xfrm>
            <a:off x="2764449" y="3631340"/>
            <a:ext cx="2325406" cy="646986"/>
          </a:xfrm>
          <a:prstGeom prst="roundRect">
            <a:avLst/>
          </a:prstGeom>
          <a:solidFill>
            <a:srgbClr val="FF9351"/>
          </a:solidFill>
          <a:ln w="5715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sz="1600" b="1" dirty="0">
                <a:solidFill>
                  <a:schemeClr val="bg1"/>
                </a:solidFill>
                <a:cs typeface="Arial" pitchFamily="34" charset="0"/>
              </a:rPr>
              <a:t>Notional DC Fund at 62 (£12,000)</a:t>
            </a:r>
          </a:p>
        </p:txBody>
      </p:sp>
      <p:sp>
        <p:nvSpPr>
          <p:cNvPr id="8" name="Rounded Rectangle 6">
            <a:extLst>
              <a:ext uri="{FF2B5EF4-FFF2-40B4-BE49-F238E27FC236}">
                <a16:creationId xmlns:a16="http://schemas.microsoft.com/office/drawing/2014/main" id="{8DF405F2-65DD-37DA-E20F-3D5CEB0EF244}"/>
              </a:ext>
            </a:extLst>
          </p:cNvPr>
          <p:cNvSpPr/>
          <p:nvPr/>
        </p:nvSpPr>
        <p:spPr>
          <a:xfrm>
            <a:off x="1494792" y="4425064"/>
            <a:ext cx="4601208" cy="1634490"/>
          </a:xfrm>
          <a:prstGeom prst="roundRect">
            <a:avLst/>
          </a:prstGeom>
          <a:solidFill>
            <a:schemeClr val="bg1"/>
          </a:solidFill>
          <a:ln w="57150">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b="1" u="sng" dirty="0">
                <a:solidFill>
                  <a:srgbClr val="FF9351"/>
                </a:solidFill>
              </a:rPr>
              <a:t>Reduction</a:t>
            </a:r>
            <a:r>
              <a:rPr lang="en-GB" b="1" dirty="0">
                <a:solidFill>
                  <a:srgbClr val="FF9351"/>
                </a:solidFill>
              </a:rPr>
              <a:t> in 1995 Section benefits:</a:t>
            </a:r>
          </a:p>
          <a:p>
            <a:pPr algn="ctr">
              <a:defRPr/>
            </a:pPr>
            <a:endParaRPr lang="en-GB" b="1" dirty="0">
              <a:solidFill>
                <a:srgbClr val="FF9351"/>
              </a:solidFill>
            </a:endParaRPr>
          </a:p>
          <a:p>
            <a:pPr algn="ctr">
              <a:defRPr/>
            </a:pPr>
            <a:r>
              <a:rPr lang="en-GB" b="1" dirty="0">
                <a:solidFill>
                  <a:srgbClr val="FF9351"/>
                </a:solidFill>
              </a:rPr>
              <a:t>Pension = £12,000/22.90 = £524 pa</a:t>
            </a:r>
          </a:p>
          <a:p>
            <a:pPr algn="ctr">
              <a:defRPr/>
            </a:pPr>
            <a:endParaRPr lang="en-GB" b="1" dirty="0">
              <a:solidFill>
                <a:srgbClr val="FF9351"/>
              </a:solidFill>
            </a:endParaRPr>
          </a:p>
          <a:p>
            <a:pPr algn="ctr">
              <a:defRPr/>
            </a:pPr>
            <a:r>
              <a:rPr lang="en-GB" b="1" dirty="0">
                <a:solidFill>
                  <a:srgbClr val="FF9351"/>
                </a:solidFill>
              </a:rPr>
              <a:t>Lump sum = £524.02 x 3 = £1,572</a:t>
            </a:r>
          </a:p>
        </p:txBody>
      </p:sp>
      <p:sp>
        <p:nvSpPr>
          <p:cNvPr id="9" name="Rounded Rectangle 6">
            <a:extLst>
              <a:ext uri="{FF2B5EF4-FFF2-40B4-BE49-F238E27FC236}">
                <a16:creationId xmlns:a16="http://schemas.microsoft.com/office/drawing/2014/main" id="{0B9B69F0-F3C8-C37E-1EA5-D0147AB848CE}"/>
              </a:ext>
            </a:extLst>
          </p:cNvPr>
          <p:cNvSpPr/>
          <p:nvPr/>
        </p:nvSpPr>
        <p:spPr>
          <a:xfrm>
            <a:off x="3865336" y="1393755"/>
            <a:ext cx="4328159" cy="442674"/>
          </a:xfrm>
          <a:prstGeom prst="roundRect">
            <a:avLst/>
          </a:prstGeom>
          <a:solidFill>
            <a:srgbClr val="F4514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defRPr/>
            </a:pPr>
            <a:r>
              <a:rPr lang="en-GB" sz="2000" b="1" dirty="0">
                <a:solidFill>
                  <a:schemeClr val="bg1"/>
                </a:solidFill>
                <a:cs typeface="Arial" pitchFamily="34" charset="0"/>
              </a:rPr>
              <a:t>Total AA tax charge = £12,500</a:t>
            </a:r>
          </a:p>
        </p:txBody>
      </p:sp>
      <p:sp>
        <p:nvSpPr>
          <p:cNvPr id="10" name="Rounded Rectangle 6">
            <a:extLst>
              <a:ext uri="{FF2B5EF4-FFF2-40B4-BE49-F238E27FC236}">
                <a16:creationId xmlns:a16="http://schemas.microsoft.com/office/drawing/2014/main" id="{E0E5C8F9-965C-06B0-5F8F-9282D3A191F9}"/>
              </a:ext>
            </a:extLst>
          </p:cNvPr>
          <p:cNvSpPr/>
          <p:nvPr/>
        </p:nvSpPr>
        <p:spPr>
          <a:xfrm>
            <a:off x="7575446" y="2240904"/>
            <a:ext cx="2325405" cy="646986"/>
          </a:xfrm>
          <a:prstGeom prst="roundRect">
            <a:avLst/>
          </a:prstGeom>
          <a:solidFill>
            <a:schemeClr val="bg2"/>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sz="1600" b="1" dirty="0">
                <a:solidFill>
                  <a:schemeClr val="bg1"/>
                </a:solidFill>
                <a:cs typeface="Arial" pitchFamily="34" charset="0"/>
              </a:rPr>
              <a:t>Notional DC Fund: (£2,000)</a:t>
            </a:r>
          </a:p>
        </p:txBody>
      </p:sp>
      <p:sp>
        <p:nvSpPr>
          <p:cNvPr id="11" name="Rounded Rectangle 6">
            <a:extLst>
              <a:ext uri="{FF2B5EF4-FFF2-40B4-BE49-F238E27FC236}">
                <a16:creationId xmlns:a16="http://schemas.microsoft.com/office/drawing/2014/main" id="{3480C255-E1B4-8A05-167A-851402C05386}"/>
              </a:ext>
            </a:extLst>
          </p:cNvPr>
          <p:cNvSpPr/>
          <p:nvPr/>
        </p:nvSpPr>
        <p:spPr>
          <a:xfrm>
            <a:off x="7575446" y="3072330"/>
            <a:ext cx="2325405" cy="374571"/>
          </a:xfrm>
          <a:prstGeom prst="roundRect">
            <a:avLst/>
          </a:prstGeom>
          <a:solidFill>
            <a:schemeClr val="bg2"/>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sz="1600" b="1" dirty="0">
                <a:solidFill>
                  <a:schemeClr val="bg1"/>
                </a:solidFill>
                <a:cs typeface="Arial" pitchFamily="34" charset="0"/>
              </a:rPr>
              <a:t>Retires at age 62</a:t>
            </a:r>
          </a:p>
        </p:txBody>
      </p:sp>
      <p:sp>
        <p:nvSpPr>
          <p:cNvPr id="12" name="Rounded Rectangle 6">
            <a:extLst>
              <a:ext uri="{FF2B5EF4-FFF2-40B4-BE49-F238E27FC236}">
                <a16:creationId xmlns:a16="http://schemas.microsoft.com/office/drawing/2014/main" id="{9D7EC6C3-CCCE-77C8-80D3-85C8D6D216F5}"/>
              </a:ext>
            </a:extLst>
          </p:cNvPr>
          <p:cNvSpPr/>
          <p:nvPr/>
        </p:nvSpPr>
        <p:spPr>
          <a:xfrm>
            <a:off x="7575445" y="3631340"/>
            <a:ext cx="2325406" cy="646986"/>
          </a:xfrm>
          <a:prstGeom prst="roundRect">
            <a:avLst/>
          </a:prstGeom>
          <a:solidFill>
            <a:schemeClr val="bg2"/>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sz="1600" b="1" dirty="0">
                <a:solidFill>
                  <a:schemeClr val="bg1"/>
                </a:solidFill>
                <a:cs typeface="Arial" pitchFamily="34" charset="0"/>
              </a:rPr>
              <a:t>Notional DC Fund at 62 (£2,285)</a:t>
            </a:r>
          </a:p>
        </p:txBody>
      </p:sp>
      <p:sp>
        <p:nvSpPr>
          <p:cNvPr id="13" name="Rounded Rectangle 6">
            <a:extLst>
              <a:ext uri="{FF2B5EF4-FFF2-40B4-BE49-F238E27FC236}">
                <a16:creationId xmlns:a16="http://schemas.microsoft.com/office/drawing/2014/main" id="{5CD3A7B4-E322-B64D-23C6-75D5F4581102}"/>
              </a:ext>
            </a:extLst>
          </p:cNvPr>
          <p:cNvSpPr/>
          <p:nvPr/>
        </p:nvSpPr>
        <p:spPr>
          <a:xfrm>
            <a:off x="6437748" y="4434882"/>
            <a:ext cx="4600800" cy="1276945"/>
          </a:xfrm>
          <a:prstGeom prst="round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GB" b="1" u="sng" dirty="0">
                <a:solidFill>
                  <a:schemeClr val="bg2"/>
                </a:solidFill>
              </a:rPr>
              <a:t>Reduction</a:t>
            </a:r>
            <a:r>
              <a:rPr lang="en-GB" b="1" dirty="0">
                <a:solidFill>
                  <a:schemeClr val="bg2"/>
                </a:solidFill>
              </a:rPr>
              <a:t> in 2015 Scheme benefits:</a:t>
            </a:r>
          </a:p>
          <a:p>
            <a:pPr algn="ctr">
              <a:defRPr/>
            </a:pPr>
            <a:endParaRPr lang="en-GB" b="1" dirty="0">
              <a:solidFill>
                <a:schemeClr val="bg2"/>
              </a:solidFill>
            </a:endParaRPr>
          </a:p>
          <a:p>
            <a:pPr algn="ctr">
              <a:defRPr/>
            </a:pPr>
            <a:r>
              <a:rPr lang="en-GB" b="1" dirty="0">
                <a:solidFill>
                  <a:schemeClr val="bg2"/>
                </a:solidFill>
              </a:rPr>
              <a:t>Pension = £2,285/19.90 = £115 pa</a:t>
            </a:r>
          </a:p>
          <a:p>
            <a:pPr algn="ctr">
              <a:defRPr/>
            </a:pPr>
            <a:endParaRPr lang="en-GB" sz="1500" b="1" dirty="0">
              <a:solidFill>
                <a:schemeClr val="accent5"/>
              </a:solidFill>
              <a:cs typeface="Arial" pitchFamily="34" charset="0"/>
            </a:endParaRPr>
          </a:p>
        </p:txBody>
      </p:sp>
      <p:sp>
        <p:nvSpPr>
          <p:cNvPr id="14" name="TextBox 13">
            <a:extLst>
              <a:ext uri="{FF2B5EF4-FFF2-40B4-BE49-F238E27FC236}">
                <a16:creationId xmlns:a16="http://schemas.microsoft.com/office/drawing/2014/main" id="{3A2980F5-C90D-7289-77E0-491BE2513012}"/>
              </a:ext>
            </a:extLst>
          </p:cNvPr>
          <p:cNvSpPr txBox="1"/>
          <p:nvPr/>
        </p:nvSpPr>
        <p:spPr>
          <a:xfrm>
            <a:off x="2859613" y="1859293"/>
            <a:ext cx="2135078" cy="369332"/>
          </a:xfrm>
          <a:prstGeom prst="rect">
            <a:avLst/>
          </a:prstGeom>
          <a:noFill/>
        </p:spPr>
        <p:txBody>
          <a:bodyPr wrap="square" rtlCol="0">
            <a:spAutoFit/>
          </a:bodyPr>
          <a:lstStyle/>
          <a:p>
            <a:pPr algn="ctr"/>
            <a:r>
              <a:rPr lang="en-GB" b="1" dirty="0">
                <a:solidFill>
                  <a:srgbClr val="FF9351"/>
                </a:solidFill>
              </a:rPr>
              <a:t>1995 Section</a:t>
            </a:r>
          </a:p>
        </p:txBody>
      </p:sp>
      <p:sp>
        <p:nvSpPr>
          <p:cNvPr id="15" name="TextBox 14">
            <a:extLst>
              <a:ext uri="{FF2B5EF4-FFF2-40B4-BE49-F238E27FC236}">
                <a16:creationId xmlns:a16="http://schemas.microsoft.com/office/drawing/2014/main" id="{C7189598-30CC-9A5A-5367-BDD2B9775E08}"/>
              </a:ext>
            </a:extLst>
          </p:cNvPr>
          <p:cNvSpPr txBox="1"/>
          <p:nvPr/>
        </p:nvSpPr>
        <p:spPr>
          <a:xfrm>
            <a:off x="7670609" y="1859293"/>
            <a:ext cx="2135078" cy="369332"/>
          </a:xfrm>
          <a:prstGeom prst="rect">
            <a:avLst/>
          </a:prstGeom>
          <a:noFill/>
        </p:spPr>
        <p:txBody>
          <a:bodyPr wrap="square" rtlCol="0">
            <a:spAutoFit/>
          </a:bodyPr>
          <a:lstStyle/>
          <a:p>
            <a:pPr algn="ctr"/>
            <a:r>
              <a:rPr lang="en-GB" b="1" dirty="0">
                <a:solidFill>
                  <a:schemeClr val="bg2"/>
                </a:solidFill>
              </a:rPr>
              <a:t>2015 Scheme</a:t>
            </a:r>
          </a:p>
        </p:txBody>
      </p:sp>
    </p:spTree>
    <p:custDataLst>
      <p:tags r:id="rId1"/>
    </p:custDataLst>
    <p:extLst>
      <p:ext uri="{BB962C8B-B14F-4D97-AF65-F5344CB8AC3E}">
        <p14:creationId xmlns:p14="http://schemas.microsoft.com/office/powerpoint/2010/main" val="3756874953"/>
      </p:ext>
    </p:extLst>
  </p:cSld>
  <p:clrMapOvr>
    <a:masterClrMapping/>
  </p:clrMapOvr>
  <mc:AlternateContent xmlns:mc="http://schemas.openxmlformats.org/markup-compatibility/2006" xmlns:p14="http://schemas.microsoft.com/office/powerpoint/2010/main">
    <mc:Choice Requires="p14">
      <p:transition spd="slow" p14:dur="2000" advTm="140295"/>
    </mc:Choice>
    <mc:Fallback xmlns="">
      <p:transition spd="slow" advTm="140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wipe(left)">
                                      <p:cBhvr>
                                        <p:cTn id="36" dur="500"/>
                                        <p:tgtEl>
                                          <p:spTgt spid="8">
                                            <p:txEl>
                                              <p:pRg st="2" end="2"/>
                                            </p:txEl>
                                          </p:spTgt>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left)">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2500"/>
                            </p:stCondLst>
                            <p:childTnLst>
                              <p:par>
                                <p:cTn id="63" presetID="22" presetClass="entr" presetSubtype="8" fill="hold" nodeType="after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wipe(left)">
                                      <p:cBhvr>
                                        <p:cTn id="65" dur="500"/>
                                        <p:tgtEl>
                                          <p:spTgt spid="13">
                                            <p:txEl>
                                              <p:pRg st="0" end="0"/>
                                            </p:txEl>
                                          </p:spTgt>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13">
                                            <p:txEl>
                                              <p:pRg st="2" end="2"/>
                                            </p:txEl>
                                          </p:spTgt>
                                        </p:tgtEl>
                                        <p:attrNameLst>
                                          <p:attrName>style.visibility</p:attrName>
                                        </p:attrNameLst>
                                      </p:cBhvr>
                                      <p:to>
                                        <p:strVal val="visible"/>
                                      </p:to>
                                    </p:set>
                                    <p:animEffect transition="in" filter="wipe(left)">
                                      <p:cBhvr>
                                        <p:cTn id="6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56FC-B8A1-CDF7-9045-E1649508FCDC}"/>
              </a:ext>
            </a:extLst>
          </p:cNvPr>
          <p:cNvSpPr>
            <a:spLocks noGrp="1"/>
          </p:cNvSpPr>
          <p:nvPr>
            <p:ph type="title"/>
          </p:nvPr>
        </p:nvSpPr>
        <p:spPr/>
        <p:txBody>
          <a:bodyPr/>
          <a:lstStyle/>
          <a:p>
            <a:r>
              <a:rPr lang="en-GB" dirty="0"/>
              <a:t>The AA can be less than £60,000</a:t>
            </a:r>
          </a:p>
        </p:txBody>
      </p:sp>
      <p:sp>
        <p:nvSpPr>
          <p:cNvPr id="4" name="Slide Number Placeholder 3">
            <a:extLst>
              <a:ext uri="{FF2B5EF4-FFF2-40B4-BE49-F238E27FC236}">
                <a16:creationId xmlns:a16="http://schemas.microsoft.com/office/drawing/2014/main" id="{CDAA0786-846D-74AF-8205-F9DB4BF8D74E}"/>
              </a:ext>
            </a:extLst>
          </p:cNvPr>
          <p:cNvSpPr>
            <a:spLocks noGrp="1"/>
          </p:cNvSpPr>
          <p:nvPr>
            <p:ph type="sldNum" sz="quarter" idx="12"/>
          </p:nvPr>
        </p:nvSpPr>
        <p:spPr/>
        <p:txBody>
          <a:bodyPr/>
          <a:lstStyle/>
          <a:p>
            <a:fld id="{FD15E2C3-2FDC-5443-A5D7-CEF7C1191BA7}" type="slidenum">
              <a:rPr lang="en-GB" smtClean="0"/>
              <a:t>69</a:t>
            </a:fld>
            <a:endParaRPr lang="en-GB"/>
          </a:p>
        </p:txBody>
      </p:sp>
      <p:sp>
        <p:nvSpPr>
          <p:cNvPr id="5" name="Rounded Rectangle 6">
            <a:extLst>
              <a:ext uri="{FF2B5EF4-FFF2-40B4-BE49-F238E27FC236}">
                <a16:creationId xmlns:a16="http://schemas.microsoft.com/office/drawing/2014/main" id="{A21DE300-2C2E-1DB6-3FD7-5B930E21B7E5}"/>
              </a:ext>
            </a:extLst>
          </p:cNvPr>
          <p:cNvSpPr/>
          <p:nvPr/>
        </p:nvSpPr>
        <p:spPr>
          <a:xfrm>
            <a:off x="1838326" y="1883259"/>
            <a:ext cx="2880000" cy="115378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4"/>
                </a:solidFill>
                <a:cs typeface="Arial" pitchFamily="34" charset="0"/>
              </a:rPr>
              <a:t>Is your taxable income*</a:t>
            </a:r>
          </a:p>
          <a:p>
            <a:pPr algn="ctr">
              <a:defRPr/>
            </a:pPr>
            <a:r>
              <a:rPr lang="en-US" b="1" dirty="0">
                <a:solidFill>
                  <a:schemeClr val="accent4"/>
                </a:solidFill>
                <a:cs typeface="Arial" pitchFamily="34" charset="0"/>
              </a:rPr>
              <a:t>more than £200,000?</a:t>
            </a:r>
          </a:p>
          <a:p>
            <a:pPr algn="ctr">
              <a:defRPr/>
            </a:pPr>
            <a:r>
              <a:rPr lang="en-US" sz="1200" b="1" dirty="0">
                <a:solidFill>
                  <a:schemeClr val="accent4"/>
                </a:solidFill>
                <a:cs typeface="Arial" pitchFamily="34" charset="0"/>
              </a:rPr>
              <a:t>(*not just employment earnings, exclude pension contributions)</a:t>
            </a:r>
          </a:p>
        </p:txBody>
      </p:sp>
      <p:sp>
        <p:nvSpPr>
          <p:cNvPr id="6" name="6-Point Star 3">
            <a:extLst>
              <a:ext uri="{FF2B5EF4-FFF2-40B4-BE49-F238E27FC236}">
                <a16:creationId xmlns:a16="http://schemas.microsoft.com/office/drawing/2014/main" id="{E102F3EA-0614-7D77-08B9-FB42FBB3D649}"/>
              </a:ext>
            </a:extLst>
          </p:cNvPr>
          <p:cNvSpPr/>
          <p:nvPr/>
        </p:nvSpPr>
        <p:spPr>
          <a:xfrm>
            <a:off x="8243699" y="1170133"/>
            <a:ext cx="2088232" cy="2109504"/>
          </a:xfrm>
          <a:prstGeom prst="star6">
            <a:avLst/>
          </a:prstGeom>
          <a:solidFill>
            <a:srgbClr val="24CC87"/>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Annual Allowance is £60,000</a:t>
            </a:r>
          </a:p>
        </p:txBody>
      </p:sp>
      <p:sp>
        <p:nvSpPr>
          <p:cNvPr id="7" name="Pentagon 8">
            <a:extLst>
              <a:ext uri="{FF2B5EF4-FFF2-40B4-BE49-F238E27FC236}">
                <a16:creationId xmlns:a16="http://schemas.microsoft.com/office/drawing/2014/main" id="{E2982299-F292-D23A-CEEB-E547C2A9B6DC}"/>
              </a:ext>
            </a:extLst>
          </p:cNvPr>
          <p:cNvSpPr/>
          <p:nvPr/>
        </p:nvSpPr>
        <p:spPr>
          <a:xfrm>
            <a:off x="7953660" y="4706181"/>
            <a:ext cx="2546835" cy="1055216"/>
          </a:xfrm>
          <a:prstGeom prst="homePlate">
            <a:avLst/>
          </a:prstGeom>
          <a:solidFill>
            <a:srgbClr val="F4514C"/>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Annual Allowance is lower than £60,000</a:t>
            </a:r>
          </a:p>
        </p:txBody>
      </p:sp>
      <p:cxnSp>
        <p:nvCxnSpPr>
          <p:cNvPr id="8" name="Straight Arrow Connector 7">
            <a:extLst>
              <a:ext uri="{FF2B5EF4-FFF2-40B4-BE49-F238E27FC236}">
                <a16:creationId xmlns:a16="http://schemas.microsoft.com/office/drawing/2014/main" id="{323DBE2B-71F3-010A-A231-AC763F0F83A2}"/>
              </a:ext>
            </a:extLst>
          </p:cNvPr>
          <p:cNvCxnSpPr>
            <a:cxnSpLocks/>
          </p:cNvCxnSpPr>
          <p:nvPr/>
        </p:nvCxnSpPr>
        <p:spPr>
          <a:xfrm>
            <a:off x="4886978" y="2113348"/>
            <a:ext cx="3254638" cy="3470"/>
          </a:xfrm>
          <a:prstGeom prst="straightConnector1">
            <a:avLst/>
          </a:prstGeom>
          <a:ln w="57150">
            <a:solidFill>
              <a:schemeClr val="tx1">
                <a:lumMod val="50000"/>
                <a:lumOff val="50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3A4482C2-9731-850C-F363-9F55115B0722}"/>
              </a:ext>
            </a:extLst>
          </p:cNvPr>
          <p:cNvSpPr txBox="1"/>
          <p:nvPr/>
        </p:nvSpPr>
        <p:spPr>
          <a:xfrm>
            <a:off x="4940605" y="1739824"/>
            <a:ext cx="615231" cy="369332"/>
          </a:xfrm>
          <a:prstGeom prst="rect">
            <a:avLst/>
          </a:prstGeom>
          <a:noFill/>
        </p:spPr>
        <p:txBody>
          <a:bodyPr wrap="square" rtlCol="0" anchor="ctr">
            <a:spAutoFit/>
          </a:bodyPr>
          <a:lstStyle/>
          <a:p>
            <a:pPr algn="ctr"/>
            <a:r>
              <a:rPr lang="en-GB" b="1" dirty="0">
                <a:solidFill>
                  <a:schemeClr val="tx1">
                    <a:lumMod val="50000"/>
                    <a:lumOff val="50000"/>
                  </a:schemeClr>
                </a:solidFill>
              </a:rPr>
              <a:t>No</a:t>
            </a:r>
          </a:p>
        </p:txBody>
      </p:sp>
      <p:cxnSp>
        <p:nvCxnSpPr>
          <p:cNvPr id="10" name="Straight Arrow Connector 9">
            <a:extLst>
              <a:ext uri="{FF2B5EF4-FFF2-40B4-BE49-F238E27FC236}">
                <a16:creationId xmlns:a16="http://schemas.microsoft.com/office/drawing/2014/main" id="{B76D4DF9-86B0-C8BE-6888-907CE77218D3}"/>
              </a:ext>
            </a:extLst>
          </p:cNvPr>
          <p:cNvCxnSpPr>
            <a:cxnSpLocks/>
          </p:cNvCxnSpPr>
          <p:nvPr/>
        </p:nvCxnSpPr>
        <p:spPr>
          <a:xfrm>
            <a:off x="3224427" y="3121884"/>
            <a:ext cx="0" cy="756000"/>
          </a:xfrm>
          <a:prstGeom prst="straightConnector1">
            <a:avLst/>
          </a:prstGeom>
          <a:ln w="57150">
            <a:solidFill>
              <a:schemeClr val="tx1">
                <a:lumMod val="50000"/>
                <a:lumOff val="50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5F1A213C-4DBD-C41D-935F-E309E50DC06D}"/>
              </a:ext>
            </a:extLst>
          </p:cNvPr>
          <p:cNvSpPr txBox="1"/>
          <p:nvPr/>
        </p:nvSpPr>
        <p:spPr>
          <a:xfrm>
            <a:off x="3222861" y="3242199"/>
            <a:ext cx="711426" cy="369332"/>
          </a:xfrm>
          <a:prstGeom prst="rect">
            <a:avLst/>
          </a:prstGeom>
          <a:noFill/>
        </p:spPr>
        <p:txBody>
          <a:bodyPr wrap="square" rtlCol="0" anchor="ctr">
            <a:spAutoFit/>
          </a:bodyPr>
          <a:lstStyle/>
          <a:p>
            <a:pPr algn="ctr"/>
            <a:r>
              <a:rPr lang="en-GB" b="1" dirty="0">
                <a:solidFill>
                  <a:schemeClr val="tx1">
                    <a:lumMod val="50000"/>
                    <a:lumOff val="50000"/>
                  </a:schemeClr>
                </a:solidFill>
              </a:rPr>
              <a:t>Yes</a:t>
            </a:r>
          </a:p>
        </p:txBody>
      </p:sp>
      <p:sp>
        <p:nvSpPr>
          <p:cNvPr id="12" name="TextBox 11">
            <a:extLst>
              <a:ext uri="{FF2B5EF4-FFF2-40B4-BE49-F238E27FC236}">
                <a16:creationId xmlns:a16="http://schemas.microsoft.com/office/drawing/2014/main" id="{54553E76-5B98-9C9D-D965-FA06E10B1F47}"/>
              </a:ext>
            </a:extLst>
          </p:cNvPr>
          <p:cNvSpPr txBox="1"/>
          <p:nvPr/>
        </p:nvSpPr>
        <p:spPr>
          <a:xfrm>
            <a:off x="4816172" y="5288044"/>
            <a:ext cx="864096" cy="369332"/>
          </a:xfrm>
          <a:prstGeom prst="rect">
            <a:avLst/>
          </a:prstGeom>
          <a:noFill/>
        </p:spPr>
        <p:txBody>
          <a:bodyPr wrap="square" rtlCol="0" anchor="ctr">
            <a:spAutoFit/>
          </a:bodyPr>
          <a:lstStyle/>
          <a:p>
            <a:pPr algn="ctr"/>
            <a:r>
              <a:rPr lang="en-GB" b="1" dirty="0">
                <a:solidFill>
                  <a:schemeClr val="tx1">
                    <a:lumMod val="50000"/>
                    <a:lumOff val="50000"/>
                  </a:schemeClr>
                </a:solidFill>
              </a:rPr>
              <a:t>Yes</a:t>
            </a:r>
          </a:p>
        </p:txBody>
      </p:sp>
      <p:cxnSp>
        <p:nvCxnSpPr>
          <p:cNvPr id="13" name="Elbow Connector 24">
            <a:extLst>
              <a:ext uri="{FF2B5EF4-FFF2-40B4-BE49-F238E27FC236}">
                <a16:creationId xmlns:a16="http://schemas.microsoft.com/office/drawing/2014/main" id="{80E6939C-6B96-7D1C-6BF2-A4C3E23B6105}"/>
              </a:ext>
            </a:extLst>
          </p:cNvPr>
          <p:cNvCxnSpPr>
            <a:cxnSpLocks/>
          </p:cNvCxnSpPr>
          <p:nvPr/>
        </p:nvCxnSpPr>
        <p:spPr>
          <a:xfrm rot="5400000" flipH="1" flipV="1">
            <a:off x="4310085" y="2740019"/>
            <a:ext cx="2844658" cy="1633241"/>
          </a:xfrm>
          <a:prstGeom prst="bentConnector3">
            <a:avLst>
              <a:gd name="adj1" fmla="val 955"/>
            </a:avLst>
          </a:prstGeom>
          <a:ln w="57150">
            <a:solidFill>
              <a:schemeClr val="tx1">
                <a:lumMod val="50000"/>
                <a:lumOff val="50000"/>
              </a:schemeClr>
            </a:solidFill>
            <a:tailEnd type="none"/>
          </a:ln>
          <a:effectLst/>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36C1D24-1C28-2913-4D14-D0096F695F99}"/>
              </a:ext>
            </a:extLst>
          </p:cNvPr>
          <p:cNvSpPr txBox="1"/>
          <p:nvPr/>
        </p:nvSpPr>
        <p:spPr>
          <a:xfrm>
            <a:off x="4960192" y="4562629"/>
            <a:ext cx="576054" cy="369332"/>
          </a:xfrm>
          <a:prstGeom prst="rect">
            <a:avLst/>
          </a:prstGeom>
          <a:noFill/>
        </p:spPr>
        <p:txBody>
          <a:bodyPr wrap="square" rtlCol="0" anchor="ctr">
            <a:spAutoFit/>
          </a:bodyPr>
          <a:lstStyle/>
          <a:p>
            <a:pPr algn="ctr"/>
            <a:r>
              <a:rPr lang="en-GB" b="1" dirty="0">
                <a:solidFill>
                  <a:schemeClr val="tx1">
                    <a:lumMod val="50000"/>
                    <a:lumOff val="50000"/>
                  </a:schemeClr>
                </a:solidFill>
              </a:rPr>
              <a:t>No</a:t>
            </a:r>
          </a:p>
        </p:txBody>
      </p:sp>
      <p:cxnSp>
        <p:nvCxnSpPr>
          <p:cNvPr id="15" name="Straight Arrow Connector 14">
            <a:extLst>
              <a:ext uri="{FF2B5EF4-FFF2-40B4-BE49-F238E27FC236}">
                <a16:creationId xmlns:a16="http://schemas.microsoft.com/office/drawing/2014/main" id="{C9BA8689-7751-797D-A029-B9C4737F9F6D}"/>
              </a:ext>
            </a:extLst>
          </p:cNvPr>
          <p:cNvCxnSpPr>
            <a:cxnSpLocks/>
          </p:cNvCxnSpPr>
          <p:nvPr/>
        </p:nvCxnSpPr>
        <p:spPr>
          <a:xfrm>
            <a:off x="4886978" y="5254285"/>
            <a:ext cx="2891348" cy="0"/>
          </a:xfrm>
          <a:prstGeom prst="straightConnector1">
            <a:avLst/>
          </a:prstGeom>
          <a:ln w="57150">
            <a:solidFill>
              <a:schemeClr val="tx1">
                <a:lumMod val="50000"/>
                <a:lumOff val="50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16" name="Rounded Rectangle 6">
            <a:extLst>
              <a:ext uri="{FF2B5EF4-FFF2-40B4-BE49-F238E27FC236}">
                <a16:creationId xmlns:a16="http://schemas.microsoft.com/office/drawing/2014/main" id="{EAE1027F-D891-056F-8565-69B94AE54460}"/>
              </a:ext>
            </a:extLst>
          </p:cNvPr>
          <p:cNvSpPr/>
          <p:nvPr/>
        </p:nvSpPr>
        <p:spPr>
          <a:xfrm>
            <a:off x="1838326" y="1168314"/>
            <a:ext cx="2880000" cy="6881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cs typeface="Arial" pitchFamily="34" charset="0"/>
              </a:rPr>
              <a:t>Test 1</a:t>
            </a:r>
          </a:p>
          <a:p>
            <a:pPr algn="ctr" eaLnBrk="1" hangingPunct="1">
              <a:defRPr/>
            </a:pPr>
            <a:r>
              <a:rPr lang="en-GB" sz="2000" b="1" dirty="0">
                <a:cs typeface="Arial" pitchFamily="34" charset="0"/>
              </a:rPr>
              <a:t>“Threshold income”</a:t>
            </a:r>
          </a:p>
        </p:txBody>
      </p:sp>
      <p:sp>
        <p:nvSpPr>
          <p:cNvPr id="17" name="Rounded Rectangle 6">
            <a:extLst>
              <a:ext uri="{FF2B5EF4-FFF2-40B4-BE49-F238E27FC236}">
                <a16:creationId xmlns:a16="http://schemas.microsoft.com/office/drawing/2014/main" id="{7BD112BB-E167-4B85-4523-79CEC387F1FA}"/>
              </a:ext>
            </a:extLst>
          </p:cNvPr>
          <p:cNvSpPr/>
          <p:nvPr/>
        </p:nvSpPr>
        <p:spPr>
          <a:xfrm>
            <a:off x="1782861" y="4659047"/>
            <a:ext cx="2880000" cy="12584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accent4"/>
                </a:solidFill>
                <a:cs typeface="Arial" pitchFamily="34" charset="0"/>
              </a:rPr>
              <a:t>Adding on the value of your pension savings, does this sum to more than £260,000?</a:t>
            </a:r>
          </a:p>
        </p:txBody>
      </p:sp>
      <p:sp>
        <p:nvSpPr>
          <p:cNvPr id="18" name="Rounded Rectangle 6">
            <a:extLst>
              <a:ext uri="{FF2B5EF4-FFF2-40B4-BE49-F238E27FC236}">
                <a16:creationId xmlns:a16="http://schemas.microsoft.com/office/drawing/2014/main" id="{F9A0C761-AE19-3910-098A-502D58B619F6}"/>
              </a:ext>
            </a:extLst>
          </p:cNvPr>
          <p:cNvSpPr/>
          <p:nvPr/>
        </p:nvSpPr>
        <p:spPr>
          <a:xfrm>
            <a:off x="1782861" y="3944102"/>
            <a:ext cx="2880000" cy="6881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b="1" dirty="0">
                <a:cs typeface="Arial" pitchFamily="34" charset="0"/>
              </a:rPr>
              <a:t>Test 2</a:t>
            </a:r>
          </a:p>
          <a:p>
            <a:pPr algn="ctr">
              <a:defRPr/>
            </a:pPr>
            <a:r>
              <a:rPr lang="en-GB" sz="2000" b="1" dirty="0">
                <a:cs typeface="Arial" pitchFamily="34" charset="0"/>
              </a:rPr>
              <a:t>“</a:t>
            </a:r>
            <a:r>
              <a:rPr lang="en-GB" sz="2000" b="1" dirty="0">
                <a:solidFill>
                  <a:schemeClr val="bg1"/>
                </a:solidFill>
              </a:rPr>
              <a:t>Adjusted</a:t>
            </a:r>
            <a:r>
              <a:rPr lang="en-GB" sz="2000" b="1" dirty="0">
                <a:cs typeface="Arial" pitchFamily="34" charset="0"/>
              </a:rPr>
              <a:t> income”</a:t>
            </a:r>
          </a:p>
        </p:txBody>
      </p:sp>
    </p:spTree>
    <p:custDataLst>
      <p:tags r:id="rId1"/>
    </p:custDataLst>
    <p:extLst>
      <p:ext uri="{BB962C8B-B14F-4D97-AF65-F5344CB8AC3E}">
        <p14:creationId xmlns:p14="http://schemas.microsoft.com/office/powerpoint/2010/main" val="3971451711"/>
      </p:ext>
    </p:extLst>
  </p:cSld>
  <p:clrMapOvr>
    <a:masterClrMapping/>
  </p:clrMapOvr>
  <mc:AlternateContent xmlns:mc="http://schemas.openxmlformats.org/markup-compatibility/2006" xmlns:p14="http://schemas.microsoft.com/office/powerpoint/2010/main">
    <mc:Choice Requires="p14">
      <p:transition spd="slow" p14:dur="2000" advTm="191910"/>
    </mc:Choice>
    <mc:Fallback xmlns="">
      <p:transition spd="slow" advTm="191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2000"/>
                            </p:stCondLst>
                            <p:childTnLst>
                              <p:par>
                                <p:cTn id="22" presetID="8" presetClass="emph" presetSubtype="0" fill="hold" grpId="2" nodeType="afterEffect">
                                  <p:stCondLst>
                                    <p:cond delay="0"/>
                                  </p:stCondLst>
                                  <p:childTnLst>
                                    <p:animRot by="21600000">
                                      <p:cBhvr>
                                        <p:cTn id="23" dur="1000" fill="hold"/>
                                        <p:tgtEl>
                                          <p:spTgt spid="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1500"/>
                            </p:stCondLst>
                            <p:childTnLst>
                              <p:par>
                                <p:cTn id="40" presetID="2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2000"/>
                            </p:stCondLst>
                            <p:childTnLst>
                              <p:par>
                                <p:cTn id="46" presetID="8" presetClass="emph" presetSubtype="0" fill="hold" grpId="1" nodeType="afterEffect">
                                  <p:stCondLst>
                                    <p:cond delay="0"/>
                                  </p:stCondLst>
                                  <p:childTnLst>
                                    <p:animRot by="21600000">
                                      <p:cBhvr>
                                        <p:cTn id="47" dur="1000" fill="hold"/>
                                        <p:tgtEl>
                                          <p:spTgt spid="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22" presetClass="entr" presetSubtype="8"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6" grpId="2" animBg="1"/>
      <p:bldP spid="7" grpId="0" animBg="1"/>
      <p:bldP spid="9" grpId="0"/>
      <p:bldP spid="11" grpId="0"/>
      <p:bldP spid="12" grpId="0"/>
      <p:bldP spid="14" grpId="0"/>
      <p:bldP spid="16" grpId="0" animBg="1"/>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BD2DB-875E-8B0F-5317-DBC60E11A47B}"/>
              </a:ext>
            </a:extLst>
          </p:cNvPr>
          <p:cNvSpPr>
            <a:spLocks noGrp="1"/>
          </p:cNvSpPr>
          <p:nvPr>
            <p:ph type="body" sz="quarter" idx="11"/>
          </p:nvPr>
        </p:nvSpPr>
        <p:spPr/>
        <p:txBody>
          <a:bodyPr/>
          <a:lstStyle/>
          <a:p>
            <a:r>
              <a:rPr lang="en-GB" sz="4800" dirty="0"/>
              <a:t>NHS Pension Scheme</a:t>
            </a:r>
          </a:p>
          <a:p>
            <a:endParaRPr lang="en-GB" sz="4000" dirty="0"/>
          </a:p>
          <a:p>
            <a:r>
              <a:rPr lang="en-GB" sz="4000" dirty="0"/>
              <a:t>The value of membership</a:t>
            </a:r>
          </a:p>
          <a:p>
            <a:endParaRPr lang="en-GB" sz="4000" dirty="0"/>
          </a:p>
          <a:p>
            <a:r>
              <a:rPr lang="en-GB" sz="3600" dirty="0"/>
              <a:t>2. How much does the scheme cost?</a:t>
            </a:r>
          </a:p>
        </p:txBody>
      </p:sp>
      <p:sp>
        <p:nvSpPr>
          <p:cNvPr id="4" name="Text Placeholder 3">
            <a:extLst>
              <a:ext uri="{FF2B5EF4-FFF2-40B4-BE49-F238E27FC236}">
                <a16:creationId xmlns:a16="http://schemas.microsoft.com/office/drawing/2014/main" id="{A9ED6BCD-947B-9117-F412-AD247F0445B5}"/>
              </a:ext>
            </a:extLst>
          </p:cNvPr>
          <p:cNvSpPr>
            <a:spLocks noGrp="1"/>
          </p:cNvSpPr>
          <p:nvPr>
            <p:ph type="body" sz="quarter" idx="13"/>
          </p:nvPr>
        </p:nvSpPr>
        <p:spPr/>
        <p:txBody>
          <a:bodyPr/>
          <a:lstStyle/>
          <a:p>
            <a:r>
              <a:rPr lang="en-GB" dirty="0"/>
              <a:t>July 2023</a:t>
            </a:r>
          </a:p>
        </p:txBody>
      </p:sp>
    </p:spTree>
    <p:extLst>
      <p:ext uri="{BB962C8B-B14F-4D97-AF65-F5344CB8AC3E}">
        <p14:creationId xmlns:p14="http://schemas.microsoft.com/office/powerpoint/2010/main" val="3244547864"/>
      </p:ext>
    </p:extLst>
  </p:cSld>
  <p:clrMapOvr>
    <a:masterClrMapping/>
  </p:clrMapOvr>
  <mc:AlternateContent xmlns:mc="http://schemas.openxmlformats.org/markup-compatibility/2006" xmlns:p14="http://schemas.microsoft.com/office/powerpoint/2010/main">
    <mc:Choice Requires="p14">
      <p:transition spd="slow" p14:dur="2000" advTm="28122"/>
    </mc:Choice>
    <mc:Fallback xmlns="">
      <p:transition spd="slow" advTm="28122"/>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E9B1-ED44-8C03-B114-FA9BE0D0F8FA}"/>
              </a:ext>
            </a:extLst>
          </p:cNvPr>
          <p:cNvSpPr>
            <a:spLocks noGrp="1"/>
          </p:cNvSpPr>
          <p:nvPr>
            <p:ph type="title"/>
          </p:nvPr>
        </p:nvSpPr>
        <p:spPr/>
        <p:txBody>
          <a:bodyPr/>
          <a:lstStyle/>
          <a:p>
            <a:r>
              <a:rPr lang="en-GB" dirty="0"/>
              <a:t>The tapered Annual Allowance</a:t>
            </a:r>
          </a:p>
        </p:txBody>
      </p:sp>
      <p:sp>
        <p:nvSpPr>
          <p:cNvPr id="4" name="Slide Number Placeholder 3">
            <a:extLst>
              <a:ext uri="{FF2B5EF4-FFF2-40B4-BE49-F238E27FC236}">
                <a16:creationId xmlns:a16="http://schemas.microsoft.com/office/drawing/2014/main" id="{7EEE68BB-0CB5-BC13-D19A-0B879EC7DABA}"/>
              </a:ext>
            </a:extLst>
          </p:cNvPr>
          <p:cNvSpPr>
            <a:spLocks noGrp="1"/>
          </p:cNvSpPr>
          <p:nvPr>
            <p:ph type="sldNum" sz="quarter" idx="12"/>
          </p:nvPr>
        </p:nvSpPr>
        <p:spPr/>
        <p:txBody>
          <a:bodyPr/>
          <a:lstStyle/>
          <a:p>
            <a:fld id="{FD15E2C3-2FDC-5443-A5D7-CEF7C1191BA7}" type="slidenum">
              <a:rPr lang="en-GB" smtClean="0"/>
              <a:t>70</a:t>
            </a:fld>
            <a:endParaRPr lang="en-GB"/>
          </a:p>
        </p:txBody>
      </p:sp>
      <p:graphicFrame>
        <p:nvGraphicFramePr>
          <p:cNvPr id="5" name="Content Placeholder 4">
            <a:extLst>
              <a:ext uri="{FF2B5EF4-FFF2-40B4-BE49-F238E27FC236}">
                <a16:creationId xmlns:a16="http://schemas.microsoft.com/office/drawing/2014/main" id="{929FC5B8-5057-6EE5-61C3-38C83E583AA9}"/>
              </a:ext>
            </a:extLst>
          </p:cNvPr>
          <p:cNvGraphicFramePr>
            <a:graphicFrameLocks/>
          </p:cNvGraphicFramePr>
          <p:nvPr/>
        </p:nvGraphicFramePr>
        <p:xfrm>
          <a:off x="1519204" y="2552977"/>
          <a:ext cx="4441229" cy="2532152"/>
        </p:xfrm>
        <a:graphic>
          <a:graphicData uri="http://schemas.openxmlformats.org/drawingml/2006/table">
            <a:tbl>
              <a:tblPr firstRow="1" bandRow="1">
                <a:tableStyleId>{00A15C55-8517-42AA-B614-E9B94910E393}</a:tableStyleId>
              </a:tblPr>
              <a:tblGrid>
                <a:gridCol w="2121120">
                  <a:extLst>
                    <a:ext uri="{9D8B030D-6E8A-4147-A177-3AD203B41FA5}">
                      <a16:colId xmlns:a16="http://schemas.microsoft.com/office/drawing/2014/main" val="20000"/>
                    </a:ext>
                  </a:extLst>
                </a:gridCol>
                <a:gridCol w="2320109">
                  <a:extLst>
                    <a:ext uri="{9D8B030D-6E8A-4147-A177-3AD203B41FA5}">
                      <a16:colId xmlns:a16="http://schemas.microsoft.com/office/drawing/2014/main" val="20001"/>
                    </a:ext>
                  </a:extLst>
                </a:gridCol>
              </a:tblGrid>
              <a:tr h="361736">
                <a:tc>
                  <a:txBody>
                    <a:bodyPr/>
                    <a:lstStyle/>
                    <a:p>
                      <a:pPr algn="ctr"/>
                      <a:r>
                        <a:rPr lang="en-GB" sz="1600" dirty="0"/>
                        <a:t>Adjusted income</a:t>
                      </a:r>
                      <a:endParaRPr lang="en-GB" sz="1600" dirty="0">
                        <a:latin typeface="+mn-lt"/>
                      </a:endParaRPr>
                    </a:p>
                  </a:txBody>
                  <a:tcPr/>
                </a:tc>
                <a:tc>
                  <a:txBody>
                    <a:bodyPr/>
                    <a:lstStyle/>
                    <a:p>
                      <a:pPr algn="ctr"/>
                      <a:r>
                        <a:rPr lang="en-GB" sz="1600" dirty="0"/>
                        <a:t>Annual Allowance</a:t>
                      </a:r>
                      <a:endParaRPr lang="en-GB" sz="1600" dirty="0">
                        <a:latin typeface="+mn-lt"/>
                      </a:endParaRPr>
                    </a:p>
                  </a:txBody>
                  <a:tcPr/>
                </a:tc>
                <a:extLst>
                  <a:ext uri="{0D108BD9-81ED-4DB2-BD59-A6C34878D82A}">
                    <a16:rowId xmlns:a16="http://schemas.microsoft.com/office/drawing/2014/main" val="10000"/>
                  </a:ext>
                </a:extLst>
              </a:tr>
              <a:tr h="361736">
                <a:tc>
                  <a:txBody>
                    <a:bodyPr/>
                    <a:lstStyle/>
                    <a:p>
                      <a:pPr algn="ctr"/>
                      <a:r>
                        <a:rPr lang="en-GB" sz="1600" dirty="0">
                          <a:solidFill>
                            <a:schemeClr val="tx1"/>
                          </a:solidFill>
                        </a:rPr>
                        <a:t>Less than £260,000</a:t>
                      </a:r>
                      <a:endParaRPr lang="en-GB" sz="1600" dirty="0">
                        <a:solidFill>
                          <a:schemeClr val="tx1"/>
                        </a:solidFill>
                        <a:latin typeface="+mn-lt"/>
                      </a:endParaRPr>
                    </a:p>
                  </a:txBody>
                  <a:tcPr/>
                </a:tc>
                <a:tc>
                  <a:txBody>
                    <a:bodyPr/>
                    <a:lstStyle/>
                    <a:p>
                      <a:pPr algn="ctr"/>
                      <a:r>
                        <a:rPr lang="en-GB" sz="1600" dirty="0">
                          <a:solidFill>
                            <a:schemeClr val="tx1"/>
                          </a:solidFill>
                        </a:rPr>
                        <a:t>£60,000</a:t>
                      </a:r>
                      <a:endParaRPr lang="en-GB" sz="1600" dirty="0">
                        <a:solidFill>
                          <a:schemeClr val="tx1"/>
                        </a:solidFill>
                        <a:latin typeface="+mn-lt"/>
                      </a:endParaRPr>
                    </a:p>
                  </a:txBody>
                  <a:tcPr/>
                </a:tc>
                <a:extLst>
                  <a:ext uri="{0D108BD9-81ED-4DB2-BD59-A6C34878D82A}">
                    <a16:rowId xmlns:a16="http://schemas.microsoft.com/office/drawing/2014/main" val="10001"/>
                  </a:ext>
                </a:extLst>
              </a:tr>
              <a:tr h="361736">
                <a:tc>
                  <a:txBody>
                    <a:bodyPr/>
                    <a:lstStyle/>
                    <a:p>
                      <a:pPr algn="ctr"/>
                      <a:r>
                        <a:rPr lang="en-GB" sz="1600" dirty="0">
                          <a:solidFill>
                            <a:schemeClr val="tx1"/>
                          </a:solidFill>
                        </a:rPr>
                        <a:t>£280,000</a:t>
                      </a:r>
                      <a:endParaRPr lang="en-GB" sz="1600" dirty="0">
                        <a:solidFill>
                          <a:schemeClr val="tx1"/>
                        </a:solidFill>
                        <a:latin typeface="+mn-lt"/>
                      </a:endParaRPr>
                    </a:p>
                  </a:txBody>
                  <a:tcPr/>
                </a:tc>
                <a:tc>
                  <a:txBody>
                    <a:bodyPr/>
                    <a:lstStyle/>
                    <a:p>
                      <a:pPr algn="ctr"/>
                      <a:r>
                        <a:rPr lang="en-GB" sz="1600" dirty="0">
                          <a:solidFill>
                            <a:schemeClr val="tx1"/>
                          </a:solidFill>
                        </a:rPr>
                        <a:t>£50,000</a:t>
                      </a:r>
                      <a:endParaRPr lang="en-GB" sz="1600" dirty="0">
                        <a:solidFill>
                          <a:schemeClr val="tx1"/>
                        </a:solidFill>
                        <a:latin typeface="+mn-lt"/>
                      </a:endParaRPr>
                    </a:p>
                  </a:txBody>
                  <a:tcPr/>
                </a:tc>
                <a:extLst>
                  <a:ext uri="{0D108BD9-81ED-4DB2-BD59-A6C34878D82A}">
                    <a16:rowId xmlns:a16="http://schemas.microsoft.com/office/drawing/2014/main" val="10002"/>
                  </a:ext>
                </a:extLst>
              </a:tr>
              <a:tr h="361736">
                <a:tc>
                  <a:txBody>
                    <a:bodyPr/>
                    <a:lstStyle/>
                    <a:p>
                      <a:pPr algn="ctr"/>
                      <a:r>
                        <a:rPr lang="en-GB" sz="1600" dirty="0">
                          <a:solidFill>
                            <a:schemeClr val="tx1"/>
                          </a:solidFill>
                        </a:rPr>
                        <a:t>£300,000</a:t>
                      </a:r>
                      <a:endParaRPr lang="en-GB" sz="1600" dirty="0">
                        <a:solidFill>
                          <a:schemeClr val="tx1"/>
                        </a:solidFill>
                        <a:latin typeface="+mn-lt"/>
                      </a:endParaRPr>
                    </a:p>
                  </a:txBody>
                  <a:tcPr/>
                </a:tc>
                <a:tc>
                  <a:txBody>
                    <a:bodyPr/>
                    <a:lstStyle/>
                    <a:p>
                      <a:pPr algn="ctr"/>
                      <a:r>
                        <a:rPr lang="en-GB" sz="1600" dirty="0">
                          <a:solidFill>
                            <a:schemeClr val="tx1"/>
                          </a:solidFill>
                        </a:rPr>
                        <a:t>£40,000</a:t>
                      </a:r>
                      <a:endParaRPr lang="en-GB" sz="1600" dirty="0">
                        <a:solidFill>
                          <a:schemeClr val="tx1"/>
                        </a:solidFill>
                        <a:latin typeface="+mn-lt"/>
                      </a:endParaRPr>
                    </a:p>
                  </a:txBody>
                  <a:tcPr/>
                </a:tc>
                <a:extLst>
                  <a:ext uri="{0D108BD9-81ED-4DB2-BD59-A6C34878D82A}">
                    <a16:rowId xmlns:a16="http://schemas.microsoft.com/office/drawing/2014/main" val="10003"/>
                  </a:ext>
                </a:extLst>
              </a:tr>
              <a:tr h="361736">
                <a:tc>
                  <a:txBody>
                    <a:bodyPr/>
                    <a:lstStyle/>
                    <a:p>
                      <a:pPr algn="ctr"/>
                      <a:r>
                        <a:rPr lang="en-GB" sz="1600" dirty="0">
                          <a:solidFill>
                            <a:schemeClr val="tx1"/>
                          </a:solidFill>
                        </a:rPr>
                        <a:t>£320,000</a:t>
                      </a:r>
                      <a:endParaRPr lang="en-GB" sz="1600" dirty="0">
                        <a:solidFill>
                          <a:schemeClr val="tx1"/>
                        </a:solidFill>
                        <a:latin typeface="+mn-lt"/>
                      </a:endParaRPr>
                    </a:p>
                  </a:txBody>
                  <a:tcPr/>
                </a:tc>
                <a:tc>
                  <a:txBody>
                    <a:bodyPr/>
                    <a:lstStyle/>
                    <a:p>
                      <a:pPr algn="ctr"/>
                      <a:r>
                        <a:rPr lang="en-GB" sz="1600" dirty="0">
                          <a:solidFill>
                            <a:schemeClr val="tx1"/>
                          </a:solidFill>
                        </a:rPr>
                        <a:t>£30,000</a:t>
                      </a:r>
                      <a:endParaRPr lang="en-GB" sz="1600" dirty="0">
                        <a:solidFill>
                          <a:schemeClr val="tx1"/>
                        </a:solidFill>
                        <a:latin typeface="+mn-lt"/>
                      </a:endParaRPr>
                    </a:p>
                  </a:txBody>
                  <a:tcPr/>
                </a:tc>
                <a:extLst>
                  <a:ext uri="{0D108BD9-81ED-4DB2-BD59-A6C34878D82A}">
                    <a16:rowId xmlns:a16="http://schemas.microsoft.com/office/drawing/2014/main" val="10004"/>
                  </a:ext>
                </a:extLst>
              </a:tr>
              <a:tr h="361736">
                <a:tc>
                  <a:txBody>
                    <a:bodyPr/>
                    <a:lstStyle/>
                    <a:p>
                      <a:pPr algn="ctr"/>
                      <a:r>
                        <a:rPr lang="en-GB" sz="1600" dirty="0">
                          <a:solidFill>
                            <a:schemeClr val="tx1"/>
                          </a:solidFill>
                        </a:rPr>
                        <a:t>£340,000</a:t>
                      </a:r>
                      <a:endParaRPr lang="en-GB" sz="1600" dirty="0">
                        <a:solidFill>
                          <a:schemeClr val="tx1"/>
                        </a:solidFill>
                        <a:latin typeface="+mn-lt"/>
                      </a:endParaRPr>
                    </a:p>
                  </a:txBody>
                  <a:tcPr/>
                </a:tc>
                <a:tc>
                  <a:txBody>
                    <a:bodyPr/>
                    <a:lstStyle/>
                    <a:p>
                      <a:pPr algn="ctr"/>
                      <a:r>
                        <a:rPr lang="en-GB" sz="1600" dirty="0">
                          <a:solidFill>
                            <a:schemeClr val="tx1"/>
                          </a:solidFill>
                        </a:rPr>
                        <a:t>£20,000</a:t>
                      </a:r>
                      <a:endParaRPr lang="en-GB" sz="1600" dirty="0">
                        <a:solidFill>
                          <a:schemeClr val="tx1"/>
                        </a:solidFill>
                        <a:latin typeface="+mn-lt"/>
                      </a:endParaRPr>
                    </a:p>
                  </a:txBody>
                  <a:tcPr/>
                </a:tc>
                <a:extLst>
                  <a:ext uri="{0D108BD9-81ED-4DB2-BD59-A6C34878D82A}">
                    <a16:rowId xmlns:a16="http://schemas.microsoft.com/office/drawing/2014/main" val="10005"/>
                  </a:ext>
                </a:extLst>
              </a:tr>
              <a:tr h="361736">
                <a:tc>
                  <a:txBody>
                    <a:bodyPr/>
                    <a:lstStyle/>
                    <a:p>
                      <a:pPr algn="ctr"/>
                      <a:r>
                        <a:rPr lang="en-GB" sz="1600" dirty="0">
                          <a:solidFill>
                            <a:schemeClr val="tx1"/>
                          </a:solidFill>
                        </a:rPr>
                        <a:t>More than £360,000</a:t>
                      </a:r>
                      <a:endParaRPr lang="en-GB" sz="1600"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£10,000</a:t>
                      </a:r>
                      <a:endParaRPr lang="en-GB" sz="1600" dirty="0">
                        <a:solidFill>
                          <a:schemeClr val="tx1"/>
                        </a:solidFill>
                        <a:latin typeface="+mn-lt"/>
                      </a:endParaRPr>
                    </a:p>
                  </a:txBody>
                  <a:tcPr/>
                </a:tc>
                <a:extLst>
                  <a:ext uri="{0D108BD9-81ED-4DB2-BD59-A6C34878D82A}">
                    <a16:rowId xmlns:a16="http://schemas.microsoft.com/office/drawing/2014/main" val="950260320"/>
                  </a:ext>
                </a:extLst>
              </a:tr>
            </a:tbl>
          </a:graphicData>
        </a:graphic>
      </p:graphicFrame>
      <p:sp>
        <p:nvSpPr>
          <p:cNvPr id="6" name="TextBox 5">
            <a:extLst>
              <a:ext uri="{FF2B5EF4-FFF2-40B4-BE49-F238E27FC236}">
                <a16:creationId xmlns:a16="http://schemas.microsoft.com/office/drawing/2014/main" id="{52366E6F-AB40-F446-3767-F866B1E7C530}"/>
              </a:ext>
            </a:extLst>
          </p:cNvPr>
          <p:cNvSpPr txBox="1"/>
          <p:nvPr/>
        </p:nvSpPr>
        <p:spPr>
          <a:xfrm>
            <a:off x="1558775" y="1186736"/>
            <a:ext cx="8892000" cy="442674"/>
          </a:xfrm>
          <a:prstGeom prst="roundRect">
            <a:avLst/>
          </a:prstGeom>
          <a:solidFill>
            <a:schemeClr val="accent4"/>
          </a:solidFill>
          <a:ln w="38100">
            <a:noFill/>
          </a:ln>
        </p:spPr>
        <p:txBody>
          <a:bodyPr wrap="square" rtlCol="0" anchor="ctr">
            <a:spAutoFit/>
          </a:bodyPr>
          <a:lstStyle/>
          <a:p>
            <a:pPr algn="ctr"/>
            <a:r>
              <a:rPr lang="en-US" sz="2000" b="1" dirty="0">
                <a:solidFill>
                  <a:schemeClr val="bg1"/>
                </a:solidFill>
              </a:rPr>
              <a:t>Each £2 of adjusted income above £260,000 reduces the AA by £1</a:t>
            </a:r>
          </a:p>
        </p:txBody>
      </p:sp>
      <p:sp>
        <p:nvSpPr>
          <p:cNvPr id="7" name="TextBox 6">
            <a:extLst>
              <a:ext uri="{FF2B5EF4-FFF2-40B4-BE49-F238E27FC236}">
                <a16:creationId xmlns:a16="http://schemas.microsoft.com/office/drawing/2014/main" id="{A177E630-683D-C2DC-5364-44B534AE3624}"/>
              </a:ext>
            </a:extLst>
          </p:cNvPr>
          <p:cNvSpPr txBox="1"/>
          <p:nvPr/>
        </p:nvSpPr>
        <p:spPr>
          <a:xfrm>
            <a:off x="3875385" y="1762800"/>
            <a:ext cx="4441229" cy="442674"/>
          </a:xfrm>
          <a:prstGeom prst="roundRect">
            <a:avLst/>
          </a:prstGeom>
          <a:solidFill>
            <a:schemeClr val="bg1"/>
          </a:solidFill>
          <a:ln w="38100">
            <a:noFill/>
          </a:ln>
        </p:spPr>
        <p:txBody>
          <a:bodyPr wrap="square" rtlCol="0" anchor="ctr">
            <a:spAutoFit/>
          </a:bodyPr>
          <a:lstStyle/>
          <a:p>
            <a:pPr algn="ctr"/>
            <a:r>
              <a:rPr lang="en-US" sz="2000" b="1" dirty="0">
                <a:solidFill>
                  <a:schemeClr val="accent4"/>
                </a:solidFill>
              </a:rPr>
              <a:t>With a minimum AA of £10,000</a:t>
            </a:r>
          </a:p>
        </p:txBody>
      </p:sp>
      <p:pic>
        <p:nvPicPr>
          <p:cNvPr id="12" name="Picture 11">
            <a:extLst>
              <a:ext uri="{FF2B5EF4-FFF2-40B4-BE49-F238E27FC236}">
                <a16:creationId xmlns:a16="http://schemas.microsoft.com/office/drawing/2014/main" id="{E9E13172-7D08-18F3-1EF1-513EEFE01869}"/>
              </a:ext>
            </a:extLst>
          </p:cNvPr>
          <p:cNvPicPr>
            <a:picLocks noChangeAspect="1"/>
          </p:cNvPicPr>
          <p:nvPr/>
        </p:nvPicPr>
        <p:blipFill>
          <a:blip r:embed="rId4"/>
          <a:stretch>
            <a:fillRect/>
          </a:stretch>
        </p:blipFill>
        <p:spPr>
          <a:xfrm>
            <a:off x="6231569" y="2552977"/>
            <a:ext cx="5117697" cy="3255624"/>
          </a:xfrm>
          <a:prstGeom prst="rect">
            <a:avLst/>
          </a:prstGeom>
          <a:ln w="12700">
            <a:solidFill>
              <a:schemeClr val="tx1"/>
            </a:solidFill>
          </a:ln>
        </p:spPr>
      </p:pic>
    </p:spTree>
    <p:custDataLst>
      <p:tags r:id="rId1"/>
    </p:custDataLst>
    <p:extLst>
      <p:ext uri="{BB962C8B-B14F-4D97-AF65-F5344CB8AC3E}">
        <p14:creationId xmlns:p14="http://schemas.microsoft.com/office/powerpoint/2010/main" val="168940338"/>
      </p:ext>
    </p:extLst>
  </p:cSld>
  <p:clrMapOvr>
    <a:masterClrMapping/>
  </p:clrMapOvr>
  <mc:AlternateContent xmlns:mc="http://schemas.openxmlformats.org/markup-compatibility/2006" xmlns:p14="http://schemas.microsoft.com/office/powerpoint/2010/main">
    <mc:Choice Requires="p14">
      <p:transition spd="slow" p14:dur="2000" advTm="116049"/>
    </mc:Choice>
    <mc:Fallback xmlns="">
      <p:transition spd="slow" advTm="1160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12E5-9A22-692F-6DA5-9550D3E9594D}"/>
              </a:ext>
            </a:extLst>
          </p:cNvPr>
          <p:cNvSpPr>
            <a:spLocks noGrp="1"/>
          </p:cNvSpPr>
          <p:nvPr>
            <p:ph type="title"/>
          </p:nvPr>
        </p:nvSpPr>
        <p:spPr/>
        <p:txBody>
          <a:bodyPr/>
          <a:lstStyle/>
          <a:p>
            <a:r>
              <a:rPr lang="en-GB" dirty="0"/>
              <a:t>The Lifetime Allowance (“LTA”)</a:t>
            </a:r>
          </a:p>
        </p:txBody>
      </p:sp>
      <p:sp>
        <p:nvSpPr>
          <p:cNvPr id="4" name="Slide Number Placeholder 3">
            <a:extLst>
              <a:ext uri="{FF2B5EF4-FFF2-40B4-BE49-F238E27FC236}">
                <a16:creationId xmlns:a16="http://schemas.microsoft.com/office/drawing/2014/main" id="{AFA1B6C1-75AE-0FB4-C1BB-D80FC2298203}"/>
              </a:ext>
            </a:extLst>
          </p:cNvPr>
          <p:cNvSpPr>
            <a:spLocks noGrp="1"/>
          </p:cNvSpPr>
          <p:nvPr>
            <p:ph type="sldNum" sz="quarter" idx="12"/>
          </p:nvPr>
        </p:nvSpPr>
        <p:spPr/>
        <p:txBody>
          <a:bodyPr/>
          <a:lstStyle/>
          <a:p>
            <a:fld id="{FD15E2C3-2FDC-5443-A5D7-CEF7C1191BA7}" type="slidenum">
              <a:rPr lang="en-GB" smtClean="0"/>
              <a:t>71</a:t>
            </a:fld>
            <a:endParaRPr lang="en-GB"/>
          </a:p>
        </p:txBody>
      </p:sp>
      <p:sp>
        <p:nvSpPr>
          <p:cNvPr id="5" name="Rounded Rectangle 6">
            <a:extLst>
              <a:ext uri="{FF2B5EF4-FFF2-40B4-BE49-F238E27FC236}">
                <a16:creationId xmlns:a16="http://schemas.microsoft.com/office/drawing/2014/main" id="{EFCD93F6-49AD-74B5-BFEB-ADD19D47CE5D}"/>
              </a:ext>
            </a:extLst>
          </p:cNvPr>
          <p:cNvSpPr/>
          <p:nvPr/>
        </p:nvSpPr>
        <p:spPr>
          <a:xfrm>
            <a:off x="1506832" y="3502976"/>
            <a:ext cx="2604678" cy="25200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sz="2000" b="1" dirty="0">
                <a:cs typeface="Arial" pitchFamily="34" charset="0"/>
              </a:rPr>
              <a:t>Total value of benefits across all scheme</a:t>
            </a:r>
          </a:p>
        </p:txBody>
      </p:sp>
      <p:sp>
        <p:nvSpPr>
          <p:cNvPr id="6" name="Rounded Rectangle 7">
            <a:extLst>
              <a:ext uri="{FF2B5EF4-FFF2-40B4-BE49-F238E27FC236}">
                <a16:creationId xmlns:a16="http://schemas.microsoft.com/office/drawing/2014/main" id="{D3F1AB55-C8B6-4ED8-3FF5-382CFA0033B3}"/>
              </a:ext>
            </a:extLst>
          </p:cNvPr>
          <p:cNvSpPr/>
          <p:nvPr/>
        </p:nvSpPr>
        <p:spPr>
          <a:xfrm>
            <a:off x="4330349" y="4218184"/>
            <a:ext cx="1482724" cy="180479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GB" b="1" dirty="0">
                <a:cs typeface="Arial" pitchFamily="34" charset="0"/>
              </a:rPr>
              <a:t>Lifetime Allowance</a:t>
            </a:r>
          </a:p>
        </p:txBody>
      </p:sp>
      <p:cxnSp>
        <p:nvCxnSpPr>
          <p:cNvPr id="7" name="Straight Connector 6">
            <a:extLst>
              <a:ext uri="{FF2B5EF4-FFF2-40B4-BE49-F238E27FC236}">
                <a16:creationId xmlns:a16="http://schemas.microsoft.com/office/drawing/2014/main" id="{94C0183B-08FC-8317-A268-9CAD215F1522}"/>
              </a:ext>
            </a:extLst>
          </p:cNvPr>
          <p:cNvCxnSpPr>
            <a:cxnSpLocks/>
          </p:cNvCxnSpPr>
          <p:nvPr/>
        </p:nvCxnSpPr>
        <p:spPr>
          <a:xfrm flipV="1">
            <a:off x="3953793" y="3522037"/>
            <a:ext cx="1764000" cy="1"/>
          </a:xfrm>
          <a:prstGeom prst="line">
            <a:avLst/>
          </a:prstGeom>
          <a:ln w="28575">
            <a:solidFill>
              <a:srgbClr val="F4514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B7F2C2-E35A-76B5-855F-304464496772}"/>
              </a:ext>
            </a:extLst>
          </p:cNvPr>
          <p:cNvCxnSpPr>
            <a:cxnSpLocks/>
          </p:cNvCxnSpPr>
          <p:nvPr/>
        </p:nvCxnSpPr>
        <p:spPr>
          <a:xfrm>
            <a:off x="4113262" y="4198333"/>
            <a:ext cx="1620000" cy="0"/>
          </a:xfrm>
          <a:prstGeom prst="line">
            <a:avLst/>
          </a:prstGeom>
          <a:ln w="28575">
            <a:solidFill>
              <a:srgbClr val="F4514C"/>
            </a:solidFill>
            <a:prstDash val="sysDash"/>
          </a:ln>
        </p:spPr>
        <p:style>
          <a:lnRef idx="1">
            <a:schemeClr val="accent1"/>
          </a:lnRef>
          <a:fillRef idx="0">
            <a:schemeClr val="accent1"/>
          </a:fillRef>
          <a:effectRef idx="0">
            <a:schemeClr val="accent1"/>
          </a:effectRef>
          <a:fontRef idx="minor">
            <a:schemeClr val="tx1"/>
          </a:fontRef>
        </p:style>
      </p:cxnSp>
      <p:sp>
        <p:nvSpPr>
          <p:cNvPr id="9" name="Right Brace 8">
            <a:extLst>
              <a:ext uri="{FF2B5EF4-FFF2-40B4-BE49-F238E27FC236}">
                <a16:creationId xmlns:a16="http://schemas.microsoft.com/office/drawing/2014/main" id="{22BC456E-4199-3019-B22F-0A8C9AA2030D}"/>
              </a:ext>
            </a:extLst>
          </p:cNvPr>
          <p:cNvSpPr/>
          <p:nvPr/>
        </p:nvSpPr>
        <p:spPr>
          <a:xfrm>
            <a:off x="6956580" y="3562951"/>
            <a:ext cx="264903" cy="556990"/>
          </a:xfrm>
          <a:prstGeom prst="rightBrace">
            <a:avLst/>
          </a:prstGeom>
          <a:ln w="28575">
            <a:solidFill>
              <a:srgbClr val="F4514C"/>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1400" dirty="0">
              <a:cs typeface="Arial" pitchFamily="34" charset="0"/>
            </a:endParaRPr>
          </a:p>
        </p:txBody>
      </p:sp>
      <p:sp>
        <p:nvSpPr>
          <p:cNvPr id="10" name="TextBox 14">
            <a:extLst>
              <a:ext uri="{FF2B5EF4-FFF2-40B4-BE49-F238E27FC236}">
                <a16:creationId xmlns:a16="http://schemas.microsoft.com/office/drawing/2014/main" id="{2A86C1EC-767E-847E-0EFC-5A55DAEE18D9}"/>
              </a:ext>
            </a:extLst>
          </p:cNvPr>
          <p:cNvSpPr txBox="1">
            <a:spLocks noChangeArrowheads="1"/>
          </p:cNvSpPr>
          <p:nvPr/>
        </p:nvSpPr>
        <p:spPr bwMode="auto">
          <a:xfrm>
            <a:off x="7320213" y="3449849"/>
            <a:ext cx="3992312" cy="783193"/>
          </a:xfrm>
          <a:prstGeom prst="round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000" dirty="0">
                <a:solidFill>
                  <a:srgbClr val="F4514C"/>
                </a:solidFill>
                <a:latin typeface="+mn-lt"/>
              </a:rPr>
              <a:t>A tax charge would fall due on these “</a:t>
            </a:r>
            <a:r>
              <a:rPr lang="en-GB" altLang="en-US" sz="2000" b="1" dirty="0">
                <a:solidFill>
                  <a:srgbClr val="F4514C"/>
                </a:solidFill>
                <a:latin typeface="+mn-lt"/>
              </a:rPr>
              <a:t>excess benefits”</a:t>
            </a:r>
            <a:endParaRPr lang="en-GB" altLang="en-US" sz="2000" dirty="0">
              <a:solidFill>
                <a:srgbClr val="F4514C"/>
              </a:solidFill>
              <a:latin typeface="+mn-lt"/>
            </a:endParaRPr>
          </a:p>
        </p:txBody>
      </p:sp>
      <p:sp>
        <p:nvSpPr>
          <p:cNvPr id="11" name="Rounded Rectangle 12">
            <a:extLst>
              <a:ext uri="{FF2B5EF4-FFF2-40B4-BE49-F238E27FC236}">
                <a16:creationId xmlns:a16="http://schemas.microsoft.com/office/drawing/2014/main" id="{7AB2D50E-F3D5-E711-F03C-B517C8F13162}"/>
              </a:ext>
            </a:extLst>
          </p:cNvPr>
          <p:cNvSpPr/>
          <p:nvPr/>
        </p:nvSpPr>
        <p:spPr>
          <a:xfrm>
            <a:off x="5697533" y="3521830"/>
            <a:ext cx="1214437" cy="639235"/>
          </a:xfrm>
          <a:prstGeom prst="roundRect">
            <a:avLst/>
          </a:prstGeom>
          <a:solidFill>
            <a:srgbClr val="F45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000" dirty="0">
                <a:cs typeface="Arial" pitchFamily="34" charset="0"/>
              </a:rPr>
              <a:t>Excess</a:t>
            </a:r>
          </a:p>
        </p:txBody>
      </p:sp>
      <p:sp>
        <p:nvSpPr>
          <p:cNvPr id="12" name="TextBox 11">
            <a:extLst>
              <a:ext uri="{FF2B5EF4-FFF2-40B4-BE49-F238E27FC236}">
                <a16:creationId xmlns:a16="http://schemas.microsoft.com/office/drawing/2014/main" id="{E4170268-533B-8D8B-EC6B-2CD45609C5B6}"/>
              </a:ext>
            </a:extLst>
          </p:cNvPr>
          <p:cNvSpPr txBox="1"/>
          <p:nvPr/>
        </p:nvSpPr>
        <p:spPr>
          <a:xfrm>
            <a:off x="2654010" y="1324137"/>
            <a:ext cx="6883975" cy="919401"/>
          </a:xfrm>
          <a:prstGeom prst="roundRect">
            <a:avLst/>
          </a:prstGeom>
          <a:solidFill>
            <a:schemeClr val="accent4"/>
          </a:solidFill>
          <a:ln w="38100">
            <a:noFill/>
          </a:ln>
        </p:spPr>
        <p:txBody>
          <a:bodyPr wrap="square" rtlCol="0" anchor="ctr">
            <a:spAutoFit/>
          </a:bodyPr>
          <a:lstStyle/>
          <a:p>
            <a:pPr algn="ctr"/>
            <a:r>
              <a:rPr lang="en-US" sz="2400" b="1" dirty="0">
                <a:solidFill>
                  <a:schemeClr val="bg1"/>
                </a:solidFill>
              </a:rPr>
              <a:t>Limit on tax-relieved pension savings over a lifetime for all pension savers - not just NHS</a:t>
            </a:r>
          </a:p>
        </p:txBody>
      </p:sp>
      <p:sp>
        <p:nvSpPr>
          <p:cNvPr id="13" name="TextBox 12">
            <a:extLst>
              <a:ext uri="{FF2B5EF4-FFF2-40B4-BE49-F238E27FC236}">
                <a16:creationId xmlns:a16="http://schemas.microsoft.com/office/drawing/2014/main" id="{5970ECCC-1664-A12A-1535-84EF16893018}"/>
              </a:ext>
            </a:extLst>
          </p:cNvPr>
          <p:cNvSpPr txBox="1"/>
          <p:nvPr/>
        </p:nvSpPr>
        <p:spPr>
          <a:xfrm>
            <a:off x="1506832" y="2651064"/>
            <a:ext cx="9314417" cy="442674"/>
          </a:xfrm>
          <a:prstGeom prst="roundRect">
            <a:avLst/>
          </a:prstGeom>
          <a:solidFill>
            <a:schemeClr val="bg1"/>
          </a:solidFill>
          <a:ln w="38100">
            <a:noFill/>
          </a:ln>
        </p:spPr>
        <p:txBody>
          <a:bodyPr wrap="square" rtlCol="0" anchor="ctr">
            <a:spAutoFit/>
          </a:bodyPr>
          <a:lstStyle/>
          <a:p>
            <a:pPr algn="ctr"/>
            <a:r>
              <a:rPr lang="en-US" sz="2000" b="1" dirty="0">
                <a:solidFill>
                  <a:schemeClr val="accent4"/>
                </a:solidFill>
              </a:rPr>
              <a:t>If you breach the LTA, you were previously subject to a tax charge</a:t>
            </a:r>
          </a:p>
        </p:txBody>
      </p:sp>
      <p:sp>
        <p:nvSpPr>
          <p:cNvPr id="14" name="TextBox 13">
            <a:extLst>
              <a:ext uri="{FF2B5EF4-FFF2-40B4-BE49-F238E27FC236}">
                <a16:creationId xmlns:a16="http://schemas.microsoft.com/office/drawing/2014/main" id="{28B2F285-10DA-D21C-20CC-48F9BDC7715D}"/>
              </a:ext>
            </a:extLst>
          </p:cNvPr>
          <p:cNvSpPr txBox="1"/>
          <p:nvPr/>
        </p:nvSpPr>
        <p:spPr>
          <a:xfrm>
            <a:off x="2654010" y="2303514"/>
            <a:ext cx="6883975" cy="442674"/>
          </a:xfrm>
          <a:prstGeom prst="roundRect">
            <a:avLst/>
          </a:prstGeom>
          <a:solidFill>
            <a:schemeClr val="bg1"/>
          </a:solidFill>
          <a:ln w="38100">
            <a:noFill/>
          </a:ln>
        </p:spPr>
        <p:txBody>
          <a:bodyPr wrap="square" rtlCol="0" anchor="ctr">
            <a:spAutoFit/>
          </a:bodyPr>
          <a:lstStyle/>
          <a:p>
            <a:pPr algn="ctr"/>
            <a:r>
              <a:rPr lang="en-US" sz="2000" b="1" dirty="0">
                <a:solidFill>
                  <a:schemeClr val="accent4"/>
                </a:solidFill>
              </a:rPr>
              <a:t>LTA is currently £1,073,100 (2023/24 tax year)*</a:t>
            </a:r>
          </a:p>
        </p:txBody>
      </p:sp>
      <p:sp>
        <p:nvSpPr>
          <p:cNvPr id="3" name="TextBox 2">
            <a:extLst>
              <a:ext uri="{FF2B5EF4-FFF2-40B4-BE49-F238E27FC236}">
                <a16:creationId xmlns:a16="http://schemas.microsoft.com/office/drawing/2014/main" id="{87618EB8-7FC8-780C-4F4B-55E2322819DC}"/>
              </a:ext>
            </a:extLst>
          </p:cNvPr>
          <p:cNvSpPr txBox="1"/>
          <p:nvPr/>
        </p:nvSpPr>
        <p:spPr>
          <a:xfrm>
            <a:off x="7810500" y="4063613"/>
            <a:ext cx="3071758" cy="1770698"/>
          </a:xfrm>
          <a:prstGeom prst="roundRect">
            <a:avLst/>
          </a:prstGeom>
          <a:noFill/>
          <a:ln w="38100">
            <a:noFill/>
          </a:ln>
        </p:spPr>
        <p:txBody>
          <a:bodyPr wrap="square" rtlCol="0" anchor="ctr">
            <a:spAutoFit/>
          </a:bodyPr>
          <a:lstStyle/>
          <a:p>
            <a:pPr algn="ctr"/>
            <a:r>
              <a:rPr lang="en-US" dirty="0">
                <a:solidFill>
                  <a:schemeClr val="accent4"/>
                </a:solidFill>
              </a:rPr>
              <a:t>*</a:t>
            </a:r>
            <a:r>
              <a:rPr lang="en-US" sz="1600" dirty="0">
                <a:solidFill>
                  <a:schemeClr val="accent4"/>
                </a:solidFill>
              </a:rPr>
              <a:t>It was announced in the March 2023 Budget that LTA tax charges will not apply in 2023/24 and the LTA is scheduled to be abolished from 2024/25.</a:t>
            </a:r>
            <a:endParaRPr lang="en-US" dirty="0">
              <a:solidFill>
                <a:schemeClr val="accent4"/>
              </a:solidFill>
            </a:endParaRPr>
          </a:p>
        </p:txBody>
      </p:sp>
    </p:spTree>
    <p:custDataLst>
      <p:tags r:id="rId1"/>
    </p:custDataLst>
    <p:extLst>
      <p:ext uri="{BB962C8B-B14F-4D97-AF65-F5344CB8AC3E}">
        <p14:creationId xmlns:p14="http://schemas.microsoft.com/office/powerpoint/2010/main" val="1912590672"/>
      </p:ext>
    </p:extLst>
  </p:cSld>
  <p:clrMapOvr>
    <a:masterClrMapping/>
  </p:clrMapOvr>
  <mc:AlternateContent xmlns:mc="http://schemas.openxmlformats.org/markup-compatibility/2006" xmlns:p14="http://schemas.microsoft.com/office/powerpoint/2010/main">
    <mc:Choice Requires="p14">
      <p:transition spd="slow" p14:dur="2000" advTm="99061"/>
    </mc:Choice>
    <mc:Fallback xmlns="">
      <p:transition spd="slow" advTm="990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p:bldP spid="11" grpId="0" animBg="1"/>
      <p:bldP spid="12" grpId="0" animBg="1"/>
      <p:bldP spid="13" grpId="0" animBg="1"/>
      <p:bldP spid="14"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9A79-2E92-37D1-903E-C75320A9F96E}"/>
              </a:ext>
            </a:extLst>
          </p:cNvPr>
          <p:cNvSpPr>
            <a:spLocks noGrp="1"/>
          </p:cNvSpPr>
          <p:nvPr>
            <p:ph type="title"/>
          </p:nvPr>
        </p:nvSpPr>
        <p:spPr/>
        <p:txBody>
          <a:bodyPr/>
          <a:lstStyle/>
          <a:p>
            <a:r>
              <a:rPr lang="en-GB" dirty="0"/>
              <a:t>Testing against the LTA</a:t>
            </a:r>
            <a:br>
              <a:rPr lang="en-GB" dirty="0"/>
            </a:br>
            <a:r>
              <a:rPr lang="en-GB" dirty="0"/>
              <a:t>*only when benefits are taken*</a:t>
            </a:r>
          </a:p>
        </p:txBody>
      </p:sp>
      <p:sp>
        <p:nvSpPr>
          <p:cNvPr id="4" name="Slide Number Placeholder 3">
            <a:extLst>
              <a:ext uri="{FF2B5EF4-FFF2-40B4-BE49-F238E27FC236}">
                <a16:creationId xmlns:a16="http://schemas.microsoft.com/office/drawing/2014/main" id="{8DEB5208-C261-FFAA-663D-13F53AC59DB9}"/>
              </a:ext>
            </a:extLst>
          </p:cNvPr>
          <p:cNvSpPr>
            <a:spLocks noGrp="1"/>
          </p:cNvSpPr>
          <p:nvPr>
            <p:ph type="sldNum" sz="quarter" idx="12"/>
          </p:nvPr>
        </p:nvSpPr>
        <p:spPr/>
        <p:txBody>
          <a:bodyPr/>
          <a:lstStyle/>
          <a:p>
            <a:fld id="{FD15E2C3-2FDC-5443-A5D7-CEF7C1191BA7}" type="slidenum">
              <a:rPr lang="en-GB" smtClean="0"/>
              <a:t>72</a:t>
            </a:fld>
            <a:endParaRPr lang="en-GB"/>
          </a:p>
        </p:txBody>
      </p:sp>
      <p:sp>
        <p:nvSpPr>
          <p:cNvPr id="5" name="Rounded Rectangle 6">
            <a:extLst>
              <a:ext uri="{FF2B5EF4-FFF2-40B4-BE49-F238E27FC236}">
                <a16:creationId xmlns:a16="http://schemas.microsoft.com/office/drawing/2014/main" id="{FE326183-38CE-F8C8-C171-4D1B1696E4BF}"/>
              </a:ext>
            </a:extLst>
          </p:cNvPr>
          <p:cNvSpPr/>
          <p:nvPr/>
        </p:nvSpPr>
        <p:spPr>
          <a:xfrm>
            <a:off x="9645993" y="3113776"/>
            <a:ext cx="1478237" cy="774099"/>
          </a:xfrm>
          <a:prstGeom prst="roundRect">
            <a:avLst/>
          </a:prstGeom>
          <a:noFill/>
          <a:ln w="5715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rgbClr val="F4514C"/>
                </a:solidFill>
                <a:cs typeface="Arial" pitchFamily="34" charset="0"/>
              </a:rPr>
              <a:t>Value of DB</a:t>
            </a:r>
          </a:p>
        </p:txBody>
      </p:sp>
      <p:sp>
        <p:nvSpPr>
          <p:cNvPr id="6" name="Rounded Rectangle 6">
            <a:extLst>
              <a:ext uri="{FF2B5EF4-FFF2-40B4-BE49-F238E27FC236}">
                <a16:creationId xmlns:a16="http://schemas.microsoft.com/office/drawing/2014/main" id="{8A695EB9-A773-E7C7-720C-04001BA48E8F}"/>
              </a:ext>
            </a:extLst>
          </p:cNvPr>
          <p:cNvSpPr/>
          <p:nvPr/>
        </p:nvSpPr>
        <p:spPr>
          <a:xfrm>
            <a:off x="1157213" y="4556299"/>
            <a:ext cx="2181762" cy="14323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cs typeface="Arial" pitchFamily="34" charset="0"/>
              </a:rPr>
              <a:t>AVCs</a:t>
            </a:r>
          </a:p>
        </p:txBody>
      </p:sp>
      <p:sp>
        <p:nvSpPr>
          <p:cNvPr id="7" name="Rounded Rectangle 6">
            <a:extLst>
              <a:ext uri="{FF2B5EF4-FFF2-40B4-BE49-F238E27FC236}">
                <a16:creationId xmlns:a16="http://schemas.microsoft.com/office/drawing/2014/main" id="{D777C93A-AC01-FD29-4432-CEBE6B99A6C7}"/>
              </a:ext>
            </a:extLst>
          </p:cNvPr>
          <p:cNvSpPr/>
          <p:nvPr/>
        </p:nvSpPr>
        <p:spPr>
          <a:xfrm>
            <a:off x="6402528" y="1767691"/>
            <a:ext cx="900000" cy="900000"/>
          </a:xfrm>
          <a:prstGeom prst="mathMultiply">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
        <p:nvSpPr>
          <p:cNvPr id="8" name="Rounded Rectangle 6">
            <a:extLst>
              <a:ext uri="{FF2B5EF4-FFF2-40B4-BE49-F238E27FC236}">
                <a16:creationId xmlns:a16="http://schemas.microsoft.com/office/drawing/2014/main" id="{D07BE3C7-456D-AF79-388E-822566DB4257}"/>
              </a:ext>
            </a:extLst>
          </p:cNvPr>
          <p:cNvSpPr/>
          <p:nvPr/>
        </p:nvSpPr>
        <p:spPr>
          <a:xfrm>
            <a:off x="7207487" y="2002113"/>
            <a:ext cx="1669968" cy="340119"/>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accent4"/>
                </a:solidFill>
                <a:cs typeface="Arial" pitchFamily="34" charset="0"/>
              </a:rPr>
              <a:t>Factor of 20</a:t>
            </a:r>
          </a:p>
        </p:txBody>
      </p:sp>
      <p:sp>
        <p:nvSpPr>
          <p:cNvPr id="9" name="Rounded Rectangle 6">
            <a:extLst>
              <a:ext uri="{FF2B5EF4-FFF2-40B4-BE49-F238E27FC236}">
                <a16:creationId xmlns:a16="http://schemas.microsoft.com/office/drawing/2014/main" id="{31EFCD60-55E6-AE12-78BB-FAC30715A5D2}"/>
              </a:ext>
            </a:extLst>
          </p:cNvPr>
          <p:cNvSpPr/>
          <p:nvPr/>
        </p:nvSpPr>
        <p:spPr>
          <a:xfrm>
            <a:off x="8494338" y="3057873"/>
            <a:ext cx="900000" cy="900000"/>
          </a:xfrm>
          <a:prstGeom prst="mathEqual">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
        <p:nvSpPr>
          <p:cNvPr id="10" name="Rounded Rectangle 6">
            <a:extLst>
              <a:ext uri="{FF2B5EF4-FFF2-40B4-BE49-F238E27FC236}">
                <a16:creationId xmlns:a16="http://schemas.microsoft.com/office/drawing/2014/main" id="{17C7299A-A60F-E567-7C83-174719EFF3FD}"/>
              </a:ext>
            </a:extLst>
          </p:cNvPr>
          <p:cNvSpPr/>
          <p:nvPr/>
        </p:nvSpPr>
        <p:spPr>
          <a:xfrm>
            <a:off x="1111324" y="1473565"/>
            <a:ext cx="2181762" cy="277621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b="1" dirty="0">
                <a:cs typeface="Arial" pitchFamily="34" charset="0"/>
              </a:rPr>
              <a:t>NHS</a:t>
            </a:r>
          </a:p>
          <a:p>
            <a:pPr algn="ctr" eaLnBrk="1" hangingPunct="1">
              <a:defRPr/>
            </a:pPr>
            <a:r>
              <a:rPr lang="en-GB" sz="2400" b="1" dirty="0">
                <a:cs typeface="Arial" pitchFamily="34" charset="0"/>
              </a:rPr>
              <a:t>Pension</a:t>
            </a:r>
          </a:p>
          <a:p>
            <a:pPr algn="ctr" eaLnBrk="1" hangingPunct="1">
              <a:defRPr/>
            </a:pPr>
            <a:r>
              <a:rPr lang="en-GB" sz="2400" b="1" dirty="0">
                <a:cs typeface="Arial" pitchFamily="34" charset="0"/>
              </a:rPr>
              <a:t>Scheme</a:t>
            </a:r>
          </a:p>
          <a:p>
            <a:pPr algn="ctr" eaLnBrk="1" hangingPunct="1">
              <a:defRPr/>
            </a:pPr>
            <a:endParaRPr lang="en-GB" sz="2400" b="1" dirty="0">
              <a:cs typeface="Arial" pitchFamily="34" charset="0"/>
            </a:endParaRPr>
          </a:p>
          <a:p>
            <a:pPr algn="ctr" eaLnBrk="1" hangingPunct="1">
              <a:defRPr/>
            </a:pPr>
            <a:r>
              <a:rPr lang="en-GB" sz="2400" b="1" dirty="0">
                <a:cs typeface="Arial" pitchFamily="34" charset="0"/>
              </a:rPr>
              <a:t>“Defined Benefit”</a:t>
            </a:r>
          </a:p>
        </p:txBody>
      </p:sp>
      <p:sp>
        <p:nvSpPr>
          <p:cNvPr id="11" name="Rounded Rectangle 6">
            <a:extLst>
              <a:ext uri="{FF2B5EF4-FFF2-40B4-BE49-F238E27FC236}">
                <a16:creationId xmlns:a16="http://schemas.microsoft.com/office/drawing/2014/main" id="{40377DE4-DC44-DEF6-4DCE-FED326656639}"/>
              </a:ext>
            </a:extLst>
          </p:cNvPr>
          <p:cNvSpPr/>
          <p:nvPr/>
        </p:nvSpPr>
        <p:spPr>
          <a:xfrm>
            <a:off x="4760405" y="1402520"/>
            <a:ext cx="5076000" cy="1448454"/>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
        <p:nvSpPr>
          <p:cNvPr id="13" name="Rounded Rectangle 6">
            <a:extLst>
              <a:ext uri="{FF2B5EF4-FFF2-40B4-BE49-F238E27FC236}">
                <a16:creationId xmlns:a16="http://schemas.microsoft.com/office/drawing/2014/main" id="{C9409F18-0E33-905F-723D-5D7D6CF050D4}"/>
              </a:ext>
            </a:extLst>
          </p:cNvPr>
          <p:cNvSpPr/>
          <p:nvPr/>
        </p:nvSpPr>
        <p:spPr>
          <a:xfrm>
            <a:off x="9657166" y="4835746"/>
            <a:ext cx="1467064" cy="774099"/>
          </a:xfrm>
          <a:prstGeom prst="roundRect">
            <a:avLst/>
          </a:prstGeom>
          <a:noFill/>
          <a:ln w="5715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4514C"/>
                </a:solidFill>
                <a:cs typeface="Arial" pitchFamily="34" charset="0"/>
              </a:rPr>
              <a:t>Value of DC</a:t>
            </a:r>
          </a:p>
        </p:txBody>
      </p:sp>
      <p:cxnSp>
        <p:nvCxnSpPr>
          <p:cNvPr id="14" name="Straight Connector 13">
            <a:extLst>
              <a:ext uri="{FF2B5EF4-FFF2-40B4-BE49-F238E27FC236}">
                <a16:creationId xmlns:a16="http://schemas.microsoft.com/office/drawing/2014/main" id="{72F86E40-1100-A111-E667-29DFC5B34E3C}"/>
              </a:ext>
            </a:extLst>
          </p:cNvPr>
          <p:cNvCxnSpPr>
            <a:cxnSpLocks/>
          </p:cNvCxnSpPr>
          <p:nvPr/>
        </p:nvCxnSpPr>
        <p:spPr>
          <a:xfrm>
            <a:off x="1084212" y="4371509"/>
            <a:ext cx="10080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D63F93-28D9-CD80-398A-0FD694022065}"/>
              </a:ext>
            </a:extLst>
          </p:cNvPr>
          <p:cNvSpPr txBox="1"/>
          <p:nvPr/>
        </p:nvSpPr>
        <p:spPr>
          <a:xfrm>
            <a:off x="4168256" y="1814629"/>
            <a:ext cx="2329312" cy="715089"/>
          </a:xfrm>
          <a:prstGeom prst="roundRect">
            <a:avLst/>
          </a:prstGeom>
          <a:noFill/>
          <a:ln w="38100">
            <a:noFill/>
          </a:ln>
        </p:spPr>
        <p:txBody>
          <a:bodyPr wrap="square" rtlCol="0" anchor="ctr">
            <a:spAutoFit/>
          </a:bodyPr>
          <a:lstStyle/>
          <a:p>
            <a:pPr algn="ctr"/>
            <a:r>
              <a:rPr lang="en-US" b="1" dirty="0">
                <a:solidFill>
                  <a:schemeClr val="accent4"/>
                </a:solidFill>
              </a:rPr>
              <a:t>Actual pension taken at retirement</a:t>
            </a:r>
          </a:p>
        </p:txBody>
      </p:sp>
      <p:sp>
        <p:nvSpPr>
          <p:cNvPr id="16" name="Rounded Rectangle 6">
            <a:extLst>
              <a:ext uri="{FF2B5EF4-FFF2-40B4-BE49-F238E27FC236}">
                <a16:creationId xmlns:a16="http://schemas.microsoft.com/office/drawing/2014/main" id="{52E72FCE-2299-175C-50A2-92AEC7B6409E}"/>
              </a:ext>
            </a:extLst>
          </p:cNvPr>
          <p:cNvSpPr/>
          <p:nvPr/>
        </p:nvSpPr>
        <p:spPr>
          <a:xfrm>
            <a:off x="4551486" y="3050113"/>
            <a:ext cx="900000" cy="900000"/>
          </a:xfrm>
          <a:prstGeom prst="mathPlus">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
        <p:nvSpPr>
          <p:cNvPr id="17" name="TextBox 16">
            <a:extLst>
              <a:ext uri="{FF2B5EF4-FFF2-40B4-BE49-F238E27FC236}">
                <a16:creationId xmlns:a16="http://schemas.microsoft.com/office/drawing/2014/main" id="{FBAA4C8A-F239-B20C-03D2-57DCFAFEDCAF}"/>
              </a:ext>
            </a:extLst>
          </p:cNvPr>
          <p:cNvSpPr txBox="1"/>
          <p:nvPr/>
        </p:nvSpPr>
        <p:spPr>
          <a:xfrm>
            <a:off x="5485418" y="3171787"/>
            <a:ext cx="2152039" cy="715089"/>
          </a:xfrm>
          <a:prstGeom prst="roundRect">
            <a:avLst/>
          </a:prstGeom>
          <a:noFill/>
          <a:ln w="38100">
            <a:noFill/>
          </a:ln>
        </p:spPr>
        <p:txBody>
          <a:bodyPr wrap="square" rtlCol="0" anchor="ctr">
            <a:spAutoFit/>
          </a:bodyPr>
          <a:lstStyle/>
          <a:p>
            <a:pPr algn="ctr"/>
            <a:r>
              <a:rPr lang="en-US" b="1" dirty="0">
                <a:solidFill>
                  <a:schemeClr val="accent4"/>
                </a:solidFill>
              </a:rPr>
              <a:t>Cash lump sum</a:t>
            </a:r>
          </a:p>
          <a:p>
            <a:pPr algn="ctr"/>
            <a:r>
              <a:rPr lang="en-US" b="1" dirty="0">
                <a:solidFill>
                  <a:schemeClr val="accent4"/>
                </a:solidFill>
              </a:rPr>
              <a:t>(at face value)</a:t>
            </a:r>
          </a:p>
        </p:txBody>
      </p:sp>
      <p:sp>
        <p:nvSpPr>
          <p:cNvPr id="18" name="Double Bracket 17">
            <a:extLst>
              <a:ext uri="{FF2B5EF4-FFF2-40B4-BE49-F238E27FC236}">
                <a16:creationId xmlns:a16="http://schemas.microsoft.com/office/drawing/2014/main" id="{05C5D5F5-F092-DB14-7CD3-30DD117099BB}"/>
              </a:ext>
            </a:extLst>
          </p:cNvPr>
          <p:cNvSpPr/>
          <p:nvPr/>
        </p:nvSpPr>
        <p:spPr>
          <a:xfrm>
            <a:off x="3925829" y="1779062"/>
            <a:ext cx="5313966" cy="914400"/>
          </a:xfrm>
          <a:prstGeom prst="bracketPair">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28BE5C5D-42DF-8209-BD51-296436CDA346}"/>
              </a:ext>
            </a:extLst>
          </p:cNvPr>
          <p:cNvSpPr txBox="1"/>
          <p:nvPr/>
        </p:nvSpPr>
        <p:spPr>
          <a:xfrm>
            <a:off x="4495383" y="4556300"/>
            <a:ext cx="3033613" cy="408623"/>
          </a:xfrm>
          <a:prstGeom prst="roundRect">
            <a:avLst/>
          </a:prstGeom>
          <a:noFill/>
          <a:ln w="38100">
            <a:noFill/>
          </a:ln>
        </p:spPr>
        <p:txBody>
          <a:bodyPr wrap="square" rtlCol="0" anchor="ctr">
            <a:spAutoFit/>
          </a:bodyPr>
          <a:lstStyle/>
          <a:p>
            <a:pPr algn="ctr"/>
            <a:r>
              <a:rPr lang="en-US" b="1" dirty="0">
                <a:solidFill>
                  <a:schemeClr val="accent4"/>
                </a:solidFill>
              </a:rPr>
              <a:t>Face value of cash taken</a:t>
            </a:r>
          </a:p>
        </p:txBody>
      </p:sp>
      <p:sp>
        <p:nvSpPr>
          <p:cNvPr id="20" name="TextBox 19">
            <a:extLst>
              <a:ext uri="{FF2B5EF4-FFF2-40B4-BE49-F238E27FC236}">
                <a16:creationId xmlns:a16="http://schemas.microsoft.com/office/drawing/2014/main" id="{35149A57-8D41-C666-4E41-D48715499F0B}"/>
              </a:ext>
            </a:extLst>
          </p:cNvPr>
          <p:cNvSpPr txBox="1"/>
          <p:nvPr/>
        </p:nvSpPr>
        <p:spPr>
          <a:xfrm>
            <a:off x="3623245" y="5029807"/>
            <a:ext cx="4777889" cy="408623"/>
          </a:xfrm>
          <a:prstGeom prst="roundRect">
            <a:avLst/>
          </a:prstGeom>
          <a:noFill/>
          <a:ln w="38100">
            <a:noFill/>
          </a:ln>
        </p:spPr>
        <p:txBody>
          <a:bodyPr wrap="square" rtlCol="0" anchor="ctr">
            <a:spAutoFit/>
          </a:bodyPr>
          <a:lstStyle/>
          <a:p>
            <a:pPr algn="ctr"/>
            <a:r>
              <a:rPr lang="en-US" b="1" dirty="0">
                <a:solidFill>
                  <a:schemeClr val="accent4"/>
                </a:solidFill>
              </a:rPr>
              <a:t>Or, value of savings when annuity bought</a:t>
            </a:r>
          </a:p>
        </p:txBody>
      </p:sp>
      <p:sp>
        <p:nvSpPr>
          <p:cNvPr id="21" name="TextBox 20">
            <a:extLst>
              <a:ext uri="{FF2B5EF4-FFF2-40B4-BE49-F238E27FC236}">
                <a16:creationId xmlns:a16="http://schemas.microsoft.com/office/drawing/2014/main" id="{C22CB12C-0966-6BCA-1628-D0DCE8A719CE}"/>
              </a:ext>
            </a:extLst>
          </p:cNvPr>
          <p:cNvSpPr txBox="1"/>
          <p:nvPr/>
        </p:nvSpPr>
        <p:spPr>
          <a:xfrm>
            <a:off x="3519851" y="5503314"/>
            <a:ext cx="4984676" cy="408623"/>
          </a:xfrm>
          <a:prstGeom prst="roundRect">
            <a:avLst/>
          </a:prstGeom>
          <a:noFill/>
          <a:ln w="38100">
            <a:noFill/>
          </a:ln>
        </p:spPr>
        <p:txBody>
          <a:bodyPr wrap="square" rtlCol="0" anchor="ctr">
            <a:spAutoFit/>
          </a:bodyPr>
          <a:lstStyle/>
          <a:p>
            <a:pPr algn="ctr"/>
            <a:r>
              <a:rPr lang="en-US" b="1" dirty="0">
                <a:solidFill>
                  <a:schemeClr val="accent4"/>
                </a:solidFill>
              </a:rPr>
              <a:t>Or, value of savings allocated to drawdown</a:t>
            </a:r>
          </a:p>
        </p:txBody>
      </p:sp>
      <p:sp>
        <p:nvSpPr>
          <p:cNvPr id="22" name="Rounded Rectangle 6">
            <a:extLst>
              <a:ext uri="{FF2B5EF4-FFF2-40B4-BE49-F238E27FC236}">
                <a16:creationId xmlns:a16="http://schemas.microsoft.com/office/drawing/2014/main" id="{ECB21CD3-FD0A-FDF1-DD32-8E778CF28750}"/>
              </a:ext>
            </a:extLst>
          </p:cNvPr>
          <p:cNvSpPr/>
          <p:nvPr/>
        </p:nvSpPr>
        <p:spPr>
          <a:xfrm>
            <a:off x="8466178" y="4807626"/>
            <a:ext cx="900000" cy="900000"/>
          </a:xfrm>
          <a:prstGeom prst="mathEqual">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cs typeface="Arial" pitchFamily="34" charset="0"/>
            </a:endParaRPr>
          </a:p>
        </p:txBody>
      </p:sp>
    </p:spTree>
    <p:custDataLst>
      <p:tags r:id="rId1"/>
    </p:custDataLst>
    <p:extLst>
      <p:ext uri="{BB962C8B-B14F-4D97-AF65-F5344CB8AC3E}">
        <p14:creationId xmlns:p14="http://schemas.microsoft.com/office/powerpoint/2010/main" val="1571201973"/>
      </p:ext>
    </p:extLst>
  </p:cSld>
  <p:clrMapOvr>
    <a:masterClrMapping/>
  </p:clrMapOvr>
  <mc:AlternateContent xmlns:mc="http://schemas.openxmlformats.org/markup-compatibility/2006" xmlns:p14="http://schemas.microsoft.com/office/powerpoint/2010/main">
    <mc:Choice Requires="p14">
      <p:transition spd="slow" p14:dur="2000" advTm="187606"/>
    </mc:Choice>
    <mc:Fallback xmlns="">
      <p:transition spd="slow" advTm="1876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p:stCondLst>
                              <p:cond delay="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3" grpId="0" animBg="1"/>
      <p:bldP spid="15" grpId="0"/>
      <p:bldP spid="16" grpId="0" animBg="1"/>
      <p:bldP spid="17" grpId="0"/>
      <p:bldP spid="18" grpId="0" animBg="1"/>
      <p:bldP spid="19" grpId="0"/>
      <p:bldP spid="20" grpId="0"/>
      <p:bldP spid="21" grpId="0"/>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2EBF-7599-E87E-F11B-AFCE6B5AA1D5}"/>
              </a:ext>
            </a:extLst>
          </p:cNvPr>
          <p:cNvSpPr>
            <a:spLocks noGrp="1"/>
          </p:cNvSpPr>
          <p:nvPr>
            <p:ph type="title"/>
          </p:nvPr>
        </p:nvSpPr>
        <p:spPr/>
        <p:txBody>
          <a:bodyPr/>
          <a:lstStyle/>
          <a:p>
            <a:r>
              <a:rPr lang="en-GB" dirty="0"/>
              <a:t>10. Pensions tax</a:t>
            </a:r>
            <a:br>
              <a:rPr lang="en-GB" dirty="0"/>
            </a:br>
            <a:r>
              <a:rPr lang="en-GB" dirty="0"/>
              <a:t>Further information</a:t>
            </a:r>
          </a:p>
        </p:txBody>
      </p:sp>
      <p:sp>
        <p:nvSpPr>
          <p:cNvPr id="4" name="Slide Number Placeholder 3">
            <a:extLst>
              <a:ext uri="{FF2B5EF4-FFF2-40B4-BE49-F238E27FC236}">
                <a16:creationId xmlns:a16="http://schemas.microsoft.com/office/drawing/2014/main" id="{B09D74D7-D663-9386-C564-6A09E7DB76C6}"/>
              </a:ext>
            </a:extLst>
          </p:cNvPr>
          <p:cNvSpPr>
            <a:spLocks noGrp="1"/>
          </p:cNvSpPr>
          <p:nvPr>
            <p:ph type="sldNum" sz="quarter" idx="12"/>
          </p:nvPr>
        </p:nvSpPr>
        <p:spPr/>
        <p:txBody>
          <a:bodyPr/>
          <a:lstStyle/>
          <a:p>
            <a:fld id="{FD15E2C3-2FDC-5443-A5D7-CEF7C1191BA7}" type="slidenum">
              <a:rPr lang="en-GB" smtClean="0"/>
              <a:t>73</a:t>
            </a:fld>
            <a:endParaRPr lang="en-GB"/>
          </a:p>
        </p:txBody>
      </p:sp>
      <p:sp>
        <p:nvSpPr>
          <p:cNvPr id="5" name="Content Placeholder 1">
            <a:extLst>
              <a:ext uri="{FF2B5EF4-FFF2-40B4-BE49-F238E27FC236}">
                <a16:creationId xmlns:a16="http://schemas.microsoft.com/office/drawing/2014/main" id="{C48A5C47-07EE-D344-8352-3198377FA3B6}"/>
              </a:ext>
            </a:extLst>
          </p:cNvPr>
          <p:cNvSpPr txBox="1">
            <a:spLocks/>
          </p:cNvSpPr>
          <p:nvPr/>
        </p:nvSpPr>
        <p:spPr>
          <a:xfrm>
            <a:off x="542905" y="1304925"/>
            <a:ext cx="4772045"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5"/>
                </a:solidFill>
                <a:hlinkClick r:id="rId2"/>
              </a:rPr>
              <a:t>www.nhsemployers.org/publications/annual-allowance</a:t>
            </a:r>
            <a:r>
              <a:rPr lang="en-GB" dirty="0">
                <a:solidFill>
                  <a:schemeClr val="accent5"/>
                </a:solidFill>
              </a:rPr>
              <a:t> </a:t>
            </a:r>
            <a:endParaRPr lang="en-GB" dirty="0">
              <a:solidFill>
                <a:srgbClr val="FF0000"/>
              </a:solidFill>
            </a:endParaRPr>
          </a:p>
        </p:txBody>
      </p:sp>
      <p:pic>
        <p:nvPicPr>
          <p:cNvPr id="7" name="Picture 6">
            <a:extLst>
              <a:ext uri="{FF2B5EF4-FFF2-40B4-BE49-F238E27FC236}">
                <a16:creationId xmlns:a16="http://schemas.microsoft.com/office/drawing/2014/main" id="{505A6C55-1727-0A52-CB9F-19DED62BEC73}"/>
              </a:ext>
            </a:extLst>
          </p:cNvPr>
          <p:cNvPicPr>
            <a:picLocks noChangeAspect="1"/>
          </p:cNvPicPr>
          <p:nvPr/>
        </p:nvPicPr>
        <p:blipFill>
          <a:blip r:embed="rId3"/>
          <a:stretch>
            <a:fillRect/>
          </a:stretch>
        </p:blipFill>
        <p:spPr>
          <a:xfrm>
            <a:off x="938202" y="2005033"/>
            <a:ext cx="4032000" cy="4032000"/>
          </a:xfrm>
          <a:prstGeom prst="rect">
            <a:avLst/>
          </a:prstGeom>
          <a:ln>
            <a:solidFill>
              <a:schemeClr val="accent5"/>
            </a:solidFill>
          </a:ln>
        </p:spPr>
      </p:pic>
      <p:sp>
        <p:nvSpPr>
          <p:cNvPr id="8" name="Content Placeholder 1">
            <a:extLst>
              <a:ext uri="{FF2B5EF4-FFF2-40B4-BE49-F238E27FC236}">
                <a16:creationId xmlns:a16="http://schemas.microsoft.com/office/drawing/2014/main" id="{D484E71D-BFE9-8C3D-E1DF-1F6B7ECBA7DF}"/>
              </a:ext>
            </a:extLst>
          </p:cNvPr>
          <p:cNvSpPr txBox="1">
            <a:spLocks/>
          </p:cNvSpPr>
          <p:nvPr/>
        </p:nvSpPr>
        <p:spPr>
          <a:xfrm>
            <a:off x="6481753" y="1304925"/>
            <a:ext cx="4772045"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u="sng" dirty="0">
                <a:solidFill>
                  <a:srgbClr val="0000FF"/>
                </a:solidFill>
                <a:effectLst/>
                <a:latin typeface="Calibri" panose="020F0502020204030204" pitchFamily="34" charset="0"/>
                <a:ea typeface="Times New Roman" panose="02020603050405020304" pitchFamily="18" charset="0"/>
                <a:hlinkClick r:id="rId4" tooltip="https://www.nhsemployers.org/publications/changes-lifetime-allowance"/>
              </a:rPr>
              <a:t>www.nhsemployers.org/publications/changes-lifetime-allowance</a:t>
            </a:r>
            <a:endParaRPr lang="en-GB" dirty="0">
              <a:solidFill>
                <a:srgbClr val="FF0000"/>
              </a:solidFill>
            </a:endParaRPr>
          </a:p>
        </p:txBody>
      </p:sp>
      <p:pic>
        <p:nvPicPr>
          <p:cNvPr id="6" name="Picture 5">
            <a:extLst>
              <a:ext uri="{FF2B5EF4-FFF2-40B4-BE49-F238E27FC236}">
                <a16:creationId xmlns:a16="http://schemas.microsoft.com/office/drawing/2014/main" id="{4363357E-554D-0FEE-9DE6-F7C1A593D016}"/>
              </a:ext>
            </a:extLst>
          </p:cNvPr>
          <p:cNvPicPr>
            <a:picLocks noChangeAspect="1"/>
          </p:cNvPicPr>
          <p:nvPr/>
        </p:nvPicPr>
        <p:blipFill>
          <a:blip r:embed="rId5"/>
          <a:stretch>
            <a:fillRect/>
          </a:stretch>
        </p:blipFill>
        <p:spPr>
          <a:xfrm>
            <a:off x="6477223" y="2084257"/>
            <a:ext cx="4435252" cy="3873551"/>
          </a:xfrm>
          <a:prstGeom prst="rect">
            <a:avLst/>
          </a:prstGeom>
          <a:ln>
            <a:solidFill>
              <a:schemeClr val="accent6">
                <a:lumMod val="25000"/>
              </a:schemeClr>
            </a:solidFill>
          </a:ln>
        </p:spPr>
      </p:pic>
    </p:spTree>
    <p:extLst>
      <p:ext uri="{BB962C8B-B14F-4D97-AF65-F5344CB8AC3E}">
        <p14:creationId xmlns:p14="http://schemas.microsoft.com/office/powerpoint/2010/main" val="1110760243"/>
      </p:ext>
    </p:extLst>
  </p:cSld>
  <p:clrMapOvr>
    <a:masterClrMapping/>
  </p:clrMapOvr>
  <mc:AlternateContent xmlns:mc="http://schemas.openxmlformats.org/markup-compatibility/2006" xmlns:p14="http://schemas.microsoft.com/office/powerpoint/2010/main">
    <mc:Choice Requires="p14">
      <p:transition spd="slow" p14:dur="2000" advTm="32477"/>
    </mc:Choice>
    <mc:Fallback xmlns="">
      <p:transition spd="slow" advTm="32477"/>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2EBF-7599-E87E-F11B-AFCE6B5AA1D5}"/>
              </a:ext>
            </a:extLst>
          </p:cNvPr>
          <p:cNvSpPr>
            <a:spLocks noGrp="1"/>
          </p:cNvSpPr>
          <p:nvPr>
            <p:ph type="title"/>
          </p:nvPr>
        </p:nvSpPr>
        <p:spPr/>
        <p:txBody>
          <a:bodyPr/>
          <a:lstStyle/>
          <a:p>
            <a:r>
              <a:rPr lang="en-GB" dirty="0"/>
              <a:t>10. Pensions tax</a:t>
            </a:r>
            <a:br>
              <a:rPr lang="en-GB" dirty="0"/>
            </a:br>
            <a:r>
              <a:rPr lang="en-GB" dirty="0"/>
              <a:t>Further information</a:t>
            </a:r>
          </a:p>
        </p:txBody>
      </p:sp>
      <p:sp>
        <p:nvSpPr>
          <p:cNvPr id="4" name="Slide Number Placeholder 3">
            <a:extLst>
              <a:ext uri="{FF2B5EF4-FFF2-40B4-BE49-F238E27FC236}">
                <a16:creationId xmlns:a16="http://schemas.microsoft.com/office/drawing/2014/main" id="{B09D74D7-D663-9386-C564-6A09E7DB76C6}"/>
              </a:ext>
            </a:extLst>
          </p:cNvPr>
          <p:cNvSpPr>
            <a:spLocks noGrp="1"/>
          </p:cNvSpPr>
          <p:nvPr>
            <p:ph type="sldNum" sz="quarter" idx="12"/>
          </p:nvPr>
        </p:nvSpPr>
        <p:spPr/>
        <p:txBody>
          <a:bodyPr/>
          <a:lstStyle/>
          <a:p>
            <a:fld id="{FD15E2C3-2FDC-5443-A5D7-CEF7C1191BA7}" type="slidenum">
              <a:rPr lang="en-GB" smtClean="0"/>
              <a:t>74</a:t>
            </a:fld>
            <a:endParaRPr lang="en-GB"/>
          </a:p>
        </p:txBody>
      </p:sp>
      <p:sp>
        <p:nvSpPr>
          <p:cNvPr id="5" name="Content Placeholder 1">
            <a:extLst>
              <a:ext uri="{FF2B5EF4-FFF2-40B4-BE49-F238E27FC236}">
                <a16:creationId xmlns:a16="http://schemas.microsoft.com/office/drawing/2014/main" id="{C48A5C47-07EE-D344-8352-3198377FA3B6}"/>
              </a:ext>
            </a:extLst>
          </p:cNvPr>
          <p:cNvSpPr txBox="1">
            <a:spLocks/>
          </p:cNvSpPr>
          <p:nvPr/>
        </p:nvSpPr>
        <p:spPr>
          <a:xfrm>
            <a:off x="542905" y="1304925"/>
            <a:ext cx="11106189" cy="475775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hlinkClick r:id="rId2">
                  <a:extLst>
                    <a:ext uri="{A12FA001-AC4F-418D-AE19-62706E023703}">
                      <ahyp:hlinkClr xmlns:ahyp="http://schemas.microsoft.com/office/drawing/2018/hyperlinkcolor" val="tx"/>
                    </a:ext>
                  </a:extLst>
                </a:hlinkClick>
              </a:rPr>
              <a:t>www.nhsbsa.nhs.uk/member-hub/annual-allowance</a:t>
            </a:r>
            <a:endParaRPr lang="en-GB" dirty="0"/>
          </a:p>
          <a:p>
            <a:pPr algn="ctr"/>
            <a:r>
              <a:rPr lang="en-GB" dirty="0">
                <a:hlinkClick r:id="rId3">
                  <a:extLst>
                    <a:ext uri="{A12FA001-AC4F-418D-AE19-62706E023703}">
                      <ahyp:hlinkClr xmlns:ahyp="http://schemas.microsoft.com/office/drawing/2018/hyperlinkcolor" val="tx"/>
                    </a:ext>
                  </a:extLst>
                </a:hlinkClick>
              </a:rPr>
              <a:t>www.nhsbsa.nhs.uk/member-hub/lifetime-allowance</a:t>
            </a:r>
            <a:endParaRPr lang="en-GB" dirty="0"/>
          </a:p>
          <a:p>
            <a:pPr algn="ctr"/>
            <a:endParaRPr lang="en-GB" dirty="0">
              <a:solidFill>
                <a:srgbClr val="FF0000"/>
              </a:solidFill>
            </a:endParaRPr>
          </a:p>
        </p:txBody>
      </p:sp>
      <p:pic>
        <p:nvPicPr>
          <p:cNvPr id="6" name="Picture 5">
            <a:extLst>
              <a:ext uri="{FF2B5EF4-FFF2-40B4-BE49-F238E27FC236}">
                <a16:creationId xmlns:a16="http://schemas.microsoft.com/office/drawing/2014/main" id="{C3770324-DC8E-A6CB-E965-E6FD2E8CDAB1}"/>
              </a:ext>
            </a:extLst>
          </p:cNvPr>
          <p:cNvPicPr>
            <a:picLocks noChangeAspect="1"/>
          </p:cNvPicPr>
          <p:nvPr/>
        </p:nvPicPr>
        <p:blipFill>
          <a:blip r:embed="rId4"/>
          <a:stretch>
            <a:fillRect/>
          </a:stretch>
        </p:blipFill>
        <p:spPr>
          <a:xfrm>
            <a:off x="221301" y="2340729"/>
            <a:ext cx="4303985" cy="3040896"/>
          </a:xfrm>
          <a:prstGeom prst="rect">
            <a:avLst/>
          </a:prstGeom>
          <a:ln>
            <a:solidFill>
              <a:schemeClr val="accent5"/>
            </a:solidFill>
          </a:ln>
        </p:spPr>
      </p:pic>
      <p:pic>
        <p:nvPicPr>
          <p:cNvPr id="7" name="Picture 6">
            <a:extLst>
              <a:ext uri="{FF2B5EF4-FFF2-40B4-BE49-F238E27FC236}">
                <a16:creationId xmlns:a16="http://schemas.microsoft.com/office/drawing/2014/main" id="{92F478DC-012E-8D62-7A8D-71DBFCAAFEEB}"/>
              </a:ext>
            </a:extLst>
          </p:cNvPr>
          <p:cNvPicPr>
            <a:picLocks noChangeAspect="1"/>
          </p:cNvPicPr>
          <p:nvPr/>
        </p:nvPicPr>
        <p:blipFill>
          <a:blip r:embed="rId5"/>
          <a:stretch>
            <a:fillRect/>
          </a:stretch>
        </p:blipFill>
        <p:spPr>
          <a:xfrm>
            <a:off x="5078526" y="2265527"/>
            <a:ext cx="2588190" cy="3649498"/>
          </a:xfrm>
          <a:prstGeom prst="rect">
            <a:avLst/>
          </a:prstGeom>
          <a:ln>
            <a:solidFill>
              <a:schemeClr val="tx1"/>
            </a:solidFill>
          </a:ln>
        </p:spPr>
      </p:pic>
      <p:pic>
        <p:nvPicPr>
          <p:cNvPr id="9" name="Picture 8">
            <a:extLst>
              <a:ext uri="{FF2B5EF4-FFF2-40B4-BE49-F238E27FC236}">
                <a16:creationId xmlns:a16="http://schemas.microsoft.com/office/drawing/2014/main" id="{49AFF672-87D7-A47C-C803-DD4D346B319E}"/>
              </a:ext>
            </a:extLst>
          </p:cNvPr>
          <p:cNvPicPr>
            <a:picLocks noChangeAspect="1"/>
          </p:cNvPicPr>
          <p:nvPr/>
        </p:nvPicPr>
        <p:blipFill>
          <a:blip r:embed="rId6"/>
          <a:stretch>
            <a:fillRect/>
          </a:stretch>
        </p:blipFill>
        <p:spPr>
          <a:xfrm>
            <a:off x="8583476" y="2265527"/>
            <a:ext cx="2595866" cy="3672000"/>
          </a:xfrm>
          <a:prstGeom prst="rect">
            <a:avLst/>
          </a:prstGeom>
          <a:ln>
            <a:solidFill>
              <a:schemeClr val="accent5"/>
            </a:solidFill>
          </a:ln>
        </p:spPr>
      </p:pic>
    </p:spTree>
    <p:extLst>
      <p:ext uri="{BB962C8B-B14F-4D97-AF65-F5344CB8AC3E}">
        <p14:creationId xmlns:p14="http://schemas.microsoft.com/office/powerpoint/2010/main" val="2698783380"/>
      </p:ext>
    </p:extLst>
  </p:cSld>
  <p:clrMapOvr>
    <a:masterClrMapping/>
  </p:clrMapOvr>
  <mc:AlternateContent xmlns:mc="http://schemas.openxmlformats.org/markup-compatibility/2006" xmlns:p14="http://schemas.microsoft.com/office/powerpoint/2010/main">
    <mc:Choice Requires="p14">
      <p:transition spd="slow" p14:dur="2000" advTm="36958"/>
    </mc:Choice>
    <mc:Fallback xmlns="">
      <p:transition spd="slow" advTm="36958"/>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31D8-9F9A-C1E5-00F7-563F42E8C95A}"/>
              </a:ext>
            </a:extLst>
          </p:cNvPr>
          <p:cNvSpPr>
            <a:spLocks noGrp="1"/>
          </p:cNvSpPr>
          <p:nvPr>
            <p:ph type="title"/>
          </p:nvPr>
        </p:nvSpPr>
        <p:spPr/>
        <p:txBody>
          <a:bodyPr/>
          <a:lstStyle/>
          <a:p>
            <a:r>
              <a:rPr lang="en-GB" dirty="0"/>
              <a:t>Disclaimers and warnings</a:t>
            </a:r>
          </a:p>
        </p:txBody>
      </p:sp>
      <p:sp>
        <p:nvSpPr>
          <p:cNvPr id="3" name="Content Placeholder 2">
            <a:extLst>
              <a:ext uri="{FF2B5EF4-FFF2-40B4-BE49-F238E27FC236}">
                <a16:creationId xmlns:a16="http://schemas.microsoft.com/office/drawing/2014/main" id="{3689DC7B-66CA-8415-6623-5A93990D4D5E}"/>
              </a:ext>
            </a:extLst>
          </p:cNvPr>
          <p:cNvSpPr>
            <a:spLocks noGrp="1"/>
          </p:cNvSpPr>
          <p:nvPr>
            <p:ph idx="1"/>
          </p:nvPr>
        </p:nvSpPr>
        <p:spPr>
          <a:xfrm>
            <a:off x="548251" y="1608581"/>
            <a:ext cx="11233150" cy="3976142"/>
          </a:xfrm>
        </p:spPr>
        <p:txBody>
          <a:bodyPr/>
          <a:lstStyle/>
          <a:p>
            <a:pPr marL="285750" indent="-285750">
              <a:spcBef>
                <a:spcPts val="0"/>
              </a:spcBef>
              <a:buFont typeface="Arial" panose="020B0604020202020204" pitchFamily="34" charset="0"/>
              <a:buChar char="•"/>
            </a:pPr>
            <a:r>
              <a:rPr lang="en-US" sz="1200" b="0" dirty="0"/>
              <a:t>The content of this presentation is designed to assist NHS employers in providing their employees with helpful information regarding pension saving.</a:t>
            </a:r>
          </a:p>
          <a:p>
            <a:pPr marL="285750" indent="-285750">
              <a:spcBef>
                <a:spcPts val="0"/>
              </a:spcBef>
              <a:buFont typeface="Arial" panose="020B0604020202020204" pitchFamily="34" charset="0"/>
              <a:buChar char="•"/>
            </a:pPr>
            <a:r>
              <a:rPr lang="en-US" sz="1200" b="0" dirty="0"/>
              <a:t>None of the material provided is intended as financial advice or recommendation and NHS Employers accept no liability arising from any use of the presentation.</a:t>
            </a:r>
          </a:p>
          <a:p>
            <a:pPr marL="285750" indent="-285750">
              <a:spcBef>
                <a:spcPts val="0"/>
              </a:spcBef>
              <a:buFont typeface="Arial" panose="020B0604020202020204" pitchFamily="34" charset="0"/>
              <a:buChar char="•"/>
            </a:pPr>
            <a:r>
              <a:rPr lang="en-US" sz="1200" b="0" dirty="0"/>
              <a:t>If employees require specific advice or help regarding their financial planning, they should contact an Appropriately Qualified Financial Adviser. </a:t>
            </a:r>
          </a:p>
          <a:p>
            <a:pPr marL="285750" indent="-285750">
              <a:spcBef>
                <a:spcPts val="0"/>
              </a:spcBef>
              <a:buFont typeface="Arial" panose="020B0604020202020204" pitchFamily="34" charset="0"/>
              <a:buChar char="•"/>
            </a:pPr>
            <a:r>
              <a:rPr lang="en-US" sz="1200" b="0" dirty="0"/>
              <a:t>This presentation has been created using PowerPoint Office 365. Spacing and formatting may change if a different version is used. We recommend that users check the presentation before delivery to spot and correct any format changes.</a:t>
            </a:r>
          </a:p>
          <a:p>
            <a:pPr marL="285750" indent="-285750">
              <a:spcBef>
                <a:spcPts val="0"/>
              </a:spcBef>
              <a:buFont typeface="Arial" panose="020B0604020202020204" pitchFamily="34" charset="0"/>
              <a:buChar char="•"/>
            </a:pPr>
            <a:r>
              <a:rPr lang="en-US" sz="1200" b="0" dirty="0"/>
              <a:t>NHS Employers cannot take responsibility for any amendments, edits and additions made from this point forward by users. </a:t>
            </a:r>
          </a:p>
          <a:p>
            <a:pPr marL="285750" indent="-285750">
              <a:spcBef>
                <a:spcPts val="0"/>
              </a:spcBef>
              <a:buFont typeface="Arial" panose="020B0604020202020204" pitchFamily="34" charset="0"/>
              <a:buChar char="•"/>
            </a:pPr>
            <a:r>
              <a:rPr lang="en-US" sz="1200" b="0" dirty="0"/>
              <a:t>We have taken every care in the preparation of these materials, but it is not binding. If any error or omission should subsequently be discovered, the scheme regulations take precedence.</a:t>
            </a:r>
          </a:p>
          <a:p>
            <a:pPr marL="285750" indent="-285750">
              <a:spcBef>
                <a:spcPts val="0"/>
              </a:spcBef>
              <a:buFont typeface="Arial" panose="020B0604020202020204" pitchFamily="34" charset="0"/>
              <a:buChar char="•"/>
            </a:pPr>
            <a:r>
              <a:rPr lang="en-US" sz="1200" b="0" dirty="0"/>
              <a:t>We understand the information, illustrations and figures quoted to be accurate at the time of writing (July 2023). However, over time these will become out of date – for example as tax bands or contribution rates change over time, new legislation or tax treatments are introduced or altered, and new financial products and systems are introduced. We take no responsibility in ensuring the materials are kept up to date. </a:t>
            </a:r>
          </a:p>
          <a:p>
            <a:pPr marL="285750" indent="-285750">
              <a:spcBef>
                <a:spcPts val="0"/>
              </a:spcBef>
              <a:buFont typeface="Arial" panose="020B0604020202020204" pitchFamily="34" charset="0"/>
              <a:buChar char="•"/>
            </a:pPr>
            <a:r>
              <a:rPr lang="en-US" sz="1200" b="0" dirty="0"/>
              <a:t>Any figures set out in this presentation are intended as illustrations only. </a:t>
            </a:r>
          </a:p>
          <a:p>
            <a:pPr marL="285750" indent="-285750">
              <a:spcBef>
                <a:spcPts val="0"/>
              </a:spcBef>
              <a:buFont typeface="Arial" panose="020B0604020202020204" pitchFamily="34" charset="0"/>
              <a:buChar char="•"/>
            </a:pPr>
            <a:r>
              <a:rPr lang="en-US" sz="1200" b="0" dirty="0"/>
              <a:t>The benefits provided by the NHS Pension Scheme are governed by Regulations. More details of the benefits provided by the Scheme can be found on the Scheme website. </a:t>
            </a:r>
          </a:p>
          <a:p>
            <a:pPr marL="285750" indent="-285750">
              <a:spcBef>
                <a:spcPts val="0"/>
              </a:spcBef>
              <a:buFont typeface="Arial" panose="020B0604020202020204" pitchFamily="34" charset="0"/>
              <a:buChar char="•"/>
            </a:pPr>
            <a:r>
              <a:rPr lang="en-US" sz="1200" b="0" dirty="0"/>
              <a:t>Some of the information provided is “opinion based”, for example setting out “rules of thumb” or the “value of the State Pension”. The materials covering these sections are therefore not intended to be statements of fact. Very different viewpoints or opinions could reasonably be taken, and each individual will be different. Specifically, these opinions are not intended to direct individuals to take a particular course of action but are provided as generic ideas to be considered. </a:t>
            </a:r>
          </a:p>
          <a:p>
            <a:endParaRPr lang="en-GB" dirty="0"/>
          </a:p>
        </p:txBody>
      </p:sp>
      <p:sp>
        <p:nvSpPr>
          <p:cNvPr id="5" name="Slide Number Placeholder 4">
            <a:extLst>
              <a:ext uri="{FF2B5EF4-FFF2-40B4-BE49-F238E27FC236}">
                <a16:creationId xmlns:a16="http://schemas.microsoft.com/office/drawing/2014/main" id="{0C69F758-A527-3B26-8058-C380E05E46D2}"/>
              </a:ext>
            </a:extLst>
          </p:cNvPr>
          <p:cNvSpPr>
            <a:spLocks noGrp="1"/>
          </p:cNvSpPr>
          <p:nvPr>
            <p:ph type="sldNum" sz="quarter" idx="12"/>
          </p:nvPr>
        </p:nvSpPr>
        <p:spPr/>
        <p:txBody>
          <a:bodyPr/>
          <a:lstStyle/>
          <a:p>
            <a:fld id="{FD15E2C3-2FDC-5443-A5D7-CEF7C1191BA7}" type="slidenum">
              <a:rPr lang="en-GB" smtClean="0"/>
              <a:t>75</a:t>
            </a:fld>
            <a:endParaRPr lang="en-GB" dirty="0"/>
          </a:p>
        </p:txBody>
      </p:sp>
    </p:spTree>
    <p:extLst>
      <p:ext uri="{BB962C8B-B14F-4D97-AF65-F5344CB8AC3E}">
        <p14:creationId xmlns:p14="http://schemas.microsoft.com/office/powerpoint/2010/main" val="3059374762"/>
      </p:ext>
    </p:extLst>
  </p:cSld>
  <p:clrMapOvr>
    <a:masterClrMapping/>
  </p:clrMapOvr>
  <mc:AlternateContent xmlns:mc="http://schemas.openxmlformats.org/markup-compatibility/2006" xmlns:p14="http://schemas.microsoft.com/office/powerpoint/2010/main">
    <mc:Choice Requires="p14">
      <p:transition spd="slow" p14:dur="2000" advTm="33311"/>
    </mc:Choice>
    <mc:Fallback xmlns="">
      <p:transition spd="slow" advTm="333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4670-2E8E-B6F7-70CA-F15E5CA821C2}"/>
              </a:ext>
            </a:extLst>
          </p:cNvPr>
          <p:cNvSpPr>
            <a:spLocks noGrp="1"/>
          </p:cNvSpPr>
          <p:nvPr>
            <p:ph type="title"/>
          </p:nvPr>
        </p:nvSpPr>
        <p:spPr/>
        <p:txBody>
          <a:bodyPr/>
          <a:lstStyle/>
          <a:p>
            <a:r>
              <a:rPr lang="en-GB" dirty="0"/>
              <a:t>Your payslip</a:t>
            </a:r>
          </a:p>
        </p:txBody>
      </p:sp>
      <p:sp>
        <p:nvSpPr>
          <p:cNvPr id="4" name="Slide Number Placeholder 3">
            <a:extLst>
              <a:ext uri="{FF2B5EF4-FFF2-40B4-BE49-F238E27FC236}">
                <a16:creationId xmlns:a16="http://schemas.microsoft.com/office/drawing/2014/main" id="{7780AD38-931C-CE7A-D763-660A11313CD2}"/>
              </a:ext>
            </a:extLst>
          </p:cNvPr>
          <p:cNvSpPr>
            <a:spLocks noGrp="1"/>
          </p:cNvSpPr>
          <p:nvPr>
            <p:ph type="sldNum" sz="quarter" idx="12"/>
          </p:nvPr>
        </p:nvSpPr>
        <p:spPr/>
        <p:txBody>
          <a:bodyPr/>
          <a:lstStyle/>
          <a:p>
            <a:fld id="{FD15E2C3-2FDC-5443-A5D7-CEF7C1191BA7}" type="slidenum">
              <a:rPr lang="en-GB" smtClean="0"/>
              <a:t>8</a:t>
            </a:fld>
            <a:endParaRPr lang="en-GB"/>
          </a:p>
        </p:txBody>
      </p:sp>
      <p:pic>
        <p:nvPicPr>
          <p:cNvPr id="5" name="Picture 4">
            <a:extLst>
              <a:ext uri="{FF2B5EF4-FFF2-40B4-BE49-F238E27FC236}">
                <a16:creationId xmlns:a16="http://schemas.microsoft.com/office/drawing/2014/main" id="{E9A25E57-AE9D-1D4C-BE89-8645D835A6A6}"/>
              </a:ext>
            </a:extLst>
          </p:cNvPr>
          <p:cNvPicPr/>
          <p:nvPr/>
        </p:nvPicPr>
        <p:blipFill>
          <a:blip r:embed="rId4"/>
          <a:stretch>
            <a:fillRect/>
          </a:stretch>
        </p:blipFill>
        <p:spPr>
          <a:xfrm>
            <a:off x="2207568" y="1484784"/>
            <a:ext cx="4950878" cy="4619925"/>
          </a:xfrm>
          <a:prstGeom prst="rect">
            <a:avLst/>
          </a:prstGeom>
        </p:spPr>
      </p:pic>
      <p:sp>
        <p:nvSpPr>
          <p:cNvPr id="6" name="Rectangle 5">
            <a:extLst>
              <a:ext uri="{FF2B5EF4-FFF2-40B4-BE49-F238E27FC236}">
                <a16:creationId xmlns:a16="http://schemas.microsoft.com/office/drawing/2014/main" id="{6170D44C-4038-8595-B91B-CF5286B5F831}"/>
              </a:ext>
            </a:extLst>
          </p:cNvPr>
          <p:cNvSpPr/>
          <p:nvPr/>
        </p:nvSpPr>
        <p:spPr>
          <a:xfrm>
            <a:off x="5087441" y="2157211"/>
            <a:ext cx="1449798" cy="827563"/>
          </a:xfrm>
          <a:prstGeom prst="rect">
            <a:avLst/>
          </a:prstGeom>
          <a:noFill/>
          <a:ln w="38100">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A079720-6CDC-8EA4-955E-6E2BF9FFA3F4}"/>
              </a:ext>
            </a:extLst>
          </p:cNvPr>
          <p:cNvPicPr>
            <a:picLocks noChangeAspect="1"/>
          </p:cNvPicPr>
          <p:nvPr/>
        </p:nvPicPr>
        <p:blipFill>
          <a:blip r:embed="rId5"/>
          <a:stretch>
            <a:fillRect/>
          </a:stretch>
        </p:blipFill>
        <p:spPr>
          <a:xfrm flipH="1" flipV="1">
            <a:off x="5883173" y="2607950"/>
            <a:ext cx="84591" cy="82027"/>
          </a:xfrm>
          <a:prstGeom prst="rect">
            <a:avLst/>
          </a:prstGeom>
        </p:spPr>
      </p:pic>
      <p:pic>
        <p:nvPicPr>
          <p:cNvPr id="8" name="Picture 7">
            <a:extLst>
              <a:ext uri="{FF2B5EF4-FFF2-40B4-BE49-F238E27FC236}">
                <a16:creationId xmlns:a16="http://schemas.microsoft.com/office/drawing/2014/main" id="{FB6B7C75-3393-FEAA-F904-8F85555F9412}"/>
              </a:ext>
            </a:extLst>
          </p:cNvPr>
          <p:cNvPicPr>
            <a:picLocks noChangeAspect="1"/>
          </p:cNvPicPr>
          <p:nvPr/>
        </p:nvPicPr>
        <p:blipFill>
          <a:blip r:embed="rId5"/>
          <a:stretch>
            <a:fillRect/>
          </a:stretch>
        </p:blipFill>
        <p:spPr>
          <a:xfrm>
            <a:off x="6744072" y="4153590"/>
            <a:ext cx="195429" cy="189504"/>
          </a:xfrm>
          <a:prstGeom prst="rect">
            <a:avLst/>
          </a:prstGeom>
        </p:spPr>
      </p:pic>
      <p:pic>
        <p:nvPicPr>
          <p:cNvPr id="9" name="Picture 8">
            <a:extLst>
              <a:ext uri="{FF2B5EF4-FFF2-40B4-BE49-F238E27FC236}">
                <a16:creationId xmlns:a16="http://schemas.microsoft.com/office/drawing/2014/main" id="{3CC6A6C3-6CCA-D7C1-6095-3600661598FF}"/>
              </a:ext>
            </a:extLst>
          </p:cNvPr>
          <p:cNvPicPr>
            <a:picLocks noChangeAspect="1"/>
          </p:cNvPicPr>
          <p:nvPr/>
        </p:nvPicPr>
        <p:blipFill>
          <a:blip r:embed="rId5"/>
          <a:stretch>
            <a:fillRect/>
          </a:stretch>
        </p:blipFill>
        <p:spPr>
          <a:xfrm>
            <a:off x="2251425" y="5293249"/>
            <a:ext cx="836996" cy="114444"/>
          </a:xfrm>
          <a:prstGeom prst="rect">
            <a:avLst/>
          </a:prstGeom>
        </p:spPr>
      </p:pic>
      <p:pic>
        <p:nvPicPr>
          <p:cNvPr id="10" name="Picture 9">
            <a:extLst>
              <a:ext uri="{FF2B5EF4-FFF2-40B4-BE49-F238E27FC236}">
                <a16:creationId xmlns:a16="http://schemas.microsoft.com/office/drawing/2014/main" id="{86FCBBE0-497F-9163-A91F-DA22C8A96AD4}"/>
              </a:ext>
            </a:extLst>
          </p:cNvPr>
          <p:cNvPicPr>
            <a:picLocks noChangeAspect="1"/>
          </p:cNvPicPr>
          <p:nvPr/>
        </p:nvPicPr>
        <p:blipFill>
          <a:blip r:embed="rId5"/>
          <a:stretch>
            <a:fillRect/>
          </a:stretch>
        </p:blipFill>
        <p:spPr>
          <a:xfrm flipH="1" flipV="1">
            <a:off x="6257349" y="2687459"/>
            <a:ext cx="260573" cy="195432"/>
          </a:xfrm>
          <a:prstGeom prst="rect">
            <a:avLst/>
          </a:prstGeom>
        </p:spPr>
      </p:pic>
      <p:pic>
        <p:nvPicPr>
          <p:cNvPr id="11" name="Picture 10">
            <a:extLst>
              <a:ext uri="{FF2B5EF4-FFF2-40B4-BE49-F238E27FC236}">
                <a16:creationId xmlns:a16="http://schemas.microsoft.com/office/drawing/2014/main" id="{F6F21F17-9A33-D6BB-0A73-F0648A62297C}"/>
              </a:ext>
            </a:extLst>
          </p:cNvPr>
          <p:cNvPicPr>
            <a:picLocks noChangeAspect="1"/>
          </p:cNvPicPr>
          <p:nvPr/>
        </p:nvPicPr>
        <p:blipFill>
          <a:blip r:embed="rId6"/>
          <a:stretch>
            <a:fillRect/>
          </a:stretch>
        </p:blipFill>
        <p:spPr>
          <a:xfrm>
            <a:off x="7536162" y="3212976"/>
            <a:ext cx="2610932" cy="1344242"/>
          </a:xfrm>
          <a:prstGeom prst="rect">
            <a:avLst/>
          </a:prstGeom>
          <a:ln w="38100">
            <a:solidFill>
              <a:srgbClr val="F4514C"/>
            </a:solidFill>
          </a:ln>
        </p:spPr>
      </p:pic>
    </p:spTree>
    <p:custDataLst>
      <p:tags r:id="rId1"/>
    </p:custDataLst>
    <p:extLst>
      <p:ext uri="{BB962C8B-B14F-4D97-AF65-F5344CB8AC3E}">
        <p14:creationId xmlns:p14="http://schemas.microsoft.com/office/powerpoint/2010/main" val="2928175372"/>
      </p:ext>
    </p:extLst>
  </p:cSld>
  <p:clrMapOvr>
    <a:masterClrMapping/>
  </p:clrMapOvr>
  <mc:AlternateContent xmlns:mc="http://schemas.openxmlformats.org/markup-compatibility/2006" xmlns:p14="http://schemas.microsoft.com/office/powerpoint/2010/main">
    <mc:Choice Requires="p14">
      <p:transition spd="slow" p14:dur="2000" advTm="117202"/>
    </mc:Choice>
    <mc:Fallback xmlns="">
      <p:transition spd="slow" advTm="1172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9CC5-2354-A0B1-92ED-A19FEF7108CD}"/>
              </a:ext>
            </a:extLst>
          </p:cNvPr>
          <p:cNvSpPr>
            <a:spLocks noGrp="1"/>
          </p:cNvSpPr>
          <p:nvPr>
            <p:ph type="title"/>
          </p:nvPr>
        </p:nvSpPr>
        <p:spPr/>
        <p:txBody>
          <a:bodyPr/>
          <a:lstStyle/>
          <a:p>
            <a:r>
              <a:rPr lang="en-GB" dirty="0"/>
              <a:t>Costs are shared between members and employers </a:t>
            </a:r>
            <a:br>
              <a:rPr lang="en-GB" dirty="0"/>
            </a:br>
            <a:r>
              <a:rPr lang="en-GB" dirty="0"/>
              <a:t>From </a:t>
            </a:r>
            <a:r>
              <a:rPr lang="en-GB"/>
              <a:t>1 April 2023</a:t>
            </a:r>
            <a:endParaRPr lang="en-GB" dirty="0"/>
          </a:p>
        </p:txBody>
      </p:sp>
      <p:sp>
        <p:nvSpPr>
          <p:cNvPr id="4" name="Slide Number Placeholder 3">
            <a:extLst>
              <a:ext uri="{FF2B5EF4-FFF2-40B4-BE49-F238E27FC236}">
                <a16:creationId xmlns:a16="http://schemas.microsoft.com/office/drawing/2014/main" id="{2D65919F-420D-A8A0-2647-619215439F25}"/>
              </a:ext>
            </a:extLst>
          </p:cNvPr>
          <p:cNvSpPr>
            <a:spLocks noGrp="1"/>
          </p:cNvSpPr>
          <p:nvPr>
            <p:ph type="sldNum" sz="quarter" idx="12"/>
          </p:nvPr>
        </p:nvSpPr>
        <p:spPr/>
        <p:txBody>
          <a:bodyPr/>
          <a:lstStyle/>
          <a:p>
            <a:fld id="{FD15E2C3-2FDC-5443-A5D7-CEF7C1191BA7}" type="slidenum">
              <a:rPr lang="en-GB" smtClean="0"/>
              <a:t>9</a:t>
            </a:fld>
            <a:endParaRPr lang="en-GB"/>
          </a:p>
        </p:txBody>
      </p:sp>
      <p:graphicFrame>
        <p:nvGraphicFramePr>
          <p:cNvPr id="5" name="Table 4">
            <a:extLst>
              <a:ext uri="{FF2B5EF4-FFF2-40B4-BE49-F238E27FC236}">
                <a16:creationId xmlns:a16="http://schemas.microsoft.com/office/drawing/2014/main" id="{D1CB33F7-9BA9-CA1D-BDEF-02BC34A17783}"/>
              </a:ext>
            </a:extLst>
          </p:cNvPr>
          <p:cNvGraphicFramePr>
            <a:graphicFrameLocks noGrp="1"/>
          </p:cNvGraphicFramePr>
          <p:nvPr>
            <p:extLst>
              <p:ext uri="{D42A27DB-BD31-4B8C-83A1-F6EECF244321}">
                <p14:modId xmlns:p14="http://schemas.microsoft.com/office/powerpoint/2010/main" val="2386920270"/>
              </p:ext>
            </p:extLst>
          </p:nvPr>
        </p:nvGraphicFramePr>
        <p:xfrm>
          <a:off x="832714" y="1408074"/>
          <a:ext cx="10254033" cy="4467996"/>
        </p:xfrm>
        <a:graphic>
          <a:graphicData uri="http://schemas.openxmlformats.org/drawingml/2006/table">
            <a:tbl>
              <a:tblPr/>
              <a:tblGrid>
                <a:gridCol w="1173083">
                  <a:extLst>
                    <a:ext uri="{9D8B030D-6E8A-4147-A177-3AD203B41FA5}">
                      <a16:colId xmlns:a16="http://schemas.microsoft.com/office/drawing/2014/main" val="20000"/>
                    </a:ext>
                  </a:extLst>
                </a:gridCol>
                <a:gridCol w="4327269">
                  <a:extLst>
                    <a:ext uri="{9D8B030D-6E8A-4147-A177-3AD203B41FA5}">
                      <a16:colId xmlns:a16="http://schemas.microsoft.com/office/drawing/2014/main" val="20001"/>
                    </a:ext>
                  </a:extLst>
                </a:gridCol>
                <a:gridCol w="2229309">
                  <a:extLst>
                    <a:ext uri="{9D8B030D-6E8A-4147-A177-3AD203B41FA5}">
                      <a16:colId xmlns:a16="http://schemas.microsoft.com/office/drawing/2014/main" val="20002"/>
                    </a:ext>
                  </a:extLst>
                </a:gridCol>
                <a:gridCol w="2524372">
                  <a:extLst>
                    <a:ext uri="{9D8B030D-6E8A-4147-A177-3AD203B41FA5}">
                      <a16:colId xmlns:a16="http://schemas.microsoft.com/office/drawing/2014/main" val="20003"/>
                    </a:ext>
                  </a:extLst>
                </a:gridCol>
              </a:tblGrid>
              <a:tr h="247571">
                <a:tc>
                  <a:txBody>
                    <a:bodyPr/>
                    <a:lstStyle/>
                    <a:p>
                      <a:pPr algn="ctr" eaLnBrk="0" fontAlgn="base" hangingPunct="0">
                        <a:lnSpc>
                          <a:spcPct val="115000"/>
                        </a:lnSpc>
                        <a:spcBef>
                          <a:spcPts val="300"/>
                        </a:spcBef>
                        <a:spcAft>
                          <a:spcPts val="300"/>
                        </a:spcAft>
                      </a:pPr>
                      <a:r>
                        <a:rPr lang="en-US" sz="1800" b="1" kern="1200" dirty="0">
                          <a:solidFill>
                            <a:schemeClr val="bg1"/>
                          </a:solidFill>
                          <a:effectLst/>
                          <a:latin typeface="+mn-lt"/>
                          <a:ea typeface="MS PGothic"/>
                          <a:cs typeface="Times New Roman"/>
                        </a:rPr>
                        <a:t>Tier</a:t>
                      </a:r>
                      <a:endParaRPr lang="en-GB" sz="1800" dirty="0">
                        <a:solidFill>
                          <a:schemeClr val="bg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eaLnBrk="0" fontAlgn="base" hangingPunct="0">
                        <a:lnSpc>
                          <a:spcPct val="115000"/>
                        </a:lnSpc>
                        <a:spcBef>
                          <a:spcPts val="300"/>
                        </a:spcBef>
                        <a:spcAft>
                          <a:spcPts val="0"/>
                        </a:spcAft>
                      </a:pPr>
                      <a:r>
                        <a:rPr lang="en-US" sz="1800" b="1" kern="1200" dirty="0">
                          <a:solidFill>
                            <a:schemeClr val="bg1"/>
                          </a:solidFill>
                          <a:effectLst/>
                          <a:latin typeface="+mn-lt"/>
                          <a:ea typeface="MS PGothic"/>
                          <a:cs typeface="Times New Roman"/>
                        </a:rPr>
                        <a:t>Actual Pensionable Pay</a:t>
                      </a:r>
                      <a:endParaRPr lang="en-GB" sz="1800" dirty="0">
                        <a:solidFill>
                          <a:schemeClr val="bg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ctr" eaLnBrk="0" fontAlgn="base" hangingPunct="0">
                        <a:lnSpc>
                          <a:spcPct val="115000"/>
                        </a:lnSpc>
                        <a:spcBef>
                          <a:spcPts val="300"/>
                        </a:spcBef>
                        <a:spcAft>
                          <a:spcPts val="300"/>
                        </a:spcAft>
                      </a:pPr>
                      <a:r>
                        <a:rPr lang="en-US" sz="1800" b="1" kern="1200" dirty="0">
                          <a:solidFill>
                            <a:schemeClr val="bg1"/>
                          </a:solidFill>
                          <a:effectLst/>
                          <a:latin typeface="+mn-lt"/>
                          <a:ea typeface="MS PGothic"/>
                          <a:cs typeface="Times New Roman"/>
                        </a:rPr>
                        <a:t>Member rate</a:t>
                      </a:r>
                      <a:endParaRPr lang="en-GB" sz="1800" dirty="0">
                        <a:solidFill>
                          <a:schemeClr val="bg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ctr" eaLnBrk="0" fontAlgn="base" hangingPunct="0">
                        <a:lnSpc>
                          <a:spcPct val="115000"/>
                        </a:lnSpc>
                        <a:spcBef>
                          <a:spcPts val="300"/>
                        </a:spcBef>
                        <a:spcAft>
                          <a:spcPts val="300"/>
                        </a:spcAft>
                      </a:pPr>
                      <a:r>
                        <a:rPr lang="en-US" sz="1800" b="1" kern="1200" dirty="0">
                          <a:solidFill>
                            <a:schemeClr val="bg1"/>
                          </a:solidFill>
                          <a:effectLst/>
                          <a:latin typeface="+mn-lt"/>
                          <a:ea typeface="MS PGothic"/>
                          <a:cs typeface="Times New Roman"/>
                        </a:rPr>
                        <a:t>Employer rate</a:t>
                      </a:r>
                      <a:endParaRPr lang="en-GB" sz="1800" dirty="0">
                        <a:solidFill>
                          <a:schemeClr val="bg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1"/>
                  </a:ext>
                </a:extLst>
              </a:tr>
              <a:tr h="294416">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1</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£0 to £13,246</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kern="1200" dirty="0">
                          <a:solidFill>
                            <a:schemeClr val="tx1"/>
                          </a:solidFill>
                          <a:effectLst/>
                          <a:latin typeface="+mn-lt"/>
                          <a:ea typeface="MS PGothic"/>
                          <a:cs typeface="Times New Roman"/>
                        </a:rPr>
                        <a:t>5.1%</a:t>
                      </a:r>
                      <a:endParaRPr lang="en-GB" sz="1800" dirty="0">
                        <a:solidFill>
                          <a:schemeClr val="tx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11">
                  <a:txBody>
                    <a:bodyPr/>
                    <a:lstStyle/>
                    <a:p>
                      <a:pPr algn="ctr" eaLnBrk="0" fontAlgn="base" hangingPunct="0">
                        <a:lnSpc>
                          <a:spcPct val="115000"/>
                        </a:lnSpc>
                        <a:spcBef>
                          <a:spcPts val="300"/>
                        </a:spcBef>
                        <a:spcAft>
                          <a:spcPts val="300"/>
                        </a:spcAft>
                      </a:pPr>
                      <a:r>
                        <a:rPr lang="en-GB" sz="3600" b="0" dirty="0">
                          <a:solidFill>
                            <a:schemeClr val="tx1"/>
                          </a:solidFill>
                          <a:effectLst/>
                          <a:latin typeface="+mn-lt"/>
                          <a:ea typeface="Calibri"/>
                          <a:cs typeface="Times New Roman"/>
                        </a:rPr>
                        <a:t>20.6%</a:t>
                      </a:r>
                    </a:p>
                    <a:p>
                      <a:pPr algn="ctr" eaLnBrk="0" fontAlgn="base" hangingPunct="0">
                        <a:lnSpc>
                          <a:spcPct val="115000"/>
                        </a:lnSpc>
                        <a:spcBef>
                          <a:spcPts val="300"/>
                        </a:spcBef>
                        <a:spcAft>
                          <a:spcPts val="300"/>
                        </a:spcAft>
                      </a:pPr>
                      <a:r>
                        <a:rPr lang="en-GB" sz="1800" b="1" dirty="0">
                          <a:solidFill>
                            <a:schemeClr val="tx1"/>
                          </a:solidFill>
                          <a:effectLst/>
                          <a:latin typeface="+mn-lt"/>
                          <a:ea typeface="Calibri"/>
                          <a:cs typeface="Times New Roman"/>
                        </a:rPr>
                        <a:t>+ 0.08% admin levy</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294416">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2</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£13,247 to £17,673</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kern="1200" dirty="0">
                          <a:solidFill>
                            <a:schemeClr val="tx1"/>
                          </a:solidFill>
                          <a:effectLst/>
                          <a:latin typeface="+mn-lt"/>
                          <a:ea typeface="MS PGothic"/>
                          <a:cs typeface="Times New Roman"/>
                        </a:rPr>
                        <a:t>5.7%</a:t>
                      </a:r>
                      <a:endParaRPr lang="en-GB" sz="1800" dirty="0">
                        <a:solidFill>
                          <a:schemeClr val="tx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4416">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3</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£17,674 to £24,022</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kern="1200" dirty="0">
                          <a:solidFill>
                            <a:schemeClr val="tx1"/>
                          </a:solidFill>
                          <a:effectLst/>
                          <a:latin typeface="+mn-lt"/>
                          <a:ea typeface="MS PGothic"/>
                          <a:cs typeface="Times New Roman"/>
                        </a:rPr>
                        <a:t>6.1%</a:t>
                      </a:r>
                      <a:endParaRPr lang="en-GB" sz="1800" dirty="0">
                        <a:solidFill>
                          <a:schemeClr val="tx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4416">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4</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£24,023 to £25,146</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kern="1200" dirty="0">
                          <a:solidFill>
                            <a:schemeClr val="tx1"/>
                          </a:solidFill>
                          <a:effectLst/>
                          <a:latin typeface="+mn-lt"/>
                          <a:ea typeface="MS PGothic"/>
                          <a:cs typeface="Times New Roman"/>
                        </a:rPr>
                        <a:t>6.8%</a:t>
                      </a:r>
                      <a:endParaRPr lang="en-GB" sz="1800" dirty="0">
                        <a:solidFill>
                          <a:schemeClr val="tx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4416">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5</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£25,147 to £29,635</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US" sz="1800" kern="1200" dirty="0">
                          <a:solidFill>
                            <a:schemeClr val="tx1"/>
                          </a:solidFill>
                          <a:effectLst/>
                          <a:latin typeface="+mn-lt"/>
                          <a:ea typeface="MS PGothic"/>
                          <a:cs typeface="Times New Roman"/>
                        </a:rPr>
                        <a:t>7.7%</a:t>
                      </a:r>
                      <a:endParaRPr lang="en-GB" sz="1800" dirty="0">
                        <a:solidFill>
                          <a:schemeClr val="tx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4416">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6</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£29,636 to £30,638</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dirty="0">
                          <a:solidFill>
                            <a:schemeClr val="tx1"/>
                          </a:solidFill>
                          <a:effectLst/>
                          <a:latin typeface="+mn-lt"/>
                          <a:ea typeface="Calibri"/>
                          <a:cs typeface="Times New Roman"/>
                        </a:rPr>
                        <a:t>8.8%</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tc>
                <a:extLst>
                  <a:ext uri="{0D108BD9-81ED-4DB2-BD59-A6C34878D82A}">
                    <a16:rowId xmlns:a16="http://schemas.microsoft.com/office/drawing/2014/main" val="2658981065"/>
                  </a:ext>
                </a:extLst>
              </a:tr>
              <a:tr h="294416">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7</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£30,639 to £45,996</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dirty="0">
                          <a:solidFill>
                            <a:schemeClr val="tx1"/>
                          </a:solidFill>
                          <a:effectLst/>
                          <a:latin typeface="+mn-lt"/>
                          <a:ea typeface="Calibri"/>
                          <a:cs typeface="Times New Roman"/>
                        </a:rPr>
                        <a:t>9.8%</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tc>
                <a:extLst>
                  <a:ext uri="{0D108BD9-81ED-4DB2-BD59-A6C34878D82A}">
                    <a16:rowId xmlns:a16="http://schemas.microsoft.com/office/drawing/2014/main" val="1257661794"/>
                  </a:ext>
                </a:extLst>
              </a:tr>
              <a:tr h="294416">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8</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£45,996 to £51,708</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dirty="0">
                          <a:solidFill>
                            <a:schemeClr val="tx1"/>
                          </a:solidFill>
                          <a:effectLst/>
                          <a:latin typeface="+mn-lt"/>
                          <a:ea typeface="Calibri"/>
                          <a:cs typeface="Times New Roman"/>
                        </a:rPr>
                        <a:t>10.0%</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tc>
                <a:extLst>
                  <a:ext uri="{0D108BD9-81ED-4DB2-BD59-A6C34878D82A}">
                    <a16:rowId xmlns:a16="http://schemas.microsoft.com/office/drawing/2014/main" val="1999605520"/>
                  </a:ext>
                </a:extLst>
              </a:tr>
              <a:tr h="294416">
                <a:tc>
                  <a:txBody>
                    <a:bodyPr/>
                    <a:lstStyle/>
                    <a:p>
                      <a:pPr algn="ctr" eaLnBrk="0" fontAlgn="base" hangingPunct="0">
                        <a:lnSpc>
                          <a:spcPct val="115000"/>
                        </a:lnSpc>
                        <a:spcBef>
                          <a:spcPts val="300"/>
                        </a:spcBef>
                        <a:spcAft>
                          <a:spcPts val="300"/>
                        </a:spcAft>
                      </a:pPr>
                      <a:r>
                        <a:rPr lang="en-US" sz="1800" b="0" kern="1200" dirty="0">
                          <a:solidFill>
                            <a:schemeClr val="tx1"/>
                          </a:solidFill>
                          <a:effectLst/>
                          <a:latin typeface="+mn-lt"/>
                          <a:ea typeface="MS PGothic"/>
                          <a:cs typeface="Times New Roman"/>
                        </a:rPr>
                        <a:t>9</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£51,709 to £58,972</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dirty="0">
                          <a:solidFill>
                            <a:schemeClr val="tx1"/>
                          </a:solidFill>
                          <a:effectLst/>
                          <a:latin typeface="+mn-lt"/>
                          <a:ea typeface="Calibri"/>
                          <a:cs typeface="Times New Roman"/>
                        </a:rPr>
                        <a:t>11.6%</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ctr" eaLnBrk="0" fontAlgn="base" hangingPunct="0">
                        <a:lnSpc>
                          <a:spcPct val="115000"/>
                        </a:lnSpc>
                        <a:spcBef>
                          <a:spcPts val="300"/>
                        </a:spcBef>
                        <a:spcAft>
                          <a:spcPts val="300"/>
                        </a:spcAft>
                      </a:pPr>
                      <a:endParaRPr lang="en-GB" sz="1600" dirty="0">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4416">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10</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£58,973 to £75,632</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dirty="0">
                          <a:solidFill>
                            <a:schemeClr val="tx1"/>
                          </a:solidFill>
                          <a:effectLst/>
                          <a:latin typeface="+mn-lt"/>
                          <a:ea typeface="Calibri"/>
                          <a:cs typeface="Times New Roman"/>
                        </a:rPr>
                        <a:t>12.5%</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ctr" eaLnBrk="0" fontAlgn="base" hangingPunct="0">
                        <a:lnSpc>
                          <a:spcPct val="115000"/>
                        </a:lnSpc>
                        <a:spcBef>
                          <a:spcPts val="300"/>
                        </a:spcBef>
                        <a:spcAft>
                          <a:spcPts val="300"/>
                        </a:spcAft>
                      </a:pPr>
                      <a:endParaRPr lang="en-GB" sz="1400" b="1" dirty="0">
                        <a:solidFill>
                          <a:schemeClr val="tx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65415213"/>
                  </a:ext>
                </a:extLst>
              </a:tr>
              <a:tr h="294416">
                <a:tc>
                  <a:txBody>
                    <a:bodyPr/>
                    <a:lstStyle/>
                    <a:p>
                      <a:pPr algn="ctr" eaLnBrk="0" fontAlgn="base" hangingPunct="0">
                        <a:lnSpc>
                          <a:spcPct val="115000"/>
                        </a:lnSpc>
                        <a:spcBef>
                          <a:spcPts val="300"/>
                        </a:spcBef>
                        <a:spcAft>
                          <a:spcPts val="300"/>
                        </a:spcAft>
                      </a:pPr>
                      <a:r>
                        <a:rPr lang="en-GB" sz="1800" b="0" dirty="0">
                          <a:solidFill>
                            <a:schemeClr val="tx1"/>
                          </a:solidFill>
                          <a:effectLst/>
                          <a:latin typeface="+mn-lt"/>
                          <a:ea typeface="Calibri"/>
                          <a:cs typeface="Times New Roman"/>
                        </a:rPr>
                        <a:t>11</a:t>
                      </a: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0" fontAlgn="base" latinLnBrk="0" hangingPunct="0">
                        <a:lnSpc>
                          <a:spcPct val="115000"/>
                        </a:lnSpc>
                        <a:spcBef>
                          <a:spcPts val="300"/>
                        </a:spcBef>
                        <a:spcAft>
                          <a:spcPts val="300"/>
                        </a:spcAft>
                        <a:buClrTx/>
                        <a:buSzTx/>
                        <a:buFontTx/>
                        <a:buNone/>
                        <a:tabLst/>
                        <a:defRPr/>
                      </a:pPr>
                      <a:r>
                        <a:rPr lang="en-US" sz="1800" b="0" kern="1200" dirty="0">
                          <a:solidFill>
                            <a:schemeClr val="tx1"/>
                          </a:solidFill>
                          <a:effectLst/>
                          <a:latin typeface="+mn-lt"/>
                          <a:ea typeface="MS PGothic"/>
                          <a:cs typeface="Times New Roman"/>
                        </a:rPr>
                        <a:t>£75,633 and above</a:t>
                      </a:r>
                      <a:endParaRPr lang="en-GB" sz="1800" b="0" dirty="0">
                        <a:solidFill>
                          <a:schemeClr val="tx1"/>
                        </a:solidFill>
                        <a:effectLst/>
                        <a:latin typeface="+mn-lt"/>
                        <a:ea typeface="Calibri"/>
                        <a:cs typeface="Times New Roman"/>
                      </a:endParaRPr>
                    </a:p>
                  </a:txBody>
                  <a:tcPr marL="80241" marR="80241" marT="41831" marB="41831" anchor="ctr">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eaLnBrk="0" fontAlgn="base" hangingPunct="0">
                        <a:lnSpc>
                          <a:spcPct val="115000"/>
                        </a:lnSpc>
                        <a:spcBef>
                          <a:spcPts val="300"/>
                        </a:spcBef>
                        <a:spcAft>
                          <a:spcPts val="300"/>
                        </a:spcAft>
                      </a:pPr>
                      <a:r>
                        <a:rPr lang="en-GB" sz="1800" dirty="0">
                          <a:solidFill>
                            <a:schemeClr val="tx1"/>
                          </a:solidFill>
                          <a:effectLst/>
                          <a:latin typeface="+mn-lt"/>
                          <a:ea typeface="Calibri"/>
                          <a:cs typeface="Times New Roman"/>
                        </a:rPr>
                        <a:t>13.5%</a:t>
                      </a: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ctr" eaLnBrk="0" fontAlgn="base" hangingPunct="0">
                        <a:lnSpc>
                          <a:spcPct val="115000"/>
                        </a:lnSpc>
                        <a:spcBef>
                          <a:spcPts val="300"/>
                        </a:spcBef>
                        <a:spcAft>
                          <a:spcPts val="300"/>
                        </a:spcAft>
                      </a:pPr>
                      <a:endParaRPr lang="en-GB" sz="1400" b="1" dirty="0">
                        <a:solidFill>
                          <a:schemeClr val="tx1"/>
                        </a:solidFill>
                        <a:effectLst/>
                        <a:latin typeface="+mn-lt"/>
                        <a:ea typeface="Calibri"/>
                        <a:cs typeface="Times New Roman"/>
                      </a:endParaRPr>
                    </a:p>
                  </a:txBody>
                  <a:tcPr marL="80241" marR="80241" marT="41831" marB="4183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27140412"/>
                  </a:ext>
                </a:extLst>
              </a:tr>
            </a:tbl>
          </a:graphicData>
        </a:graphic>
      </p:graphicFrame>
    </p:spTree>
    <p:extLst>
      <p:ext uri="{BB962C8B-B14F-4D97-AF65-F5344CB8AC3E}">
        <p14:creationId xmlns:p14="http://schemas.microsoft.com/office/powerpoint/2010/main" val="3662046640"/>
      </p:ext>
    </p:extLst>
  </p:cSld>
  <p:clrMapOvr>
    <a:masterClrMapping/>
  </p:clrMapOvr>
  <mc:AlternateContent xmlns:mc="http://schemas.openxmlformats.org/markup-compatibility/2006" xmlns:p14="http://schemas.microsoft.com/office/powerpoint/2010/main">
    <mc:Choice Requires="p14">
      <p:transition spd="slow" p14:dur="2000" advTm="141100"/>
    </mc:Choice>
    <mc:Fallback xmlns="">
      <p:transition spd="slow" advTm="1411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3.2"/>
</p:tagLst>
</file>

<file path=ppt/tags/tag10.xml><?xml version="1.0" encoding="utf-8"?>
<p:tagLst xmlns:a="http://schemas.openxmlformats.org/drawingml/2006/main" xmlns:r="http://schemas.openxmlformats.org/officeDocument/2006/relationships" xmlns:p="http://schemas.openxmlformats.org/presentationml/2006/main">
  <p:tag name="TIMING" val="|46.1|14.8|25.1|20.6"/>
</p:tagLst>
</file>

<file path=ppt/tags/tag11.xml><?xml version="1.0" encoding="utf-8"?>
<p:tagLst xmlns:a="http://schemas.openxmlformats.org/drawingml/2006/main" xmlns:r="http://schemas.openxmlformats.org/officeDocument/2006/relationships" xmlns:p="http://schemas.openxmlformats.org/presentationml/2006/main">
  <p:tag name="TIMING" val="|14.6|14.9|9.5"/>
</p:tagLst>
</file>

<file path=ppt/tags/tag12.xml><?xml version="1.0" encoding="utf-8"?>
<p:tagLst xmlns:a="http://schemas.openxmlformats.org/drawingml/2006/main" xmlns:r="http://schemas.openxmlformats.org/officeDocument/2006/relationships" xmlns:p="http://schemas.openxmlformats.org/presentationml/2006/main">
  <p:tag name="TIMING" val="|14.9|5.6|30.3"/>
</p:tagLst>
</file>

<file path=ppt/tags/tag13.xml><?xml version="1.0" encoding="utf-8"?>
<p:tagLst xmlns:a="http://schemas.openxmlformats.org/drawingml/2006/main" xmlns:r="http://schemas.openxmlformats.org/officeDocument/2006/relationships" xmlns:p="http://schemas.openxmlformats.org/presentationml/2006/main">
  <p:tag name="TIMING" val="|12.4|3.8|70.4"/>
</p:tagLst>
</file>

<file path=ppt/tags/tag14.xml><?xml version="1.0" encoding="utf-8"?>
<p:tagLst xmlns:a="http://schemas.openxmlformats.org/drawingml/2006/main" xmlns:r="http://schemas.openxmlformats.org/officeDocument/2006/relationships" xmlns:p="http://schemas.openxmlformats.org/presentationml/2006/main">
  <p:tag name="TIMING" val="|11.8|4.4|12.8|60.9|36.1"/>
</p:tagLst>
</file>

<file path=ppt/tags/tag15.xml><?xml version="1.0" encoding="utf-8"?>
<p:tagLst xmlns:a="http://schemas.openxmlformats.org/drawingml/2006/main" xmlns:r="http://schemas.openxmlformats.org/officeDocument/2006/relationships" xmlns:p="http://schemas.openxmlformats.org/presentationml/2006/main">
  <p:tag name="TIMING" val="|15.8|9.3|1.9|57.9|10.4"/>
</p:tagLst>
</file>

<file path=ppt/tags/tag16.xml><?xml version="1.0" encoding="utf-8"?>
<p:tagLst xmlns:a="http://schemas.openxmlformats.org/drawingml/2006/main" xmlns:r="http://schemas.openxmlformats.org/officeDocument/2006/relationships" xmlns:p="http://schemas.openxmlformats.org/presentationml/2006/main">
  <p:tag name="TIMING" val="|19.5|0.7|0.7|46.5|11.7"/>
</p:tagLst>
</file>

<file path=ppt/tags/tag17.xml><?xml version="1.0" encoding="utf-8"?>
<p:tagLst xmlns:a="http://schemas.openxmlformats.org/drawingml/2006/main" xmlns:r="http://schemas.openxmlformats.org/officeDocument/2006/relationships" xmlns:p="http://schemas.openxmlformats.org/presentationml/2006/main">
  <p:tag name="TIMING" val="|17.7|42.9|63.9|53.4"/>
</p:tagLst>
</file>

<file path=ppt/tags/tag18.xml><?xml version="1.0" encoding="utf-8"?>
<p:tagLst xmlns:a="http://schemas.openxmlformats.org/drawingml/2006/main" xmlns:r="http://schemas.openxmlformats.org/officeDocument/2006/relationships" xmlns:p="http://schemas.openxmlformats.org/presentationml/2006/main">
  <p:tag name="TIMING" val="|20.3|38.6|190.7"/>
</p:tagLst>
</file>

<file path=ppt/tags/tag19.xml><?xml version="1.0" encoding="utf-8"?>
<p:tagLst xmlns:a="http://schemas.openxmlformats.org/drawingml/2006/main" xmlns:r="http://schemas.openxmlformats.org/officeDocument/2006/relationships" xmlns:p="http://schemas.openxmlformats.org/presentationml/2006/main">
  <p:tag name="TIMING" val="|5.4|64.6|98.6"/>
</p:tagLst>
</file>

<file path=ppt/tags/tag2.xml><?xml version="1.0" encoding="utf-8"?>
<p:tagLst xmlns:a="http://schemas.openxmlformats.org/drawingml/2006/main" xmlns:r="http://schemas.openxmlformats.org/officeDocument/2006/relationships" xmlns:p="http://schemas.openxmlformats.org/presentationml/2006/main">
  <p:tag name="TIMING" val="|8.6|3.9|6.2|5.5|5.5|11.6|6.6|11.5|11.1|7.3"/>
</p:tagLst>
</file>

<file path=ppt/tags/tag20.xml><?xml version="1.0" encoding="utf-8"?>
<p:tagLst xmlns:a="http://schemas.openxmlformats.org/drawingml/2006/main" xmlns:r="http://schemas.openxmlformats.org/officeDocument/2006/relationships" xmlns:p="http://schemas.openxmlformats.org/presentationml/2006/main">
  <p:tag name="TIMING" val="|5.5|1.1|50.1|68.9"/>
</p:tagLst>
</file>

<file path=ppt/tags/tag21.xml><?xml version="1.0" encoding="utf-8"?>
<p:tagLst xmlns:a="http://schemas.openxmlformats.org/drawingml/2006/main" xmlns:r="http://schemas.openxmlformats.org/officeDocument/2006/relationships" xmlns:p="http://schemas.openxmlformats.org/presentationml/2006/main">
  <p:tag name="TIMING" val="|13.6|18.8|22.7"/>
</p:tagLst>
</file>

<file path=ppt/tags/tag22.xml><?xml version="1.0" encoding="utf-8"?>
<p:tagLst xmlns:a="http://schemas.openxmlformats.org/drawingml/2006/main" xmlns:r="http://schemas.openxmlformats.org/officeDocument/2006/relationships" xmlns:p="http://schemas.openxmlformats.org/presentationml/2006/main">
  <p:tag name="TIMING" val="|27.9|61.3|58.2|69.1"/>
</p:tagLst>
</file>

<file path=ppt/tags/tag23.xml><?xml version="1.0" encoding="utf-8"?>
<p:tagLst xmlns:a="http://schemas.openxmlformats.org/drawingml/2006/main" xmlns:r="http://schemas.openxmlformats.org/officeDocument/2006/relationships" xmlns:p="http://schemas.openxmlformats.org/presentationml/2006/main">
  <p:tag name="TIMING" val="|13.3|38|36.3"/>
</p:tagLst>
</file>

<file path=ppt/tags/tag24.xml><?xml version="1.0" encoding="utf-8"?>
<p:tagLst xmlns:a="http://schemas.openxmlformats.org/drawingml/2006/main" xmlns:r="http://schemas.openxmlformats.org/officeDocument/2006/relationships" xmlns:p="http://schemas.openxmlformats.org/presentationml/2006/main">
  <p:tag name="TIMING" val="|18.3|5.6|7.7|9.9"/>
</p:tagLst>
</file>

<file path=ppt/tags/tag25.xml><?xml version="1.0" encoding="utf-8"?>
<p:tagLst xmlns:a="http://schemas.openxmlformats.org/drawingml/2006/main" xmlns:r="http://schemas.openxmlformats.org/officeDocument/2006/relationships" xmlns:p="http://schemas.openxmlformats.org/presentationml/2006/main">
  <p:tag name="TIMING" val="|5.6|33.4|19.4"/>
</p:tagLst>
</file>

<file path=ppt/tags/tag26.xml><?xml version="1.0" encoding="utf-8"?>
<p:tagLst xmlns:a="http://schemas.openxmlformats.org/drawingml/2006/main" xmlns:r="http://schemas.openxmlformats.org/officeDocument/2006/relationships" xmlns:p="http://schemas.openxmlformats.org/presentationml/2006/main">
  <p:tag name="TIMING" val="|8.8|30.1|19.4|20.2"/>
</p:tagLst>
</file>

<file path=ppt/tags/tag27.xml><?xml version="1.0" encoding="utf-8"?>
<p:tagLst xmlns:a="http://schemas.openxmlformats.org/drawingml/2006/main" xmlns:r="http://schemas.openxmlformats.org/officeDocument/2006/relationships" xmlns:p="http://schemas.openxmlformats.org/presentationml/2006/main">
  <p:tag name="TIMING" val="|33.3|44.8|21.8"/>
</p:tagLst>
</file>

<file path=ppt/tags/tag28.xml><?xml version="1.0" encoding="utf-8"?>
<p:tagLst xmlns:a="http://schemas.openxmlformats.org/drawingml/2006/main" xmlns:r="http://schemas.openxmlformats.org/officeDocument/2006/relationships" xmlns:p="http://schemas.openxmlformats.org/presentationml/2006/main">
  <p:tag name="TIMING" val="|14.1|58.6|2.4"/>
</p:tagLst>
</file>

<file path=ppt/tags/tag29.xml><?xml version="1.0" encoding="utf-8"?>
<p:tagLst xmlns:a="http://schemas.openxmlformats.org/drawingml/2006/main" xmlns:r="http://schemas.openxmlformats.org/officeDocument/2006/relationships" xmlns:p="http://schemas.openxmlformats.org/presentationml/2006/main">
  <p:tag name="TIMING" val="|4.3|42"/>
</p:tagLst>
</file>

<file path=ppt/tags/tag3.xml><?xml version="1.0" encoding="utf-8"?>
<p:tagLst xmlns:a="http://schemas.openxmlformats.org/drawingml/2006/main" xmlns:r="http://schemas.openxmlformats.org/officeDocument/2006/relationships" xmlns:p="http://schemas.openxmlformats.org/presentationml/2006/main">
  <p:tag name="TIMING" val="|13.1|104.3|101.4"/>
</p:tagLst>
</file>

<file path=ppt/tags/tag30.xml><?xml version="1.0" encoding="utf-8"?>
<p:tagLst xmlns:a="http://schemas.openxmlformats.org/drawingml/2006/main" xmlns:r="http://schemas.openxmlformats.org/officeDocument/2006/relationships" xmlns:p="http://schemas.openxmlformats.org/presentationml/2006/main">
  <p:tag name="TIMING" val="|10.3|2.6|27.3|33|45.8"/>
</p:tagLst>
</file>

<file path=ppt/tags/tag31.xml><?xml version="1.0" encoding="utf-8"?>
<p:tagLst xmlns:a="http://schemas.openxmlformats.org/drawingml/2006/main" xmlns:r="http://schemas.openxmlformats.org/officeDocument/2006/relationships" xmlns:p="http://schemas.openxmlformats.org/presentationml/2006/main">
  <p:tag name="TIMING" val="|4.5|4.6|3.1"/>
</p:tagLst>
</file>

<file path=ppt/tags/tag32.xml><?xml version="1.0" encoding="utf-8"?>
<p:tagLst xmlns:a="http://schemas.openxmlformats.org/drawingml/2006/main" xmlns:r="http://schemas.openxmlformats.org/officeDocument/2006/relationships" xmlns:p="http://schemas.openxmlformats.org/presentationml/2006/main">
  <p:tag name="TIMING" val="|2.3|31.9"/>
</p:tagLst>
</file>

<file path=ppt/tags/tag33.xml><?xml version="1.0" encoding="utf-8"?>
<p:tagLst xmlns:a="http://schemas.openxmlformats.org/drawingml/2006/main" xmlns:r="http://schemas.openxmlformats.org/officeDocument/2006/relationships" xmlns:p="http://schemas.openxmlformats.org/presentationml/2006/main">
  <p:tag name="TIMING" val="|9|9.8|12.8|25.8"/>
</p:tagLst>
</file>

<file path=ppt/tags/tag34.xml><?xml version="1.0" encoding="utf-8"?>
<p:tagLst xmlns:a="http://schemas.openxmlformats.org/drawingml/2006/main" xmlns:r="http://schemas.openxmlformats.org/officeDocument/2006/relationships" xmlns:p="http://schemas.openxmlformats.org/presentationml/2006/main">
  <p:tag name="TIMING" val="|22.2|13.1|17|34.3"/>
</p:tagLst>
</file>

<file path=ppt/tags/tag35.xml><?xml version="1.0" encoding="utf-8"?>
<p:tagLst xmlns:a="http://schemas.openxmlformats.org/drawingml/2006/main" xmlns:r="http://schemas.openxmlformats.org/officeDocument/2006/relationships" xmlns:p="http://schemas.openxmlformats.org/presentationml/2006/main">
  <p:tag name="TIMING" val="|10|16.6|9.3|52.9"/>
</p:tagLst>
</file>

<file path=ppt/tags/tag36.xml><?xml version="1.0" encoding="utf-8"?>
<p:tagLst xmlns:a="http://schemas.openxmlformats.org/drawingml/2006/main" xmlns:r="http://schemas.openxmlformats.org/officeDocument/2006/relationships" xmlns:p="http://schemas.openxmlformats.org/presentationml/2006/main">
  <p:tag name="TIMING" val="|15.7|26.8|23.3|20.1|12.4"/>
</p:tagLst>
</file>

<file path=ppt/tags/tag37.xml><?xml version="1.0" encoding="utf-8"?>
<p:tagLst xmlns:a="http://schemas.openxmlformats.org/drawingml/2006/main" xmlns:r="http://schemas.openxmlformats.org/officeDocument/2006/relationships" xmlns:p="http://schemas.openxmlformats.org/presentationml/2006/main">
  <p:tag name="TIMING" val="|5|39.2|20.3"/>
</p:tagLst>
</file>

<file path=ppt/tags/tag38.xml><?xml version="1.0" encoding="utf-8"?>
<p:tagLst xmlns:a="http://schemas.openxmlformats.org/drawingml/2006/main" xmlns:r="http://schemas.openxmlformats.org/officeDocument/2006/relationships" xmlns:p="http://schemas.openxmlformats.org/presentationml/2006/main">
  <p:tag name="TIMING" val="|6.7|30.7|122.3|2.7"/>
</p:tagLst>
</file>

<file path=ppt/tags/tag39.xml><?xml version="1.0" encoding="utf-8"?>
<p:tagLst xmlns:a="http://schemas.openxmlformats.org/drawingml/2006/main" xmlns:r="http://schemas.openxmlformats.org/officeDocument/2006/relationships" xmlns:p="http://schemas.openxmlformats.org/presentationml/2006/main">
  <p:tag name="TIMING" val="|5.9|22.4|25.7"/>
</p:tagLst>
</file>

<file path=ppt/tags/tag4.xml><?xml version="1.0" encoding="utf-8"?>
<p:tagLst xmlns:a="http://schemas.openxmlformats.org/drawingml/2006/main" xmlns:r="http://schemas.openxmlformats.org/officeDocument/2006/relationships" xmlns:p="http://schemas.openxmlformats.org/presentationml/2006/main">
  <p:tag name="TIMING" val="|5.5|23.5|1.6"/>
</p:tagLst>
</file>

<file path=ppt/tags/tag40.xml><?xml version="1.0" encoding="utf-8"?>
<p:tagLst xmlns:a="http://schemas.openxmlformats.org/drawingml/2006/main" xmlns:r="http://schemas.openxmlformats.org/officeDocument/2006/relationships" xmlns:p="http://schemas.openxmlformats.org/presentationml/2006/main">
  <p:tag name="TIMING" val="|16.5|28.9|30.7"/>
</p:tagLst>
</file>

<file path=ppt/tags/tag41.xml><?xml version="1.0" encoding="utf-8"?>
<p:tagLst xmlns:a="http://schemas.openxmlformats.org/drawingml/2006/main" xmlns:r="http://schemas.openxmlformats.org/officeDocument/2006/relationships" xmlns:p="http://schemas.openxmlformats.org/presentationml/2006/main">
  <p:tag name="TIMING" val="|15.9|62|2.2|3"/>
</p:tagLst>
</file>

<file path=ppt/tags/tag42.xml><?xml version="1.0" encoding="utf-8"?>
<p:tagLst xmlns:a="http://schemas.openxmlformats.org/drawingml/2006/main" xmlns:r="http://schemas.openxmlformats.org/officeDocument/2006/relationships" xmlns:p="http://schemas.openxmlformats.org/presentationml/2006/main">
  <p:tag name="TIMING" val="|10.6|94.1"/>
</p:tagLst>
</file>

<file path=ppt/tags/tag43.xml><?xml version="1.0" encoding="utf-8"?>
<p:tagLst xmlns:a="http://schemas.openxmlformats.org/drawingml/2006/main" xmlns:r="http://schemas.openxmlformats.org/officeDocument/2006/relationships" xmlns:p="http://schemas.openxmlformats.org/presentationml/2006/main">
  <p:tag name="TIMING" val="|12.2|39.7|36.5"/>
</p:tagLst>
</file>

<file path=ppt/tags/tag44.xml><?xml version="1.0" encoding="utf-8"?>
<p:tagLst xmlns:a="http://schemas.openxmlformats.org/drawingml/2006/main" xmlns:r="http://schemas.openxmlformats.org/officeDocument/2006/relationships" xmlns:p="http://schemas.openxmlformats.org/presentationml/2006/main">
  <p:tag name="TIMING" val="|14.2|8.2|41.5"/>
</p:tagLst>
</file>

<file path=ppt/tags/tag45.xml><?xml version="1.0" encoding="utf-8"?>
<p:tagLst xmlns:a="http://schemas.openxmlformats.org/drawingml/2006/main" xmlns:r="http://schemas.openxmlformats.org/officeDocument/2006/relationships" xmlns:p="http://schemas.openxmlformats.org/presentationml/2006/main">
  <p:tag name="TIMING" val="|37.2|86.6|49.4"/>
</p:tagLst>
</file>

<file path=ppt/tags/tag46.xml><?xml version="1.0" encoding="utf-8"?>
<p:tagLst xmlns:a="http://schemas.openxmlformats.org/drawingml/2006/main" xmlns:r="http://schemas.openxmlformats.org/officeDocument/2006/relationships" xmlns:p="http://schemas.openxmlformats.org/presentationml/2006/main">
  <p:tag name="TIMING" val="|9.1|26.9|2.3"/>
</p:tagLst>
</file>

<file path=ppt/tags/tag47.xml><?xml version="1.0" encoding="utf-8"?>
<p:tagLst xmlns:a="http://schemas.openxmlformats.org/drawingml/2006/main" xmlns:r="http://schemas.openxmlformats.org/officeDocument/2006/relationships" xmlns:p="http://schemas.openxmlformats.org/presentationml/2006/main">
  <p:tag name="TIMING" val="|7|30.7|3.9"/>
</p:tagLst>
</file>

<file path=ppt/tags/tag48.xml><?xml version="1.0" encoding="utf-8"?>
<p:tagLst xmlns:a="http://schemas.openxmlformats.org/drawingml/2006/main" xmlns:r="http://schemas.openxmlformats.org/officeDocument/2006/relationships" xmlns:p="http://schemas.openxmlformats.org/presentationml/2006/main">
  <p:tag name="TIMING" val="|31.9|3.4|65.7|2.8"/>
</p:tagLst>
</file>

<file path=ppt/tags/tag5.xml><?xml version="1.0" encoding="utf-8"?>
<p:tagLst xmlns:a="http://schemas.openxmlformats.org/drawingml/2006/main" xmlns:r="http://schemas.openxmlformats.org/officeDocument/2006/relationships" xmlns:p="http://schemas.openxmlformats.org/presentationml/2006/main">
  <p:tag name="TIMING" val="|97.6|10.5"/>
</p:tagLst>
</file>

<file path=ppt/tags/tag6.xml><?xml version="1.0" encoding="utf-8"?>
<p:tagLst xmlns:a="http://schemas.openxmlformats.org/drawingml/2006/main" xmlns:r="http://schemas.openxmlformats.org/officeDocument/2006/relationships" xmlns:p="http://schemas.openxmlformats.org/presentationml/2006/main">
  <p:tag name="TIMING" val="|3.5|9.7"/>
</p:tagLst>
</file>

<file path=ppt/tags/tag7.xml><?xml version="1.0" encoding="utf-8"?>
<p:tagLst xmlns:a="http://schemas.openxmlformats.org/drawingml/2006/main" xmlns:r="http://schemas.openxmlformats.org/officeDocument/2006/relationships" xmlns:p="http://schemas.openxmlformats.org/presentationml/2006/main">
  <p:tag name="TIMING" val="|15.1|1.3|95.7"/>
</p:tagLst>
</file>

<file path=ppt/tags/tag8.xml><?xml version="1.0" encoding="utf-8"?>
<p:tagLst xmlns:a="http://schemas.openxmlformats.org/drawingml/2006/main" xmlns:r="http://schemas.openxmlformats.org/officeDocument/2006/relationships" xmlns:p="http://schemas.openxmlformats.org/presentationml/2006/main">
  <p:tag name="TIMING" val="|88.1|10|15.6|32.8"/>
</p:tagLst>
</file>

<file path=ppt/tags/tag9.xml><?xml version="1.0" encoding="utf-8"?>
<p:tagLst xmlns:a="http://schemas.openxmlformats.org/drawingml/2006/main" xmlns:r="http://schemas.openxmlformats.org/officeDocument/2006/relationships" xmlns:p="http://schemas.openxmlformats.org/presentationml/2006/main">
  <p:tag name="TIMING" val="|42.1|13.9|27.1|17.8"/>
</p:tagLst>
</file>

<file path=ppt/theme/theme1.xml><?xml version="1.0" encoding="utf-8"?>
<a:theme xmlns:a="http://schemas.openxmlformats.org/drawingml/2006/main" name="NHSE Theme – Blue">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641658DA-CC7B-4780-8520-07F184ECC3F2}"/>
    </a:ext>
  </a:extLst>
</a:theme>
</file>

<file path=ppt/theme/theme2.xml><?xml version="1.0" encoding="utf-8"?>
<a:theme xmlns:a="http://schemas.openxmlformats.org/drawingml/2006/main" name="NHSE Theme – Purple">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A850C4C1-3D3D-4FF8-B128-C8487AFDB011}"/>
    </a:ext>
  </a:extLst>
</a:theme>
</file>

<file path=ppt/theme/theme3.xml><?xml version="1.0" encoding="utf-8"?>
<a:theme xmlns:a="http://schemas.openxmlformats.org/drawingml/2006/main" name="NHSE Theme – Yellow">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5C2E1834-7CB1-49F5-B72C-0DA207B15A26}"/>
    </a:ext>
  </a:extLst>
</a:theme>
</file>

<file path=ppt/theme/theme4.xml><?xml version="1.0" encoding="utf-8"?>
<a:theme xmlns:a="http://schemas.openxmlformats.org/drawingml/2006/main" name="NHSE Theme – Red">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3AF3A034-119F-4073-87C4-16CE1DF1C9DC}"/>
    </a:ext>
  </a:extLst>
</a:theme>
</file>

<file path=ppt/theme/theme5.xml><?xml version="1.0" encoding="utf-8"?>
<a:theme xmlns:a="http://schemas.openxmlformats.org/drawingml/2006/main" name="NHSE Theme – Orange">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6405E434-A773-47E4-8545-7047E2B5E1BB}"/>
    </a:ext>
  </a:extLst>
</a:theme>
</file>

<file path=ppt/theme/theme6.xml><?xml version="1.0" encoding="utf-8"?>
<a:theme xmlns:a="http://schemas.openxmlformats.org/drawingml/2006/main" name="NHSE Theme – Green">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9AC49E40-289B-4467-A84F-0217A895F84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C0D32A5C3554AAC571F01A3447BF8" ma:contentTypeVersion="19" ma:contentTypeDescription="Create a new document." ma:contentTypeScope="" ma:versionID="8fa5d53dbe63129c41055ff86559556e">
  <xsd:schema xmlns:xsd="http://www.w3.org/2001/XMLSchema" xmlns:xs="http://www.w3.org/2001/XMLSchema" xmlns:p="http://schemas.microsoft.com/office/2006/metadata/properties" xmlns:ns2="3003665f-91b7-4bac-aee1-e3aca6c1a6c3" xmlns:ns3="cd83aa4d-cc96-43d8-8fa6-7417656749ce" targetNamespace="http://schemas.microsoft.com/office/2006/metadata/properties" ma:root="true" ma:fieldsID="166fd8ae6150b0fb431f17c8d8b6290e" ns2:_="" ns3:_="">
    <xsd:import namespace="3003665f-91b7-4bac-aee1-e3aca6c1a6c3"/>
    <xsd:import namespace="cd83aa4d-cc96-43d8-8fa6-7417656749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3665f-91b7-4bac-aee1-e3aca6c1a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Add notes " ma:format="Dropdown" ma:internalName="Notes">
      <xsd:simpleType>
        <xsd:restriction base="dms:Note">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83aa4d-cc96-43d8-8fa6-7417656749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9de8e7-4739-4fdc-84cb-b714dde59a07}" ma:internalName="TaxCatchAll" ma:showField="CatchAllData" ma:web="cd83aa4d-cc96-43d8-8fa6-741765674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03665f-91b7-4bac-aee1-e3aca6c1a6c3">
      <Terms xmlns="http://schemas.microsoft.com/office/infopath/2007/PartnerControls"/>
    </lcf76f155ced4ddcb4097134ff3c332f>
    <TaxCatchAll xmlns="cd83aa4d-cc96-43d8-8fa6-7417656749ce" xsi:nil="true"/>
    <Notes xmlns="3003665f-91b7-4bac-aee1-e3aca6c1a6c3" xsi:nil="true"/>
    <SharedWithUsers xmlns="cd83aa4d-cc96-43d8-8fa6-7417656749ce">
      <UserInfo>
        <DisplayName>Imogen Sietniekas</DisplayName>
        <AccountId>6237</AccountId>
        <AccountType/>
      </UserInfo>
      <UserInfo>
        <DisplayName>Danielle Lindley</DisplayName>
        <AccountId>175</AccountId>
        <AccountType/>
      </UserInfo>
    </SharedWithUsers>
  </documentManagement>
</p:properties>
</file>

<file path=customXml/itemProps1.xml><?xml version="1.0" encoding="utf-8"?>
<ds:datastoreItem xmlns:ds="http://schemas.openxmlformats.org/officeDocument/2006/customXml" ds:itemID="{73726B8D-E4EA-4D18-9B5F-76164E76BFE3}">
  <ds:schemaRefs>
    <ds:schemaRef ds:uri="http://schemas.microsoft.com/sharepoint/v3/contenttype/forms"/>
  </ds:schemaRefs>
</ds:datastoreItem>
</file>

<file path=customXml/itemProps2.xml><?xml version="1.0" encoding="utf-8"?>
<ds:datastoreItem xmlns:ds="http://schemas.openxmlformats.org/officeDocument/2006/customXml" ds:itemID="{8ECB6AE3-7910-4BB8-A53B-DFA11976D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3665f-91b7-4bac-aee1-e3aca6c1a6c3"/>
    <ds:schemaRef ds:uri="cd83aa4d-cc96-43d8-8fa6-741765674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441AD8-9BE8-45AC-885A-D714E1599479}">
  <ds:schemaRef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cd83aa4d-cc96-43d8-8fa6-7417656749ce"/>
    <ds:schemaRef ds:uri="3003665f-91b7-4bac-aee1-e3aca6c1a6c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DOWNLOAD BEFORE USING NHS Employers PowerPoint template (all colours)</Template>
  <TotalTime>1316</TotalTime>
  <Words>9995</Words>
  <Application>Microsoft Office PowerPoint</Application>
  <PresentationFormat>Widescreen</PresentationFormat>
  <Paragraphs>1412</Paragraphs>
  <Slides>75</Slides>
  <Notes>50</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75</vt:i4>
      </vt:variant>
    </vt:vector>
  </HeadingPairs>
  <TitlesOfParts>
    <vt:vector size="86" baseType="lpstr">
      <vt:lpstr>Arial</vt:lpstr>
      <vt:lpstr>Calibri</vt:lpstr>
      <vt:lpstr>DINOT-Bold</vt:lpstr>
      <vt:lpstr>DINOT-Light</vt:lpstr>
      <vt:lpstr>System Font Regular</vt:lpstr>
      <vt:lpstr>NHSE Theme – Blue</vt:lpstr>
      <vt:lpstr>NHSE Theme – Purple</vt:lpstr>
      <vt:lpstr>NHSE Theme – Yellow</vt:lpstr>
      <vt:lpstr>NHSE Theme – Red</vt:lpstr>
      <vt:lpstr>NHSE Theme – Orange</vt:lpstr>
      <vt:lpstr>NHSE Theme – Green</vt:lpstr>
      <vt:lpstr>PowerPoint Presentation</vt:lpstr>
      <vt:lpstr>The value of the NHS Pension Scheme Time to talk about pensions</vt:lpstr>
      <vt:lpstr>The full ten-point agenda</vt:lpstr>
      <vt:lpstr>PowerPoint Presentation</vt:lpstr>
      <vt:lpstr>A benefit scheme for employers, members and their dependants</vt:lpstr>
      <vt:lpstr>1. An overview Further information</vt:lpstr>
      <vt:lpstr>PowerPoint Presentation</vt:lpstr>
      <vt:lpstr>Your payslip</vt:lpstr>
      <vt:lpstr>Costs are shared between members and employers  From 1 April 2023</vt:lpstr>
      <vt:lpstr>The tax office helps you save too (2023/24)</vt:lpstr>
      <vt:lpstr>The tax office helps you save too (2023/24)</vt:lpstr>
      <vt:lpstr>The tax office helps you save too (2023/24)</vt:lpstr>
      <vt:lpstr>Example pay slip Annual pay of £20,000 (2023/24)</vt:lpstr>
      <vt:lpstr>Example pay slip Annual pay of £25,000 (2023/24)</vt:lpstr>
      <vt:lpstr>Example pay slip Annual pay of £40,000 (2023/24)</vt:lpstr>
      <vt:lpstr>2. How much does the scheme cost? Further information</vt:lpstr>
      <vt:lpstr>PowerPoint Presentation</vt:lpstr>
      <vt:lpstr>Guaranteed income in retirement based on your pay</vt:lpstr>
      <vt:lpstr>Career Average pensions (2015)</vt:lpstr>
      <vt:lpstr>Final Salary pensions (1995/2008)</vt:lpstr>
      <vt:lpstr>How much pension builds up? 1995 Section (example using pay of £20,000pa)</vt:lpstr>
      <vt:lpstr>How much pension builds up? 2008 Section (example using pay of £20,000pa)</vt:lpstr>
      <vt:lpstr>How much pension builds up? 2015 Scheme (example using pay of £20,000pa)</vt:lpstr>
      <vt:lpstr>3. How your pension builds up Further information</vt:lpstr>
      <vt:lpstr>PowerPoint Presentation</vt:lpstr>
      <vt:lpstr>How do you know what you’ve got? www.totalrewardstatements.nhs.uk</vt:lpstr>
      <vt:lpstr>4. Keeping track of your pension Further information</vt:lpstr>
      <vt:lpstr>4. Keeping track of your pension Further information</vt:lpstr>
      <vt:lpstr>PowerPoint Presentation</vt:lpstr>
      <vt:lpstr>Benefits for dependants</vt:lpstr>
      <vt:lpstr>5. Protection benefits Further information</vt:lpstr>
      <vt:lpstr>PowerPoint Presentation</vt:lpstr>
      <vt:lpstr>Leaving the scheme</vt:lpstr>
      <vt:lpstr>6. Leaving the scheme Further information</vt:lpstr>
      <vt:lpstr>PowerPoint Presentation</vt:lpstr>
      <vt:lpstr>Drawing your pension</vt:lpstr>
      <vt:lpstr>Choosing benefits at retirement Example – 2015 Scheme</vt:lpstr>
      <vt:lpstr>Flexible retirement</vt:lpstr>
      <vt:lpstr>Ill-health retirement (with at least 2 years’ service)</vt:lpstr>
      <vt:lpstr>7. Retiring from the scheme Further information</vt:lpstr>
      <vt:lpstr>PowerPoint Presentation</vt:lpstr>
      <vt:lpstr>Your total retirement income might be made up of…</vt:lpstr>
      <vt:lpstr>How much is enough money to stop work? </vt:lpstr>
      <vt:lpstr>How much is enough? ‘Rough rule of thumb’</vt:lpstr>
      <vt:lpstr>Retirement Living Standards website</vt:lpstr>
      <vt:lpstr>But if you want to keep income the same Income – Pay of £25,000</vt:lpstr>
      <vt:lpstr>But if you want to keep income the same Income – Pay of £40,000</vt:lpstr>
      <vt:lpstr>How much is enough? A detailed approach</vt:lpstr>
      <vt:lpstr>State Pension When you might get it?</vt:lpstr>
      <vt:lpstr>Will the State Pension be worth waiting for?</vt:lpstr>
      <vt:lpstr>Request a State Pension Statement</vt:lpstr>
      <vt:lpstr>What your State Pension forecast might look like</vt:lpstr>
      <vt:lpstr>Are you on track? Piece together your savings</vt:lpstr>
      <vt:lpstr>8. Saving enough to stop work Further information</vt:lpstr>
      <vt:lpstr>PowerPoint Presentation</vt:lpstr>
      <vt:lpstr>Buying more pension</vt:lpstr>
      <vt:lpstr>Making extra pension savings</vt:lpstr>
      <vt:lpstr>Earlier retirement age (for 2015 Scheme only)</vt:lpstr>
      <vt:lpstr>9. Ways to increase your pension Further information</vt:lpstr>
      <vt:lpstr>PowerPoint Presentation</vt:lpstr>
      <vt:lpstr>The Annual Allowance (“AA”)</vt:lpstr>
      <vt:lpstr>Testing against the Annual Allowance</vt:lpstr>
      <vt:lpstr>Breaching the Annual Allowance</vt:lpstr>
      <vt:lpstr>Keeping track of the Annual Allowance</vt:lpstr>
      <vt:lpstr>Options for paying an Annual Allowance tax charge</vt:lpstr>
      <vt:lpstr>Using Scheme Pays to pay an Annual Allowance tax charge</vt:lpstr>
      <vt:lpstr>Scheme Pays – Example 1995 Section only</vt:lpstr>
      <vt:lpstr>Scheme Pays – Example 1995/2008 Scheme and 2015 Scheme</vt:lpstr>
      <vt:lpstr>The AA can be less than £60,000</vt:lpstr>
      <vt:lpstr>The tapered Annual Allowance</vt:lpstr>
      <vt:lpstr>The Lifetime Allowance (“LTA”)</vt:lpstr>
      <vt:lpstr>Testing against the LTA *only when benefits are taken*</vt:lpstr>
      <vt:lpstr>10. Pensions tax Further information</vt:lpstr>
      <vt:lpstr>10. Pensions tax Further information</vt:lpstr>
      <vt:lpstr>Disclaimers and warnings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Sadler</dc:creator>
  <cp:lastModifiedBy>Danielle Lindley</cp:lastModifiedBy>
  <cp:revision>20</cp:revision>
  <dcterms:created xsi:type="dcterms:W3CDTF">2023-02-17T17:14:28Z</dcterms:created>
  <dcterms:modified xsi:type="dcterms:W3CDTF">2024-03-13T16:31:49Z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0x010100397C0D32A5C3554AAC571F01A3447BF8</vt:lpwstr>
  </property>
  <property fmtid="{D5CDD505-2E9C-101B-9397-08002B2CF9AE}" pid="3" name="MediaServiceImageTags">
    <vt:lpwstr/>
  </property>
</Properties>
</file>