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6"/>
  </p:notesMasterIdLst>
  <p:sldIdLst>
    <p:sldId id="263" r:id="rId6"/>
    <p:sldId id="276" r:id="rId7"/>
    <p:sldId id="366" r:id="rId8"/>
    <p:sldId id="268" r:id="rId9"/>
    <p:sldId id="299" r:id="rId10"/>
    <p:sldId id="375" r:id="rId11"/>
    <p:sldId id="370" r:id="rId12"/>
    <p:sldId id="303" r:id="rId13"/>
    <p:sldId id="371" r:id="rId14"/>
    <p:sldId id="285" r:id="rId15"/>
    <p:sldId id="376" r:id="rId16"/>
    <p:sldId id="304" r:id="rId17"/>
    <p:sldId id="373" r:id="rId18"/>
    <p:sldId id="308" r:id="rId19"/>
    <p:sldId id="306" r:id="rId20"/>
    <p:sldId id="378" r:id="rId21"/>
    <p:sldId id="374" r:id="rId22"/>
    <p:sldId id="379" r:id="rId23"/>
    <p:sldId id="367" r:id="rId24"/>
    <p:sldId id="36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4C5CBD-329B-D8FD-05FE-A23512E6C1CC}" name="WILLOUGHBY, Samantha (NHS HAMPSHIRE AND ISLE OF WIGHT ICB - D9Y0V)" initials="SW" userId="S::samantha.willoughby@nhs.net::c9b69706-9305-4c41-9a88-45e62d73503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C93FA5"/>
    <a:srgbClr val="005EB8"/>
    <a:srgbClr val="D99FAD"/>
    <a:srgbClr val="005E54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DBC62F-C392-42A1-A551-32E395C0BA23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7835F7-31C7-4B6F-BF5E-81BE7437221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baseline="0" dirty="0">
              <a:latin typeface="Arial Narrow" panose="020B0606020202030204" pitchFamily="34" charset="0"/>
            </a:rPr>
            <a:t>Requirement under the NHS Standard Contract (General Condition 5.11). </a:t>
          </a:r>
          <a:endParaRPr lang="en-US" sz="1400" dirty="0">
            <a:latin typeface="Arial Narrow" panose="020B0606020202030204" pitchFamily="34" charset="0"/>
          </a:endParaRPr>
        </a:p>
      </dgm:t>
    </dgm:pt>
    <dgm:pt modelId="{C6586861-3671-41F7-B9D8-D682ACB9D398}" type="parTrans" cxnId="{3A44775A-E2A5-432B-AE00-3CEC921A6592}">
      <dgm:prSet/>
      <dgm:spPr/>
      <dgm:t>
        <a:bodyPr/>
        <a:lstStyle/>
        <a:p>
          <a:endParaRPr lang="en-US"/>
        </a:p>
      </dgm:t>
    </dgm:pt>
    <dgm:pt modelId="{4AD5F95B-25FE-40B7-A4B0-50AE0A5270F2}" type="sibTrans" cxnId="{3A44775A-E2A5-432B-AE00-3CEC921A6592}">
      <dgm:prSet/>
      <dgm:spPr/>
      <dgm:t>
        <a:bodyPr/>
        <a:lstStyle/>
        <a:p>
          <a:endParaRPr lang="en-US"/>
        </a:p>
      </dgm:t>
    </dgm:pt>
    <dgm:pt modelId="{C5C8E880-0045-4FE1-8839-BDD7646CB29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baseline="0" dirty="0">
              <a:latin typeface="Arial Narrow" panose="020B0606020202030204" pitchFamily="34" charset="0"/>
            </a:rPr>
            <a:t>Includes agency or other external third-party providers. </a:t>
          </a:r>
          <a:endParaRPr lang="en-US" sz="1400" dirty="0">
            <a:latin typeface="Arial Narrow" panose="020B0606020202030204" pitchFamily="34" charset="0"/>
          </a:endParaRPr>
        </a:p>
      </dgm:t>
    </dgm:pt>
    <dgm:pt modelId="{9617F255-F6D7-4FAE-9310-8A8A532D2D1D}" type="parTrans" cxnId="{2FFEF121-7E19-4BD6-BF98-212FF59FD42F}">
      <dgm:prSet/>
      <dgm:spPr/>
      <dgm:t>
        <a:bodyPr/>
        <a:lstStyle/>
        <a:p>
          <a:endParaRPr lang="en-US"/>
        </a:p>
      </dgm:t>
    </dgm:pt>
    <dgm:pt modelId="{9B0F2365-6C0E-4AA7-ABC7-D97A3761020C}" type="sibTrans" cxnId="{2FFEF121-7E19-4BD6-BF98-212FF59FD42F}">
      <dgm:prSet/>
      <dgm:spPr/>
      <dgm:t>
        <a:bodyPr/>
        <a:lstStyle/>
        <a:p>
          <a:endParaRPr lang="en-US"/>
        </a:p>
      </dgm:t>
    </dgm:pt>
    <dgm:pt modelId="{CB419C5D-6991-4ED5-9AF3-1A464F68EC9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0" i="0" baseline="0" dirty="0">
              <a:latin typeface="Arial Narrow" panose="020B0606020202030204" pitchFamily="34" charset="0"/>
            </a:rPr>
            <a:t>Organisations must assure themselves that the agency carries out pre-employment checks in compliance with NHS Employment Check Standards.</a:t>
          </a:r>
          <a:endParaRPr lang="en-US" sz="1400" dirty="0">
            <a:latin typeface="Arial Narrow" panose="020B0606020202030204" pitchFamily="34" charset="0"/>
          </a:endParaRPr>
        </a:p>
      </dgm:t>
    </dgm:pt>
    <dgm:pt modelId="{E1F315E5-6758-479B-BAEF-0E1008264FA8}" type="parTrans" cxnId="{E11BDFC0-2796-44D9-B864-E65FFD720628}">
      <dgm:prSet/>
      <dgm:spPr/>
      <dgm:t>
        <a:bodyPr/>
        <a:lstStyle/>
        <a:p>
          <a:endParaRPr lang="en-US"/>
        </a:p>
      </dgm:t>
    </dgm:pt>
    <dgm:pt modelId="{D47A42FB-9B87-43A9-823B-77C6C28259CE}" type="sibTrans" cxnId="{E11BDFC0-2796-44D9-B864-E65FFD720628}">
      <dgm:prSet/>
      <dgm:spPr/>
      <dgm:t>
        <a:bodyPr/>
        <a:lstStyle/>
        <a:p>
          <a:endParaRPr lang="en-US"/>
        </a:p>
      </dgm:t>
    </dgm:pt>
    <dgm:pt modelId="{62C1A688-53A9-4FB0-9A26-84CEE24C9C10}" type="pres">
      <dgm:prSet presAssocID="{EFDBC62F-C392-42A1-A551-32E395C0BA23}" presName="root" presStyleCnt="0">
        <dgm:presLayoutVars>
          <dgm:dir/>
          <dgm:resizeHandles val="exact"/>
        </dgm:presLayoutVars>
      </dgm:prSet>
      <dgm:spPr/>
    </dgm:pt>
    <dgm:pt modelId="{B02E68A9-5263-48A2-BD28-11EF40333619}" type="pres">
      <dgm:prSet presAssocID="{D57835F7-31C7-4B6F-BF5E-81BE7437221B}" presName="compNode" presStyleCnt="0"/>
      <dgm:spPr/>
    </dgm:pt>
    <dgm:pt modelId="{C8790045-8422-4986-B0F3-ACA319FC199E}" type="pres">
      <dgm:prSet presAssocID="{D57835F7-31C7-4B6F-BF5E-81BE7437221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sed book with solid fill"/>
        </a:ext>
      </dgm:extLst>
    </dgm:pt>
    <dgm:pt modelId="{A3FB171F-1128-4359-AD5E-61A71A7E843F}" type="pres">
      <dgm:prSet presAssocID="{D57835F7-31C7-4B6F-BF5E-81BE7437221B}" presName="spaceRect" presStyleCnt="0"/>
      <dgm:spPr/>
    </dgm:pt>
    <dgm:pt modelId="{58F08950-183D-40B9-9798-E09A33D60CA5}" type="pres">
      <dgm:prSet presAssocID="{D57835F7-31C7-4B6F-BF5E-81BE7437221B}" presName="textRect" presStyleLbl="revTx" presStyleIdx="0" presStyleCnt="3">
        <dgm:presLayoutVars>
          <dgm:chMax val="1"/>
          <dgm:chPref val="1"/>
        </dgm:presLayoutVars>
      </dgm:prSet>
      <dgm:spPr/>
    </dgm:pt>
    <dgm:pt modelId="{601335AC-7D72-4679-BDCB-599C5D63B3C5}" type="pres">
      <dgm:prSet presAssocID="{4AD5F95B-25FE-40B7-A4B0-50AE0A5270F2}" presName="sibTrans" presStyleCnt="0"/>
      <dgm:spPr/>
    </dgm:pt>
    <dgm:pt modelId="{2B573E53-687C-4E36-AE3A-9898518FC47C}" type="pres">
      <dgm:prSet presAssocID="{C5C8E880-0045-4FE1-8839-BDD7646CB291}" presName="compNode" presStyleCnt="0"/>
      <dgm:spPr/>
    </dgm:pt>
    <dgm:pt modelId="{A4187285-AB8A-4F37-AB14-A4D030B44BDF}" type="pres">
      <dgm:prSet presAssocID="{C5C8E880-0045-4FE1-8839-BDD7646CB29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ddress Book with solid fill"/>
        </a:ext>
      </dgm:extLst>
    </dgm:pt>
    <dgm:pt modelId="{CAB29EDC-0E4C-4F01-92B7-F7E4C19795DD}" type="pres">
      <dgm:prSet presAssocID="{C5C8E880-0045-4FE1-8839-BDD7646CB291}" presName="spaceRect" presStyleCnt="0"/>
      <dgm:spPr/>
    </dgm:pt>
    <dgm:pt modelId="{82B675B5-D9D9-4992-864A-4DF105C3759D}" type="pres">
      <dgm:prSet presAssocID="{C5C8E880-0045-4FE1-8839-BDD7646CB291}" presName="textRect" presStyleLbl="revTx" presStyleIdx="1" presStyleCnt="3">
        <dgm:presLayoutVars>
          <dgm:chMax val="1"/>
          <dgm:chPref val="1"/>
        </dgm:presLayoutVars>
      </dgm:prSet>
      <dgm:spPr/>
    </dgm:pt>
    <dgm:pt modelId="{A0E1CDFC-2D64-4F49-BEA7-52EB33F8E397}" type="pres">
      <dgm:prSet presAssocID="{9B0F2365-6C0E-4AA7-ABC7-D97A3761020C}" presName="sibTrans" presStyleCnt="0"/>
      <dgm:spPr/>
    </dgm:pt>
    <dgm:pt modelId="{F52105D1-6ACF-43D8-B685-4939C7E4E027}" type="pres">
      <dgm:prSet presAssocID="{CB419C5D-6991-4ED5-9AF3-1A464F68EC92}" presName="compNode" presStyleCnt="0"/>
      <dgm:spPr/>
    </dgm:pt>
    <dgm:pt modelId="{0F2B85AC-E801-41D3-BDE7-114E5C29FE5B}" type="pres">
      <dgm:prSet presAssocID="{CB419C5D-6991-4ED5-9AF3-1A464F68EC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39EE9426-9999-4534-B15B-831D2475B44F}" type="pres">
      <dgm:prSet presAssocID="{CB419C5D-6991-4ED5-9AF3-1A464F68EC92}" presName="spaceRect" presStyleCnt="0"/>
      <dgm:spPr/>
    </dgm:pt>
    <dgm:pt modelId="{D027E03B-0885-4E36-AB1E-AF359FD3CC94}" type="pres">
      <dgm:prSet presAssocID="{CB419C5D-6991-4ED5-9AF3-1A464F68EC9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FFEF121-7E19-4BD6-BF98-212FF59FD42F}" srcId="{EFDBC62F-C392-42A1-A551-32E395C0BA23}" destId="{C5C8E880-0045-4FE1-8839-BDD7646CB291}" srcOrd="1" destOrd="0" parTransId="{9617F255-F6D7-4FAE-9310-8A8A532D2D1D}" sibTransId="{9B0F2365-6C0E-4AA7-ABC7-D97A3761020C}"/>
    <dgm:cxn modelId="{9A799240-D705-43B1-BD40-2F83EE6FF8EF}" type="presOf" srcId="{CB419C5D-6991-4ED5-9AF3-1A464F68EC92}" destId="{D027E03B-0885-4E36-AB1E-AF359FD3CC94}" srcOrd="0" destOrd="0" presId="urn:microsoft.com/office/officeart/2018/2/layout/IconLabelList"/>
    <dgm:cxn modelId="{2627EA75-240B-41D8-AC6E-F383A753BD88}" type="presOf" srcId="{D57835F7-31C7-4B6F-BF5E-81BE7437221B}" destId="{58F08950-183D-40B9-9798-E09A33D60CA5}" srcOrd="0" destOrd="0" presId="urn:microsoft.com/office/officeart/2018/2/layout/IconLabelList"/>
    <dgm:cxn modelId="{8F5C9659-558E-4D48-95A8-489BC4472001}" type="presOf" srcId="{EFDBC62F-C392-42A1-A551-32E395C0BA23}" destId="{62C1A688-53A9-4FB0-9A26-84CEE24C9C10}" srcOrd="0" destOrd="0" presId="urn:microsoft.com/office/officeart/2018/2/layout/IconLabelList"/>
    <dgm:cxn modelId="{3A44775A-E2A5-432B-AE00-3CEC921A6592}" srcId="{EFDBC62F-C392-42A1-A551-32E395C0BA23}" destId="{D57835F7-31C7-4B6F-BF5E-81BE7437221B}" srcOrd="0" destOrd="0" parTransId="{C6586861-3671-41F7-B9D8-D682ACB9D398}" sibTransId="{4AD5F95B-25FE-40B7-A4B0-50AE0A5270F2}"/>
    <dgm:cxn modelId="{E11BDFC0-2796-44D9-B864-E65FFD720628}" srcId="{EFDBC62F-C392-42A1-A551-32E395C0BA23}" destId="{CB419C5D-6991-4ED5-9AF3-1A464F68EC92}" srcOrd="2" destOrd="0" parTransId="{E1F315E5-6758-479B-BAEF-0E1008264FA8}" sibTransId="{D47A42FB-9B87-43A9-823B-77C6C28259CE}"/>
    <dgm:cxn modelId="{655A09EC-5194-4D19-A35B-F3DB5C27E5CF}" type="presOf" srcId="{C5C8E880-0045-4FE1-8839-BDD7646CB291}" destId="{82B675B5-D9D9-4992-864A-4DF105C3759D}" srcOrd="0" destOrd="0" presId="urn:microsoft.com/office/officeart/2018/2/layout/IconLabelList"/>
    <dgm:cxn modelId="{BA419EC0-4468-4B3B-A9C8-89352AFC630C}" type="presParOf" srcId="{62C1A688-53A9-4FB0-9A26-84CEE24C9C10}" destId="{B02E68A9-5263-48A2-BD28-11EF40333619}" srcOrd="0" destOrd="0" presId="urn:microsoft.com/office/officeart/2018/2/layout/IconLabelList"/>
    <dgm:cxn modelId="{3E9DB25F-EC8D-41A4-99BF-E0EB899ED9B1}" type="presParOf" srcId="{B02E68A9-5263-48A2-BD28-11EF40333619}" destId="{C8790045-8422-4986-B0F3-ACA319FC199E}" srcOrd="0" destOrd="0" presId="urn:microsoft.com/office/officeart/2018/2/layout/IconLabelList"/>
    <dgm:cxn modelId="{EF2234A9-2E17-48E6-93CD-D081B5FD91EC}" type="presParOf" srcId="{B02E68A9-5263-48A2-BD28-11EF40333619}" destId="{A3FB171F-1128-4359-AD5E-61A71A7E843F}" srcOrd="1" destOrd="0" presId="urn:microsoft.com/office/officeart/2018/2/layout/IconLabelList"/>
    <dgm:cxn modelId="{9157D3EC-9D98-4295-AA8F-79667DF532A2}" type="presParOf" srcId="{B02E68A9-5263-48A2-BD28-11EF40333619}" destId="{58F08950-183D-40B9-9798-E09A33D60CA5}" srcOrd="2" destOrd="0" presId="urn:microsoft.com/office/officeart/2018/2/layout/IconLabelList"/>
    <dgm:cxn modelId="{AE59C5E0-9204-4DDA-9568-897AE171747D}" type="presParOf" srcId="{62C1A688-53A9-4FB0-9A26-84CEE24C9C10}" destId="{601335AC-7D72-4679-BDCB-599C5D63B3C5}" srcOrd="1" destOrd="0" presId="urn:microsoft.com/office/officeart/2018/2/layout/IconLabelList"/>
    <dgm:cxn modelId="{DA3B6BFB-9F1E-49FA-B561-0F976C31CE57}" type="presParOf" srcId="{62C1A688-53A9-4FB0-9A26-84CEE24C9C10}" destId="{2B573E53-687C-4E36-AE3A-9898518FC47C}" srcOrd="2" destOrd="0" presId="urn:microsoft.com/office/officeart/2018/2/layout/IconLabelList"/>
    <dgm:cxn modelId="{BDBC290E-427A-4EF2-AB7E-7B7A96D6C3DB}" type="presParOf" srcId="{2B573E53-687C-4E36-AE3A-9898518FC47C}" destId="{A4187285-AB8A-4F37-AB14-A4D030B44BDF}" srcOrd="0" destOrd="0" presId="urn:microsoft.com/office/officeart/2018/2/layout/IconLabelList"/>
    <dgm:cxn modelId="{065B4679-83B7-49FE-9F81-8313490A44F9}" type="presParOf" srcId="{2B573E53-687C-4E36-AE3A-9898518FC47C}" destId="{CAB29EDC-0E4C-4F01-92B7-F7E4C19795DD}" srcOrd="1" destOrd="0" presId="urn:microsoft.com/office/officeart/2018/2/layout/IconLabelList"/>
    <dgm:cxn modelId="{E1C28B17-013A-44B4-AD50-AFAD1C222D6C}" type="presParOf" srcId="{2B573E53-687C-4E36-AE3A-9898518FC47C}" destId="{82B675B5-D9D9-4992-864A-4DF105C3759D}" srcOrd="2" destOrd="0" presId="urn:microsoft.com/office/officeart/2018/2/layout/IconLabelList"/>
    <dgm:cxn modelId="{79CFF291-F2D4-4371-B9EF-AE680DD4DBC2}" type="presParOf" srcId="{62C1A688-53A9-4FB0-9A26-84CEE24C9C10}" destId="{A0E1CDFC-2D64-4F49-BEA7-52EB33F8E397}" srcOrd="3" destOrd="0" presId="urn:microsoft.com/office/officeart/2018/2/layout/IconLabelList"/>
    <dgm:cxn modelId="{68154DC5-5611-46EB-8770-4A89F13761F4}" type="presParOf" srcId="{62C1A688-53A9-4FB0-9A26-84CEE24C9C10}" destId="{F52105D1-6ACF-43D8-B685-4939C7E4E027}" srcOrd="4" destOrd="0" presId="urn:microsoft.com/office/officeart/2018/2/layout/IconLabelList"/>
    <dgm:cxn modelId="{F9C3C28B-88A0-44FE-8B94-4FD0D24419AB}" type="presParOf" srcId="{F52105D1-6ACF-43D8-B685-4939C7E4E027}" destId="{0F2B85AC-E801-41D3-BDE7-114E5C29FE5B}" srcOrd="0" destOrd="0" presId="urn:microsoft.com/office/officeart/2018/2/layout/IconLabelList"/>
    <dgm:cxn modelId="{6B36C3BC-DAE4-4120-8188-DA8089261ED2}" type="presParOf" srcId="{F52105D1-6ACF-43D8-B685-4939C7E4E027}" destId="{39EE9426-9999-4534-B15B-831D2475B44F}" srcOrd="1" destOrd="0" presId="urn:microsoft.com/office/officeart/2018/2/layout/IconLabelList"/>
    <dgm:cxn modelId="{CE28C835-AA09-4832-AD5C-F6AE17B8F217}" type="presParOf" srcId="{F52105D1-6ACF-43D8-B685-4939C7E4E027}" destId="{D027E03B-0885-4E36-AB1E-AF359FD3CC9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790045-8422-4986-B0F3-ACA319FC199E}">
      <dsp:nvSpPr>
        <dsp:cNvPr id="0" name=""/>
        <dsp:cNvSpPr/>
      </dsp:nvSpPr>
      <dsp:spPr>
        <a:xfrm>
          <a:off x="509547" y="244866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F08950-183D-40B9-9798-E09A33D60CA5}">
      <dsp:nvSpPr>
        <dsp:cNvPr id="0" name=""/>
        <dsp:cNvSpPr/>
      </dsp:nvSpPr>
      <dsp:spPr>
        <a:xfrm>
          <a:off x="14547" y="1416459"/>
          <a:ext cx="1800000" cy="123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baseline="0" dirty="0">
              <a:latin typeface="Arial Narrow" panose="020B0606020202030204" pitchFamily="34" charset="0"/>
            </a:rPr>
            <a:t>Requirement under the NHS Standard Contract (General Condition 5.11). </a:t>
          </a:r>
          <a:endParaRPr lang="en-US" sz="1400" kern="1200" dirty="0">
            <a:latin typeface="Arial Narrow" panose="020B0606020202030204" pitchFamily="34" charset="0"/>
          </a:endParaRPr>
        </a:p>
      </dsp:txBody>
      <dsp:txXfrm>
        <a:off x="14547" y="1416459"/>
        <a:ext cx="1800000" cy="1237500"/>
      </dsp:txXfrm>
    </dsp:sp>
    <dsp:sp modelId="{A4187285-AB8A-4F37-AB14-A4D030B44BDF}">
      <dsp:nvSpPr>
        <dsp:cNvPr id="0" name=""/>
        <dsp:cNvSpPr/>
      </dsp:nvSpPr>
      <dsp:spPr>
        <a:xfrm>
          <a:off x="2624547" y="244866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B675B5-D9D9-4992-864A-4DF105C3759D}">
      <dsp:nvSpPr>
        <dsp:cNvPr id="0" name=""/>
        <dsp:cNvSpPr/>
      </dsp:nvSpPr>
      <dsp:spPr>
        <a:xfrm>
          <a:off x="2129547" y="1416459"/>
          <a:ext cx="1800000" cy="123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baseline="0" dirty="0">
              <a:latin typeface="Arial Narrow" panose="020B0606020202030204" pitchFamily="34" charset="0"/>
            </a:rPr>
            <a:t>Includes agency or other external third-party providers. </a:t>
          </a:r>
          <a:endParaRPr lang="en-US" sz="1400" kern="1200" dirty="0">
            <a:latin typeface="Arial Narrow" panose="020B0606020202030204" pitchFamily="34" charset="0"/>
          </a:endParaRPr>
        </a:p>
      </dsp:txBody>
      <dsp:txXfrm>
        <a:off x="2129547" y="1416459"/>
        <a:ext cx="1800000" cy="1237500"/>
      </dsp:txXfrm>
    </dsp:sp>
    <dsp:sp modelId="{0F2B85AC-E801-41D3-BDE7-114E5C29FE5B}">
      <dsp:nvSpPr>
        <dsp:cNvPr id="0" name=""/>
        <dsp:cNvSpPr/>
      </dsp:nvSpPr>
      <dsp:spPr>
        <a:xfrm>
          <a:off x="4739547" y="244866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27E03B-0885-4E36-AB1E-AF359FD3CC94}">
      <dsp:nvSpPr>
        <dsp:cNvPr id="0" name=""/>
        <dsp:cNvSpPr/>
      </dsp:nvSpPr>
      <dsp:spPr>
        <a:xfrm>
          <a:off x="4244547" y="1416459"/>
          <a:ext cx="1800000" cy="123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baseline="0" dirty="0">
              <a:latin typeface="Arial Narrow" panose="020B0606020202030204" pitchFamily="34" charset="0"/>
            </a:rPr>
            <a:t>Organisations must assure themselves that the agency carries out pre-employment checks in compliance with NHS Employment Check Standards.</a:t>
          </a:r>
          <a:endParaRPr lang="en-US" sz="1400" kern="1200" dirty="0">
            <a:latin typeface="Arial Narrow" panose="020B0606020202030204" pitchFamily="34" charset="0"/>
          </a:endParaRPr>
        </a:p>
      </dsp:txBody>
      <dsp:txXfrm>
        <a:off x="4244547" y="1416459"/>
        <a:ext cx="1800000" cy="1237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DC811-0EC5-4888-9C7A-A1BA1C82075F}" type="datetimeFigureOut">
              <a:rPr lang="en-GB" smtClean="0"/>
              <a:t>02/08/2024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C6D5F-DA0C-48D0-B1AA-B5C98AF59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218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E8D1C-E9C5-3AA0-DF09-1FF8085B9F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B8D2FF-71E0-AB74-8CEA-A150977378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50C99-6450-0F1D-4AB8-7309D0253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8209-420D-43B9-8D82-45F7DD19E08A}" type="datetimeFigureOut">
              <a:rPr lang="en-GB" smtClean="0"/>
              <a:t>02/08/2024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54187-E3AE-2A6B-0EAC-49D7634F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5754C-6C7D-C172-311A-C9A1388A6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CC62E-C896-4B76-AE3E-BAB30BA99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680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BCB70-C2A4-67E8-19A4-6E92F7587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1571A-3361-16D9-4A2B-4B27B60AD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8967C-E869-CB6C-785F-40BE69C7A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8209-420D-43B9-8D82-45F7DD19E08A}" type="datetimeFigureOut">
              <a:rPr lang="en-GB" smtClean="0"/>
              <a:t>02/08/2024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66A8C-125E-B793-2D1F-040FA0C3C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9A81A-495C-7947-411F-DA3A7213C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CC62E-C896-4B76-AE3E-BAB30BA99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737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D2ED2-CA04-A5FA-1DE8-48ECEB21C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9EFF52-910D-0350-5CDB-91C9B77E4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EB5B5-EFB6-3000-B328-6C65B5A90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8209-420D-43B9-8D82-45F7DD19E08A}" type="datetimeFigureOut">
              <a:rPr lang="en-GB" smtClean="0"/>
              <a:t>02/08/2024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77897-A1AB-3552-4491-99CC18915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040AB-BA06-F09E-785D-3758A4BD3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CC62E-C896-4B76-AE3E-BAB30BA99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539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80F31-3904-7D73-7764-997628E26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67E23-011F-0237-61AA-56633875F4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3B5431-45C8-7AFB-AA2B-7FC5D21F4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570BA-38DF-3020-7F3D-E111EF72C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8209-420D-43B9-8D82-45F7DD19E08A}" type="datetimeFigureOut">
              <a:rPr lang="en-GB" smtClean="0"/>
              <a:t>02/08/2024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55518-DBFC-F69A-EE35-E373548D3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3D03BF-AC28-D56E-1C9C-6237B63F8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CC62E-C896-4B76-AE3E-BAB30BA99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670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9723D-3244-9323-F312-FAEB8B743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FD427-DA9C-3907-F357-9FCB94DEAC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49E11A-B831-EAF9-A8B5-3883CF9A1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955993-7B51-DC9E-F121-E8B97275E0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C18B56-0B24-5EF8-7C5B-6AA5007CF6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4B59FA-7994-EEAA-2E15-03235E96B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8209-420D-43B9-8D82-45F7DD19E08A}" type="datetimeFigureOut">
              <a:rPr lang="en-GB" smtClean="0"/>
              <a:t>02/08/2024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BC039C-488D-1F52-546A-BD5C0C6A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90ED44-CCA6-E1E6-1DFA-76AAC3141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CC62E-C896-4B76-AE3E-BAB30BA99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480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37111-6A24-9374-9807-188DE03F6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01A896-6D65-57CE-1410-BAC543236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8209-420D-43B9-8D82-45F7DD19E08A}" type="datetimeFigureOut">
              <a:rPr lang="en-GB" smtClean="0"/>
              <a:t>02/08/2024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940B61-D858-3F96-AF7E-62F49876C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15809C-6667-ED11-61F2-F7A83B53B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CC62E-C896-4B76-AE3E-BAB30BA99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746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0728D5-4D60-CEC0-86D7-A3F5BD8DA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8209-420D-43B9-8D82-45F7DD19E08A}" type="datetimeFigureOut">
              <a:rPr lang="en-GB" smtClean="0"/>
              <a:t>02/08/2024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37FCF5-AF7E-A3D4-D5F7-23EF8F843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B6C053-D2CC-140D-DFA3-58D31D34F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CC62E-C896-4B76-AE3E-BAB30BA99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712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D7C4D-CB38-B217-6996-7B63D195B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57A5A-8C0D-95B4-AE0E-B8783B9D3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080AA-EB39-F576-EB72-C7BB95B24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EFC224-C153-2EE0-E80F-A201B2BF0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8209-420D-43B9-8D82-45F7DD19E08A}" type="datetimeFigureOut">
              <a:rPr lang="en-GB" smtClean="0"/>
              <a:t>02/08/2024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E7D25A-5F91-5B9E-B04D-6BF340A2C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87375E-BA12-7A0D-CD72-CC1EF683D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CC62E-C896-4B76-AE3E-BAB30BA99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226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DEDEC-0142-B35B-FBCD-FC45A417E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9DE3DD-8F12-A71B-B279-5A73D1EF67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8A4-CA4A-7827-E446-038A8B434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A80A85-4B86-129E-E566-2F4639FCA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8209-420D-43B9-8D82-45F7DD19E08A}" type="datetimeFigureOut">
              <a:rPr lang="en-GB" smtClean="0"/>
              <a:t>02/08/2024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349EE7-7A73-5410-0FCF-D83C5C21E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91A46-A32B-D596-E9BC-E2C268853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CC62E-C896-4B76-AE3E-BAB30BA99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485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C7F70-9F08-9184-2684-798C27145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0B7657-6E65-74EF-B0B3-1D1CA578B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E6067-0480-F049-6A2C-943F2A9D7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8209-420D-43B9-8D82-45F7DD19E08A}" type="datetimeFigureOut">
              <a:rPr lang="en-GB" smtClean="0"/>
              <a:t>02/08/2024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F3014-1AC6-EA1F-C6FA-242AC5D59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C34BA-9B38-2FB8-B0AA-9FCE66629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CC62E-C896-4B76-AE3E-BAB30BA99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058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A20931-FB41-00B9-DC2E-12E745DB9A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EABF59-5371-8AA4-E882-89DED96186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E66C3-8F24-CD5E-706F-3FB3A4D1E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58209-420D-43B9-8D82-45F7DD19E08A}" type="datetimeFigureOut">
              <a:rPr lang="en-GB" smtClean="0"/>
              <a:t>02/08/2024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D99FA-AC40-8470-71B6-393DA49A0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AF51E-B19A-A18A-DD72-0FC5CE3A5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CC62E-C896-4B76-AE3E-BAB30BA99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568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529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587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7229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259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623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0051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5537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75550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46070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0869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7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A00F1A-5152-127D-756B-81F2611B1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221EDA-5DA1-46E9-7727-B7601EBB5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14C3A-9DF4-4C22-70C8-2D0E2921FA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58209-420D-43B9-8D82-45F7DD19E08A}" type="datetimeFigureOut">
              <a:rPr lang="en-GB" smtClean="0"/>
              <a:t>02/08/2024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0AD52-F6E0-858B-D49F-6897F8C9D5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DADF5-1825-3188-62D8-0E6CD04B26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CC62E-C896-4B76-AE3E-BAB30BA995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092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845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Geneva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Geneva" pitchFamily="-106" charset="-128"/>
          <a:cs typeface="Geneva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Geneva" pitchFamily="-106" charset="-128"/>
          <a:cs typeface="Geneva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Geneva" pitchFamily="-106" charset="-128"/>
          <a:cs typeface="Geneva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Geneva" pitchFamily="-106" charset="-128"/>
          <a:cs typeface="Geneva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Geneva" pitchFamily="-106" charset="-128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Geneva" pitchFamily="-106" charset="-128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Geneva" pitchFamily="-106" charset="-128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Geneva" pitchFamily="-106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Genev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cs typeface="Genev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Genev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Genev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Geneva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xXpB9pSETo?feature=oembed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Fc6t-c892A?feature=oembed" TargetMode="External"/><Relationship Id="rId5" Type="http://schemas.openxmlformats.org/officeDocument/2006/relationships/image" Target="../media/image29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fa.nhs.uk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846964CA-F334-B2A4-9A69-3FF5CD7F537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D57928E-7561-7256-3F77-9D09B5C63D3A}"/>
              </a:ext>
            </a:extLst>
          </p:cNvPr>
          <p:cNvSpPr txBox="1"/>
          <p:nvPr/>
        </p:nvSpPr>
        <p:spPr>
          <a:xfrm>
            <a:off x="572669" y="4704406"/>
            <a:ext cx="8580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Fraud, Bribery and Corruption Awareness</a:t>
            </a:r>
          </a:p>
          <a:p>
            <a:r>
              <a:rPr lang="en-GB" sz="28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Artificial Intelligence in Recruitment Fraud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39BE84-8529-58AE-52F9-7080BCF29614}"/>
              </a:ext>
            </a:extLst>
          </p:cNvPr>
          <p:cNvSpPr txBox="1"/>
          <p:nvPr/>
        </p:nvSpPr>
        <p:spPr>
          <a:xfrm>
            <a:off x="572669" y="5658513"/>
            <a:ext cx="9047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 Colin Edwards - Local Counter Fraud Specialist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58B5F4-021C-5F4C-6FE7-EA14D9583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0472" y="445830"/>
            <a:ext cx="3340898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38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Rectangle 1050">
            <a:extLst>
              <a:ext uri="{FF2B5EF4-FFF2-40B4-BE49-F238E27FC236}">
                <a16:creationId xmlns:a16="http://schemas.microsoft.com/office/drawing/2014/main" id="{27BDFED6-6E33-4606-AFE2-886ADB1C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robot sitting in a yoga pose&#10;&#10;Description automatically generated">
            <a:extLst>
              <a:ext uri="{FF2B5EF4-FFF2-40B4-BE49-F238E27FC236}">
                <a16:creationId xmlns:a16="http://schemas.microsoft.com/office/drawing/2014/main" id="{CFD94F33-FD61-41C3-D6C8-1A9E06774C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4547937" y="-5"/>
            <a:ext cx="7644062" cy="36814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2CE974D-A6D0-3558-097A-F67DF2EC2B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61" r="-1" b="-1"/>
          <a:stretch/>
        </p:blipFill>
        <p:spPr>
          <a:xfrm>
            <a:off x="4547919" y="3681401"/>
            <a:ext cx="7644081" cy="3176603"/>
          </a:xfrm>
          <a:prstGeom prst="rect">
            <a:avLst/>
          </a:prstGeom>
        </p:spPr>
      </p:pic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C2567-D187-E118-06D9-BB671D34596B}"/>
              </a:ext>
            </a:extLst>
          </p:cNvPr>
          <p:cNvSpPr txBox="1"/>
          <p:nvPr/>
        </p:nvSpPr>
        <p:spPr>
          <a:xfrm>
            <a:off x="838200" y="1115219"/>
            <a:ext cx="539591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is Artificial Intelligence (AI)?</a:t>
            </a:r>
          </a:p>
        </p:txBody>
      </p:sp>
      <p:cxnSp>
        <p:nvCxnSpPr>
          <p:cNvPr id="1055" name="Straight Connector 1054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3681408"/>
            <a:ext cx="113537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723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129F4FEF-3F4E-4042-8E6D-C24E201FB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4A572C-B9E0-CD76-0AB6-C1AB01425152}"/>
              </a:ext>
            </a:extLst>
          </p:cNvPr>
          <p:cNvSpPr txBox="1"/>
          <p:nvPr/>
        </p:nvSpPr>
        <p:spPr>
          <a:xfrm>
            <a:off x="6241774" y="132202"/>
            <a:ext cx="5999777" cy="7973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What is Artificial Intelligence (AI)? </a:t>
            </a:r>
          </a:p>
        </p:txBody>
      </p:sp>
      <p:pic>
        <p:nvPicPr>
          <p:cNvPr id="15" name="Picture 14" descr="A keyboard on a screen&#10;&#10;Description automatically generated">
            <a:extLst>
              <a:ext uri="{FF2B5EF4-FFF2-40B4-BE49-F238E27FC236}">
                <a16:creationId xmlns:a16="http://schemas.microsoft.com/office/drawing/2014/main" id="{493EBA29-4899-E945-66F7-B6900586B3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"/>
            <a:ext cx="6241754" cy="4285551"/>
          </a:xfrm>
          <a:custGeom>
            <a:avLst/>
            <a:gdLst/>
            <a:ahLst/>
            <a:cxnLst/>
            <a:rect l="l" t="t" r="r" b="b"/>
            <a:pathLst>
              <a:path w="6105136" h="4191746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007468" y="4190779"/>
                  <a:pt x="1790648" y="4201115"/>
                  <a:pt x="1535079" y="4190306"/>
                </a:cubicBez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3631DD-D62B-A65B-F200-302D64DDE24D}"/>
              </a:ext>
            </a:extLst>
          </p:cNvPr>
          <p:cNvSpPr txBox="1"/>
          <p:nvPr/>
        </p:nvSpPr>
        <p:spPr>
          <a:xfrm>
            <a:off x="6094476" y="1159819"/>
            <a:ext cx="5248663" cy="5153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Arial Narrow" panose="020B0606020202030204" pitchFamily="34" charset="0"/>
              </a:rPr>
              <a:t>AI is the science of making machines that can think like humans.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Arial Narrow" panose="020B060602020203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Arial Narrow" panose="020B0606020202030204" pitchFamily="34" charset="0"/>
              </a:rPr>
              <a:t>AI can do things that are considered "smart" such as reasoning, making decisions or solving problems.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Arial Narrow" panose="020B060602020203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Arial Narrow" panose="020B0606020202030204" pitchFamily="34" charset="0"/>
              </a:rPr>
              <a:t>AI is technology that can process large amounts of data in ways that humans cannot.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latin typeface="Arial Narrow" panose="020B060602020203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Arial Narrow" panose="020B0606020202030204" pitchFamily="34" charset="0"/>
              </a:rPr>
              <a:t>AI is to be able to do things such as recognise patterns, make decisions, and judge like humans. </a:t>
            </a:r>
            <a:endParaRPr lang="en-US" sz="2400" dirty="0">
              <a:latin typeface="Arial Narrow" panose="020B060602020203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CF684E9-05EA-ACB1-5672-E13457669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51" y="5769419"/>
            <a:ext cx="2924787" cy="108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" name="Rectangle 132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C2567-D187-E118-06D9-BB671D34596B}"/>
              </a:ext>
            </a:extLst>
          </p:cNvPr>
          <p:cNvSpPr txBox="1"/>
          <p:nvPr/>
        </p:nvSpPr>
        <p:spPr>
          <a:xfrm>
            <a:off x="3877630" y="239045"/>
            <a:ext cx="7749768" cy="6793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>
                <a:solidFill>
                  <a:schemeClr val="accent1"/>
                </a:solidFill>
                <a:latin typeface="Arial Narrow" panose="020B0606020202030204" pitchFamily="34" charset="0"/>
                <a:ea typeface="+mj-ea"/>
                <a:cs typeface="+mj-cs"/>
              </a:rPr>
              <a:t>Should we be worried and how good is AI?</a:t>
            </a:r>
          </a:p>
        </p:txBody>
      </p:sp>
      <p:pic>
        <p:nvPicPr>
          <p:cNvPr id="10" name="Picture 9" descr="A group of blue lights&#10;&#10;Description automatically generated">
            <a:extLst>
              <a:ext uri="{FF2B5EF4-FFF2-40B4-BE49-F238E27FC236}">
                <a16:creationId xmlns:a16="http://schemas.microsoft.com/office/drawing/2014/main" id="{BC280CDC-B640-F13A-84C0-386E793390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-1" y="-13873"/>
            <a:ext cx="3316078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cene3d>
            <a:camera prst="orthographicFront">
              <a:rot lat="0" lon="20999997" rev="0"/>
            </a:camera>
            <a:lightRig rig="threePt" dir="t"/>
          </a:scene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B70E78-7487-8638-403E-5767E70308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5628" y="5898568"/>
            <a:ext cx="2445745" cy="931194"/>
          </a:xfrm>
          <a:prstGeom prst="rect">
            <a:avLst/>
          </a:prstGeom>
        </p:spPr>
      </p:pic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E79531B6-4A90-CC89-7508-E8D921D3E9EB}"/>
              </a:ext>
            </a:extLst>
          </p:cNvPr>
          <p:cNvSpPr txBox="1">
            <a:spLocks/>
          </p:cNvSpPr>
          <p:nvPr/>
        </p:nvSpPr>
        <p:spPr>
          <a:xfrm>
            <a:off x="664291" y="1959780"/>
            <a:ext cx="6585487" cy="4460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Online Media 6">
            <a:hlinkClick r:id="" action="ppaction://media"/>
            <a:extLst>
              <a:ext uri="{FF2B5EF4-FFF2-40B4-BE49-F238E27FC236}">
                <a16:creationId xmlns:a16="http://schemas.microsoft.com/office/drawing/2014/main" id="{B653D1C6-7317-6D17-972C-776F1AC27DF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316077" y="962597"/>
            <a:ext cx="8675127" cy="4901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7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7" name="Rectangle 126">
            <a:extLst>
              <a:ext uri="{FF2B5EF4-FFF2-40B4-BE49-F238E27FC236}">
                <a16:creationId xmlns:a16="http://schemas.microsoft.com/office/drawing/2014/main" id="{889AE703-9EC1-473D-8723-8E991E885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computer screen with green text&#10;&#10;Description automatically generated">
            <a:extLst>
              <a:ext uri="{FF2B5EF4-FFF2-40B4-BE49-F238E27FC236}">
                <a16:creationId xmlns:a16="http://schemas.microsoft.com/office/drawing/2014/main" id="{F75620B4-71F9-D343-D1DA-5D688DAA88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1296286" y="0"/>
            <a:ext cx="7229119" cy="6857990"/>
          </a:xfrm>
          <a:custGeom>
            <a:avLst/>
            <a:gdLst/>
            <a:ahLst/>
            <a:cxnLst/>
            <a:rect l="l" t="t" r="r" b="b"/>
            <a:pathLst>
              <a:path w="7534656" h="6858000">
                <a:moveTo>
                  <a:pt x="4678390" y="3089451"/>
                </a:moveTo>
                <a:cubicBezTo>
                  <a:pt x="4704756" y="3107456"/>
                  <a:pt x="4731118" y="3125461"/>
                  <a:pt x="4757484" y="3143466"/>
                </a:cubicBezTo>
                <a:cubicBezTo>
                  <a:pt x="4742694" y="3138965"/>
                  <a:pt x="4726618" y="3134464"/>
                  <a:pt x="4711185" y="3129962"/>
                </a:cubicBezTo>
                <a:cubicBezTo>
                  <a:pt x="4698324" y="3119029"/>
                  <a:pt x="4684820" y="3108743"/>
                  <a:pt x="4671961" y="3097166"/>
                </a:cubicBezTo>
                <a:cubicBezTo>
                  <a:pt x="4673888" y="3094594"/>
                  <a:pt x="4676460" y="3092024"/>
                  <a:pt x="4678390" y="3089451"/>
                </a:cubicBezTo>
                <a:close/>
                <a:moveTo>
                  <a:pt x="5151664" y="2187270"/>
                </a:moveTo>
                <a:cubicBezTo>
                  <a:pt x="5309853" y="2295300"/>
                  <a:pt x="5468040" y="2403973"/>
                  <a:pt x="5626227" y="2512004"/>
                </a:cubicBezTo>
                <a:cubicBezTo>
                  <a:pt x="5623653" y="2514576"/>
                  <a:pt x="5621726" y="2517148"/>
                  <a:pt x="5619152" y="2519721"/>
                </a:cubicBezTo>
                <a:cubicBezTo>
                  <a:pt x="5445533" y="2428409"/>
                  <a:pt x="5281559" y="2326810"/>
                  <a:pt x="5151664" y="2187270"/>
                </a:cubicBezTo>
                <a:close/>
                <a:moveTo>
                  <a:pt x="0" y="0"/>
                </a:moveTo>
                <a:lnTo>
                  <a:pt x="7534656" y="0"/>
                </a:lnTo>
                <a:lnTo>
                  <a:pt x="7534656" y="2520617"/>
                </a:lnTo>
                <a:lnTo>
                  <a:pt x="7532186" y="2520363"/>
                </a:lnTo>
                <a:cubicBezTo>
                  <a:pt x="7340561" y="2495285"/>
                  <a:pt x="6360574" y="2283083"/>
                  <a:pt x="6073136" y="2103675"/>
                </a:cubicBezTo>
                <a:cubicBezTo>
                  <a:pt x="5779268" y="1919767"/>
                  <a:pt x="5502120" y="1716567"/>
                  <a:pt x="5226257" y="1512725"/>
                </a:cubicBezTo>
                <a:cubicBezTo>
                  <a:pt x="5106652" y="1424628"/>
                  <a:pt x="4979331" y="1344249"/>
                  <a:pt x="4871300" y="1243293"/>
                </a:cubicBezTo>
                <a:cubicBezTo>
                  <a:pt x="4763272" y="1141694"/>
                  <a:pt x="4660386" y="1036235"/>
                  <a:pt x="4543354" y="942352"/>
                </a:cubicBezTo>
                <a:cubicBezTo>
                  <a:pt x="4509916" y="915344"/>
                  <a:pt x="4476478" y="886408"/>
                  <a:pt x="4427606" y="881906"/>
                </a:cubicBezTo>
                <a:cubicBezTo>
                  <a:pt x="4416676" y="880620"/>
                  <a:pt x="4405100" y="881263"/>
                  <a:pt x="4394168" y="882548"/>
                </a:cubicBezTo>
                <a:cubicBezTo>
                  <a:pt x="4381952" y="883835"/>
                  <a:pt x="4372305" y="890265"/>
                  <a:pt x="4367803" y="901197"/>
                </a:cubicBezTo>
                <a:cubicBezTo>
                  <a:pt x="4363304" y="913416"/>
                  <a:pt x="4371019" y="920488"/>
                  <a:pt x="4380021" y="926918"/>
                </a:cubicBezTo>
                <a:cubicBezTo>
                  <a:pt x="4386451" y="931420"/>
                  <a:pt x="4392881" y="938494"/>
                  <a:pt x="4401241" y="939779"/>
                </a:cubicBezTo>
                <a:cubicBezTo>
                  <a:pt x="4454614" y="947496"/>
                  <a:pt x="4474548" y="986721"/>
                  <a:pt x="4499626" y="1021444"/>
                </a:cubicBezTo>
                <a:cubicBezTo>
                  <a:pt x="4510559" y="1036235"/>
                  <a:pt x="4522132" y="1047810"/>
                  <a:pt x="4502199" y="1069029"/>
                </a:cubicBezTo>
                <a:cubicBezTo>
                  <a:pt x="4484838" y="1087677"/>
                  <a:pt x="4502841" y="1097324"/>
                  <a:pt x="4520845" y="1102469"/>
                </a:cubicBezTo>
                <a:cubicBezTo>
                  <a:pt x="4545924" y="1109541"/>
                  <a:pt x="4575503" y="1108256"/>
                  <a:pt x="4603797" y="1131405"/>
                </a:cubicBezTo>
                <a:cubicBezTo>
                  <a:pt x="4497696" y="1133334"/>
                  <a:pt x="4452684" y="1072246"/>
                  <a:pt x="4404457" y="1015657"/>
                </a:cubicBezTo>
                <a:cubicBezTo>
                  <a:pt x="4386451" y="995081"/>
                  <a:pt x="4374235" y="970645"/>
                  <a:pt x="4358802" y="947496"/>
                </a:cubicBezTo>
                <a:cubicBezTo>
                  <a:pt x="4339510" y="919203"/>
                  <a:pt x="4317003" y="917916"/>
                  <a:pt x="4288710" y="942994"/>
                </a:cubicBezTo>
                <a:cubicBezTo>
                  <a:pt x="4263632" y="965500"/>
                  <a:pt x="4251416" y="963572"/>
                  <a:pt x="4243055" y="932705"/>
                </a:cubicBezTo>
                <a:cubicBezTo>
                  <a:pt x="4230195" y="884478"/>
                  <a:pt x="4200613" y="850398"/>
                  <a:pt x="4150456" y="833036"/>
                </a:cubicBezTo>
                <a:cubicBezTo>
                  <a:pt x="4144991" y="831106"/>
                  <a:pt x="4138882" y="828052"/>
                  <a:pt x="4132854" y="827007"/>
                </a:cubicBezTo>
                <a:cubicBezTo>
                  <a:pt x="4126826" y="825962"/>
                  <a:pt x="4120878" y="826927"/>
                  <a:pt x="4115733" y="833036"/>
                </a:cubicBezTo>
                <a:cubicBezTo>
                  <a:pt x="4106731" y="843323"/>
                  <a:pt x="4114446" y="855542"/>
                  <a:pt x="4120878" y="864544"/>
                </a:cubicBezTo>
                <a:cubicBezTo>
                  <a:pt x="4132452" y="880620"/>
                  <a:pt x="4142741" y="896052"/>
                  <a:pt x="4147242" y="915344"/>
                </a:cubicBezTo>
                <a:cubicBezTo>
                  <a:pt x="4150456" y="928205"/>
                  <a:pt x="4153673" y="942352"/>
                  <a:pt x="4144669" y="951996"/>
                </a:cubicBezTo>
                <a:cubicBezTo>
                  <a:pt x="4107374" y="993151"/>
                  <a:pt x="4134382" y="1012442"/>
                  <a:pt x="4166533" y="1034306"/>
                </a:cubicBezTo>
                <a:cubicBezTo>
                  <a:pt x="4210902" y="1063886"/>
                  <a:pt x="4228266" y="1107611"/>
                  <a:pt x="4217977" y="1159698"/>
                </a:cubicBezTo>
                <a:cubicBezTo>
                  <a:pt x="4214117" y="1180919"/>
                  <a:pt x="4216690" y="1193778"/>
                  <a:pt x="4243055" y="1193136"/>
                </a:cubicBezTo>
                <a:cubicBezTo>
                  <a:pt x="4253342" y="1193136"/>
                  <a:pt x="4255915" y="1200210"/>
                  <a:pt x="4259774" y="1207925"/>
                </a:cubicBezTo>
                <a:cubicBezTo>
                  <a:pt x="4342082" y="1389905"/>
                  <a:pt x="4461044" y="1549378"/>
                  <a:pt x="4600583" y="1695991"/>
                </a:cubicBezTo>
                <a:cubicBezTo>
                  <a:pt x="4713758" y="1814953"/>
                  <a:pt x="4838507" y="1922339"/>
                  <a:pt x="4967756" y="2026512"/>
                </a:cubicBezTo>
                <a:cubicBezTo>
                  <a:pt x="4971614" y="2029727"/>
                  <a:pt x="4975473" y="2033584"/>
                  <a:pt x="4977403" y="2040014"/>
                </a:cubicBezTo>
                <a:cubicBezTo>
                  <a:pt x="4916314" y="2027155"/>
                  <a:pt x="4863586" y="2000789"/>
                  <a:pt x="4812784" y="1971210"/>
                </a:cubicBezTo>
                <a:cubicBezTo>
                  <a:pt x="4677748" y="1892760"/>
                  <a:pt x="4563930" y="1791160"/>
                  <a:pt x="4448827" y="1691489"/>
                </a:cubicBezTo>
                <a:cubicBezTo>
                  <a:pt x="4378737" y="1630400"/>
                  <a:pt x="4306715" y="1571241"/>
                  <a:pt x="4229552" y="1517227"/>
                </a:cubicBezTo>
                <a:cubicBezTo>
                  <a:pt x="4216690" y="1508223"/>
                  <a:pt x="4207687" y="1496649"/>
                  <a:pt x="4198686" y="1485074"/>
                </a:cubicBezTo>
                <a:cubicBezTo>
                  <a:pt x="4193541" y="1478645"/>
                  <a:pt x="4187111" y="1472857"/>
                  <a:pt x="4176822" y="1475430"/>
                </a:cubicBezTo>
                <a:cubicBezTo>
                  <a:pt x="4163961" y="1478645"/>
                  <a:pt x="4162675" y="1488289"/>
                  <a:pt x="4161388" y="1497936"/>
                </a:cubicBezTo>
                <a:cubicBezTo>
                  <a:pt x="4157531" y="1528801"/>
                  <a:pt x="4165890" y="1556452"/>
                  <a:pt x="4181966" y="1582816"/>
                </a:cubicBezTo>
                <a:cubicBezTo>
                  <a:pt x="4223765" y="1650334"/>
                  <a:pt x="4285495" y="1702421"/>
                  <a:pt x="4349155" y="1751935"/>
                </a:cubicBezTo>
                <a:cubicBezTo>
                  <a:pt x="4431464" y="1815596"/>
                  <a:pt x="4511200" y="1881828"/>
                  <a:pt x="4583864" y="1954492"/>
                </a:cubicBezTo>
                <a:cubicBezTo>
                  <a:pt x="4589008" y="1959636"/>
                  <a:pt x="4598653" y="1962851"/>
                  <a:pt x="4595438" y="1977640"/>
                </a:cubicBezTo>
                <a:cubicBezTo>
                  <a:pt x="4549783" y="1943560"/>
                  <a:pt x="4506699" y="1910122"/>
                  <a:pt x="4462973" y="1877969"/>
                </a:cubicBezTo>
                <a:cubicBezTo>
                  <a:pt x="4419889" y="1845818"/>
                  <a:pt x="4376162" y="1813666"/>
                  <a:pt x="4333080" y="1782158"/>
                </a:cubicBezTo>
                <a:cubicBezTo>
                  <a:pt x="4322790" y="1774441"/>
                  <a:pt x="4311858" y="1763509"/>
                  <a:pt x="4297070" y="1773155"/>
                </a:cubicBezTo>
                <a:cubicBezTo>
                  <a:pt x="4281639" y="1782800"/>
                  <a:pt x="4283566" y="1798877"/>
                  <a:pt x="4287426" y="1811736"/>
                </a:cubicBezTo>
                <a:cubicBezTo>
                  <a:pt x="4299642" y="1849676"/>
                  <a:pt x="4320864" y="1883114"/>
                  <a:pt x="4349155" y="1912694"/>
                </a:cubicBezTo>
                <a:cubicBezTo>
                  <a:pt x="4445611" y="2010436"/>
                  <a:pt x="4556856" y="2094673"/>
                  <a:pt x="4660386" y="2185984"/>
                </a:cubicBezTo>
                <a:cubicBezTo>
                  <a:pt x="4716330" y="2235499"/>
                  <a:pt x="4767772" y="2288228"/>
                  <a:pt x="4816643" y="2342884"/>
                </a:cubicBezTo>
                <a:cubicBezTo>
                  <a:pt x="4827576" y="2355104"/>
                  <a:pt x="4826931" y="2366678"/>
                  <a:pt x="4823716" y="2380824"/>
                </a:cubicBezTo>
                <a:cubicBezTo>
                  <a:pt x="4810857" y="2438056"/>
                  <a:pt x="4830791" y="2457346"/>
                  <a:pt x="4895093" y="2446415"/>
                </a:cubicBezTo>
                <a:cubicBezTo>
                  <a:pt x="4915027" y="2443198"/>
                  <a:pt x="4928532" y="2446415"/>
                  <a:pt x="4940748" y="2459917"/>
                </a:cubicBezTo>
                <a:cubicBezTo>
                  <a:pt x="5088648" y="2627107"/>
                  <a:pt x="5263553" y="2767932"/>
                  <a:pt x="5454535" y="2893324"/>
                </a:cubicBezTo>
                <a:cubicBezTo>
                  <a:pt x="5532343" y="2944123"/>
                  <a:pt x="5612723" y="2992353"/>
                  <a:pt x="5694388" y="3037365"/>
                </a:cubicBezTo>
                <a:cubicBezTo>
                  <a:pt x="5694388" y="3040580"/>
                  <a:pt x="5694388" y="3044439"/>
                  <a:pt x="5694388" y="3047654"/>
                </a:cubicBezTo>
                <a:cubicBezTo>
                  <a:pt x="5693745" y="3052154"/>
                  <a:pt x="5693102" y="3054726"/>
                  <a:pt x="5692459" y="3058585"/>
                </a:cubicBezTo>
                <a:cubicBezTo>
                  <a:pt x="5577355" y="2989137"/>
                  <a:pt x="5463536" y="2917760"/>
                  <a:pt x="5352292" y="2842525"/>
                </a:cubicBezTo>
                <a:cubicBezTo>
                  <a:pt x="5050709" y="2638683"/>
                  <a:pt x="4762627" y="2420050"/>
                  <a:pt x="4470046" y="2206561"/>
                </a:cubicBezTo>
                <a:cubicBezTo>
                  <a:pt x="4371661" y="2134541"/>
                  <a:pt x="4293855" y="2042587"/>
                  <a:pt x="4205115" y="1961564"/>
                </a:cubicBezTo>
                <a:cubicBezTo>
                  <a:pt x="4145956" y="1907550"/>
                  <a:pt x="4089368" y="1850963"/>
                  <a:pt x="4020564" y="1806593"/>
                </a:cubicBezTo>
                <a:cubicBezTo>
                  <a:pt x="3992271" y="1788587"/>
                  <a:pt x="3962691" y="1772511"/>
                  <a:pt x="3924751" y="1777013"/>
                </a:cubicBezTo>
                <a:cubicBezTo>
                  <a:pt x="3909962" y="1778943"/>
                  <a:pt x="3893242" y="1782800"/>
                  <a:pt x="3888098" y="1799519"/>
                </a:cubicBezTo>
                <a:cubicBezTo>
                  <a:pt x="3883596" y="1816238"/>
                  <a:pt x="3897100" y="1823955"/>
                  <a:pt x="3909319" y="1831028"/>
                </a:cubicBezTo>
                <a:cubicBezTo>
                  <a:pt x="3912534" y="1832957"/>
                  <a:pt x="3915749" y="1835530"/>
                  <a:pt x="3918964" y="1835530"/>
                </a:cubicBezTo>
                <a:cubicBezTo>
                  <a:pt x="3980052" y="1839387"/>
                  <a:pt x="3994199" y="1888258"/>
                  <a:pt x="4023137" y="1923626"/>
                </a:cubicBezTo>
                <a:cubicBezTo>
                  <a:pt x="4032139" y="1934558"/>
                  <a:pt x="4032781" y="1945489"/>
                  <a:pt x="4023137" y="1958349"/>
                </a:cubicBezTo>
                <a:cubicBezTo>
                  <a:pt x="4005773" y="1981498"/>
                  <a:pt x="4017992" y="1991787"/>
                  <a:pt x="4041141" y="1998217"/>
                </a:cubicBezTo>
                <a:cubicBezTo>
                  <a:pt x="4064289" y="2004648"/>
                  <a:pt x="4089368" y="2006576"/>
                  <a:pt x="4114446" y="2021367"/>
                </a:cubicBezTo>
                <a:cubicBezTo>
                  <a:pt x="4074579" y="2033584"/>
                  <a:pt x="4046928" y="2020725"/>
                  <a:pt x="4021207" y="2004648"/>
                </a:cubicBezTo>
                <a:cubicBezTo>
                  <a:pt x="3963333" y="1969281"/>
                  <a:pt x="3926038" y="1917194"/>
                  <a:pt x="3890670" y="1863823"/>
                </a:cubicBezTo>
                <a:cubicBezTo>
                  <a:pt x="3883596" y="1853534"/>
                  <a:pt x="3877809" y="1841959"/>
                  <a:pt x="3868164" y="1833600"/>
                </a:cubicBezTo>
                <a:cubicBezTo>
                  <a:pt x="3850158" y="1816881"/>
                  <a:pt x="3830867" y="1814953"/>
                  <a:pt x="3809005" y="1835530"/>
                </a:cubicBezTo>
                <a:cubicBezTo>
                  <a:pt x="3780067" y="1862537"/>
                  <a:pt x="3769780" y="1860608"/>
                  <a:pt x="3760134" y="1825885"/>
                </a:cubicBezTo>
                <a:cubicBezTo>
                  <a:pt x="3747272" y="1778943"/>
                  <a:pt x="3718336" y="1746147"/>
                  <a:pt x="3668822" y="1728786"/>
                </a:cubicBezTo>
                <a:cubicBezTo>
                  <a:pt x="3658535" y="1724927"/>
                  <a:pt x="3647603" y="1719782"/>
                  <a:pt x="3636671" y="1728142"/>
                </a:cubicBezTo>
                <a:cubicBezTo>
                  <a:pt x="3625097" y="1737788"/>
                  <a:pt x="3632812" y="1747433"/>
                  <a:pt x="3637314" y="1756437"/>
                </a:cubicBezTo>
                <a:cubicBezTo>
                  <a:pt x="3643744" y="1770583"/>
                  <a:pt x="3651461" y="1784730"/>
                  <a:pt x="3657248" y="1799519"/>
                </a:cubicBezTo>
                <a:cubicBezTo>
                  <a:pt x="3667537" y="1823312"/>
                  <a:pt x="3669467" y="1848391"/>
                  <a:pt x="3650175" y="1871539"/>
                </a:cubicBezTo>
                <a:cubicBezTo>
                  <a:pt x="3636027" y="1888258"/>
                  <a:pt x="3637314" y="1899190"/>
                  <a:pt x="3655963" y="1910765"/>
                </a:cubicBezTo>
                <a:cubicBezTo>
                  <a:pt x="3715764" y="1946775"/>
                  <a:pt x="3753704" y="1993716"/>
                  <a:pt x="3733126" y="2067022"/>
                </a:cubicBezTo>
                <a:cubicBezTo>
                  <a:pt x="3729911" y="2077311"/>
                  <a:pt x="3733770" y="2087600"/>
                  <a:pt x="3745987" y="2086956"/>
                </a:cubicBezTo>
                <a:cubicBezTo>
                  <a:pt x="3772995" y="2085028"/>
                  <a:pt x="3777495" y="2101747"/>
                  <a:pt x="3785212" y="2119109"/>
                </a:cubicBezTo>
                <a:cubicBezTo>
                  <a:pt x="3860447" y="2285655"/>
                  <a:pt x="3969120" y="2430981"/>
                  <a:pt x="4094512" y="2567305"/>
                </a:cubicBezTo>
                <a:cubicBezTo>
                  <a:pt x="4218619" y="2702344"/>
                  <a:pt x="4358159" y="2823234"/>
                  <a:pt x="4506699" y="2938980"/>
                </a:cubicBezTo>
                <a:cubicBezTo>
                  <a:pt x="4464901" y="2935122"/>
                  <a:pt x="4410886" y="2911330"/>
                  <a:pt x="4358802" y="2883679"/>
                </a:cubicBezTo>
                <a:cubicBezTo>
                  <a:pt x="4221193" y="2809730"/>
                  <a:pt x="4108016" y="2709416"/>
                  <a:pt x="3992913" y="2611032"/>
                </a:cubicBezTo>
                <a:cubicBezTo>
                  <a:pt x="3912534" y="2542227"/>
                  <a:pt x="3834084" y="2471493"/>
                  <a:pt x="3744057" y="2412332"/>
                </a:cubicBezTo>
                <a:cubicBezTo>
                  <a:pt x="3733770" y="2405903"/>
                  <a:pt x="3726696" y="2397543"/>
                  <a:pt x="3720909" y="2387254"/>
                </a:cubicBezTo>
                <a:cubicBezTo>
                  <a:pt x="3715764" y="2378252"/>
                  <a:pt x="3708047" y="2369893"/>
                  <a:pt x="3694545" y="2373750"/>
                </a:cubicBezTo>
                <a:cubicBezTo>
                  <a:pt x="3681041" y="2378252"/>
                  <a:pt x="3679754" y="2389827"/>
                  <a:pt x="3679754" y="2400116"/>
                </a:cubicBezTo>
                <a:cubicBezTo>
                  <a:pt x="3681684" y="2438698"/>
                  <a:pt x="3692615" y="2473421"/>
                  <a:pt x="3716407" y="2504287"/>
                </a:cubicBezTo>
                <a:cubicBezTo>
                  <a:pt x="3762706" y="2566020"/>
                  <a:pt x="3824437" y="2614247"/>
                  <a:pt x="3886168" y="2662474"/>
                </a:cubicBezTo>
                <a:cubicBezTo>
                  <a:pt x="3971693" y="2728707"/>
                  <a:pt x="4050787" y="2800727"/>
                  <a:pt x="4122163" y="2881107"/>
                </a:cubicBezTo>
                <a:cubicBezTo>
                  <a:pt x="4070721" y="2841882"/>
                  <a:pt x="4019277" y="2802013"/>
                  <a:pt x="3967191" y="2762788"/>
                </a:cubicBezTo>
                <a:cubicBezTo>
                  <a:pt x="3927966" y="2733209"/>
                  <a:pt x="3887455" y="2704914"/>
                  <a:pt x="3847588" y="2675978"/>
                </a:cubicBezTo>
                <a:cubicBezTo>
                  <a:pt x="3837941" y="2668905"/>
                  <a:pt x="3827652" y="2661189"/>
                  <a:pt x="3814150" y="2670833"/>
                </a:cubicBezTo>
                <a:cubicBezTo>
                  <a:pt x="3801931" y="2679193"/>
                  <a:pt x="3803861" y="2691412"/>
                  <a:pt x="3806433" y="2702986"/>
                </a:cubicBezTo>
                <a:cubicBezTo>
                  <a:pt x="3816078" y="2748641"/>
                  <a:pt x="3843086" y="2785294"/>
                  <a:pt x="3876524" y="2818089"/>
                </a:cubicBezTo>
                <a:cubicBezTo>
                  <a:pt x="3917034" y="2857314"/>
                  <a:pt x="3959476" y="2894611"/>
                  <a:pt x="4003201" y="2931907"/>
                </a:cubicBezTo>
                <a:cubicBezTo>
                  <a:pt x="3956261" y="2921618"/>
                  <a:pt x="3909319" y="2911330"/>
                  <a:pt x="3862377" y="2902971"/>
                </a:cubicBezTo>
                <a:cubicBezTo>
                  <a:pt x="3883596" y="2977562"/>
                  <a:pt x="3933110" y="2992353"/>
                  <a:pt x="3977480" y="3003927"/>
                </a:cubicBezTo>
                <a:cubicBezTo>
                  <a:pt x="4037283" y="3018716"/>
                  <a:pt x="4094512" y="3037365"/>
                  <a:pt x="4151101" y="3058585"/>
                </a:cubicBezTo>
                <a:cubicBezTo>
                  <a:pt x="4174892" y="3079805"/>
                  <a:pt x="4198686" y="3100383"/>
                  <a:pt x="4221834" y="3122245"/>
                </a:cubicBezTo>
                <a:cubicBezTo>
                  <a:pt x="4245627" y="3144753"/>
                  <a:pt x="4268133" y="3167259"/>
                  <a:pt x="4290640" y="3191050"/>
                </a:cubicBezTo>
                <a:cubicBezTo>
                  <a:pt x="4306715" y="3208411"/>
                  <a:pt x="4326007" y="3223203"/>
                  <a:pt x="4307359" y="3252781"/>
                </a:cubicBezTo>
                <a:cubicBezTo>
                  <a:pt x="4298999" y="3266285"/>
                  <a:pt x="4353655" y="3339593"/>
                  <a:pt x="4371019" y="3344093"/>
                </a:cubicBezTo>
                <a:cubicBezTo>
                  <a:pt x="4373591" y="3344735"/>
                  <a:pt x="4376162" y="3345380"/>
                  <a:pt x="4378091" y="3345380"/>
                </a:cubicBezTo>
                <a:cubicBezTo>
                  <a:pt x="4415390" y="3342808"/>
                  <a:pt x="4423749" y="3364671"/>
                  <a:pt x="4424390" y="3392322"/>
                </a:cubicBezTo>
                <a:cubicBezTo>
                  <a:pt x="4425034" y="3419328"/>
                  <a:pt x="4418604" y="3452766"/>
                  <a:pt x="4469403" y="3439262"/>
                </a:cubicBezTo>
                <a:cubicBezTo>
                  <a:pt x="4475190" y="3437977"/>
                  <a:pt x="4476478" y="3441834"/>
                  <a:pt x="4479048" y="3446336"/>
                </a:cubicBezTo>
                <a:cubicBezTo>
                  <a:pt x="4534350" y="3561439"/>
                  <a:pt x="4627590" y="3650178"/>
                  <a:pt x="4719544" y="3738917"/>
                </a:cubicBezTo>
                <a:cubicBezTo>
                  <a:pt x="4724691" y="3743419"/>
                  <a:pt x="4729833" y="3747920"/>
                  <a:pt x="4734977" y="3752421"/>
                </a:cubicBezTo>
                <a:cubicBezTo>
                  <a:pt x="4638523" y="3729915"/>
                  <a:pt x="4320218" y="3700977"/>
                  <a:pt x="4226978" y="3710624"/>
                </a:cubicBezTo>
                <a:cubicBezTo>
                  <a:pt x="4144027" y="3718984"/>
                  <a:pt x="3675254" y="3578802"/>
                  <a:pt x="3578155" y="3495850"/>
                </a:cubicBezTo>
                <a:cubicBezTo>
                  <a:pt x="3564651" y="3560796"/>
                  <a:pt x="3593587" y="3586517"/>
                  <a:pt x="3616738" y="3616098"/>
                </a:cubicBezTo>
                <a:cubicBezTo>
                  <a:pt x="3649531" y="3657895"/>
                  <a:pt x="3654676" y="3687475"/>
                  <a:pt x="3592944" y="3720913"/>
                </a:cubicBezTo>
                <a:cubicBezTo>
                  <a:pt x="3416109" y="3816082"/>
                  <a:pt x="3418038" y="3819297"/>
                  <a:pt x="3583942" y="3948546"/>
                </a:cubicBezTo>
                <a:cubicBezTo>
                  <a:pt x="3591659" y="3954335"/>
                  <a:pt x="3587800" y="3972982"/>
                  <a:pt x="3589730" y="3985844"/>
                </a:cubicBezTo>
                <a:cubicBezTo>
                  <a:pt x="3546645" y="4005135"/>
                  <a:pt x="3495846" y="3954978"/>
                  <a:pt x="3444404" y="4008992"/>
                </a:cubicBezTo>
                <a:cubicBezTo>
                  <a:pt x="3666250" y="4246272"/>
                  <a:pt x="4003845" y="4471979"/>
                  <a:pt x="4309931" y="4650101"/>
                </a:cubicBezTo>
                <a:cubicBezTo>
                  <a:pt x="4062362" y="4708617"/>
                  <a:pt x="3913819" y="4502845"/>
                  <a:pt x="3731840" y="4529209"/>
                </a:cubicBezTo>
                <a:cubicBezTo>
                  <a:pt x="3641172" y="4593512"/>
                  <a:pt x="3911247" y="4697685"/>
                  <a:pt x="3653390" y="4727908"/>
                </a:cubicBezTo>
                <a:cubicBezTo>
                  <a:pt x="3765278" y="4784495"/>
                  <a:pt x="3848230" y="4839796"/>
                  <a:pt x="3925393" y="4904742"/>
                </a:cubicBezTo>
                <a:cubicBezTo>
                  <a:pt x="4062362" y="5021132"/>
                  <a:pt x="4089368" y="5098297"/>
                  <a:pt x="4026352" y="5254555"/>
                </a:cubicBezTo>
                <a:cubicBezTo>
                  <a:pt x="3984554" y="5357440"/>
                  <a:pt x="3924108" y="5451967"/>
                  <a:pt x="3977480" y="5574787"/>
                </a:cubicBezTo>
                <a:cubicBezTo>
                  <a:pt x="4014133" y="5659024"/>
                  <a:pt x="3999986" y="5714325"/>
                  <a:pt x="3861090" y="5676385"/>
                </a:cubicBezTo>
                <a:cubicBezTo>
                  <a:pt x="3711264" y="5635875"/>
                  <a:pt x="3654676" y="5711753"/>
                  <a:pt x="3692615" y="5859008"/>
                </a:cubicBezTo>
                <a:cubicBezTo>
                  <a:pt x="3717051" y="5953535"/>
                  <a:pt x="3691328" y="5983115"/>
                  <a:pt x="3588443" y="5972183"/>
                </a:cubicBezTo>
                <a:cubicBezTo>
                  <a:pt x="3474625" y="5959965"/>
                  <a:pt x="3366596" y="5898233"/>
                  <a:pt x="3225771" y="5927814"/>
                </a:cubicBezTo>
                <a:cubicBezTo>
                  <a:pt x="3338301" y="6100148"/>
                  <a:pt x="3578798" y="6051276"/>
                  <a:pt x="3709977" y="6215251"/>
                </a:cubicBezTo>
                <a:cubicBezTo>
                  <a:pt x="3553719" y="6215893"/>
                  <a:pt x="3434115" y="6215251"/>
                  <a:pt x="3318367" y="6179240"/>
                </a:cubicBezTo>
                <a:cubicBezTo>
                  <a:pt x="3270140" y="6164451"/>
                  <a:pt x="3217411" y="6149662"/>
                  <a:pt x="3190403" y="6199174"/>
                </a:cubicBezTo>
                <a:cubicBezTo>
                  <a:pt x="3158252" y="6258978"/>
                  <a:pt x="3223841" y="6281484"/>
                  <a:pt x="3263066" y="6292415"/>
                </a:cubicBezTo>
                <a:cubicBezTo>
                  <a:pt x="3373669" y="6322638"/>
                  <a:pt x="3458550" y="6394014"/>
                  <a:pt x="3550504" y="6449958"/>
                </a:cubicBezTo>
                <a:cubicBezTo>
                  <a:pt x="3726616" y="6557427"/>
                  <a:pt x="3917990" y="6649139"/>
                  <a:pt x="4077239" y="6805655"/>
                </a:cubicBezTo>
                <a:lnTo>
                  <a:pt x="4125813" y="6858000"/>
                </a:lnTo>
                <a:lnTo>
                  <a:pt x="4084568" y="6858000"/>
                </a:lnTo>
                <a:lnTo>
                  <a:pt x="3991456" y="6828025"/>
                </a:lnTo>
                <a:cubicBezTo>
                  <a:pt x="3846743" y="6771357"/>
                  <a:pt x="3719301" y="6699136"/>
                  <a:pt x="3569795" y="6680810"/>
                </a:cubicBezTo>
                <a:cubicBezTo>
                  <a:pt x="3613040" y="6726948"/>
                  <a:pt x="3659338" y="6769067"/>
                  <a:pt x="3707747" y="6808392"/>
                </a:cubicBezTo>
                <a:lnTo>
                  <a:pt x="377516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FC2567-D187-E118-06D9-BB671D34596B}"/>
              </a:ext>
            </a:extLst>
          </p:cNvPr>
          <p:cNvSpPr txBox="1"/>
          <p:nvPr/>
        </p:nvSpPr>
        <p:spPr>
          <a:xfrm>
            <a:off x="6478969" y="1103636"/>
            <a:ext cx="5163846" cy="11095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4400" kern="1200" dirty="0">
                <a:solidFill>
                  <a:schemeClr val="accent1"/>
                </a:solidFill>
                <a:latin typeface="Arial Narrow" panose="020B0606020202030204" pitchFamily="34" charset="0"/>
                <a:ea typeface="+mj-ea"/>
                <a:cs typeface="+mj-cs"/>
              </a:rPr>
              <a:t>Deep Fake Video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72" name="TextBox 5">
            <a:extLst>
              <a:ext uri="{FF2B5EF4-FFF2-40B4-BE49-F238E27FC236}">
                <a16:creationId xmlns:a16="http://schemas.microsoft.com/office/drawing/2014/main" id="{40FE224E-6FA6-A972-7950-7EC622E647B3}"/>
              </a:ext>
            </a:extLst>
          </p:cNvPr>
          <p:cNvSpPr txBox="1"/>
          <p:nvPr/>
        </p:nvSpPr>
        <p:spPr>
          <a:xfrm>
            <a:off x="4130937" y="2602026"/>
            <a:ext cx="8177600" cy="43514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16000" indent="-228600" fontAlgn="base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February 2024 – a company fell victim to a sophisticated scam that targeted its financial department. The attackers, used convincing AI-enabled deepfake technology to impersonate the company’s CFO.</a:t>
            </a:r>
          </a:p>
          <a:p>
            <a:pPr marL="216000" indent="-228600" fontAlgn="base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From the deep fake video, fraudulent instructions were given to employees to transfer </a:t>
            </a:r>
            <a:r>
              <a:rPr lang="en-GB" dirty="0"/>
              <a:t>$25m to an offshore account</a:t>
            </a:r>
            <a:r>
              <a:rPr lang="en-US" dirty="0"/>
              <a:t>. </a:t>
            </a:r>
          </a:p>
          <a:p>
            <a:pPr marL="216000" indent="-228600" fontAlgn="base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Perpetrators used AI to create a deepfake video of the CFO, imitating voice and facial expressions to perfection. </a:t>
            </a:r>
          </a:p>
          <a:p>
            <a:pPr marL="216000" indent="-228600" fontAlgn="base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level of detail meant that employees did not spot the deception, even as the video instructed them to make an urgent and confidential money transfer. </a:t>
            </a:r>
          </a:p>
          <a:p>
            <a:pPr marL="216000" indent="-228600" fontAlgn="base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scam took advantage on the trust and authority associated with the CFO, exploiting the human tendency to comply with instructions from senior personnel.</a:t>
            </a:r>
          </a:p>
          <a:p>
            <a:pPr marL="216000" indent="-228600" fontAlgn="base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targeted company suffered a significant financial loss, and its reputation was damaged.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9E2098-0224-6318-3CA0-A23AAA7CB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9909" y="274426"/>
            <a:ext cx="2981202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374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Rectangle 1059">
            <a:extLst>
              <a:ext uri="{FF2B5EF4-FFF2-40B4-BE49-F238E27FC236}">
                <a16:creationId xmlns:a16="http://schemas.microsoft.com/office/drawing/2014/main" id="{27BDFED6-6E33-4606-AFE2-886ADB1C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group of wooden hands walking&#10;&#10;Description automatically generated">
            <a:extLst>
              <a:ext uri="{FF2B5EF4-FFF2-40B4-BE49-F238E27FC236}">
                <a16:creationId xmlns:a16="http://schemas.microsoft.com/office/drawing/2014/main" id="{85A2B252-DA34-AD31-6C8A-AF313A6762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4547937" y="-5"/>
            <a:ext cx="7644062" cy="36814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2CE974D-A6D0-3558-097A-F67DF2EC2B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61" r="-1" b="-1"/>
          <a:stretch/>
        </p:blipFill>
        <p:spPr>
          <a:xfrm>
            <a:off x="4547919" y="3681401"/>
            <a:ext cx="7644081" cy="3176603"/>
          </a:xfrm>
          <a:prstGeom prst="rect">
            <a:avLst/>
          </a:prstGeom>
        </p:spPr>
      </p:pic>
      <p:sp>
        <p:nvSpPr>
          <p:cNvPr id="1062" name="Rectangle 1061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C2567-D187-E118-06D9-BB671D34596B}"/>
              </a:ext>
            </a:extLst>
          </p:cNvPr>
          <p:cNvSpPr txBox="1"/>
          <p:nvPr/>
        </p:nvSpPr>
        <p:spPr>
          <a:xfrm>
            <a:off x="838200" y="1115219"/>
            <a:ext cx="539591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Recruitment Fraud and AI</a:t>
            </a:r>
          </a:p>
        </p:txBody>
      </p:sp>
      <p:cxnSp>
        <p:nvCxnSpPr>
          <p:cNvPr id="1064" name="Straight Connector 1063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3681408"/>
            <a:ext cx="113537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462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7" name="Rectangle 126">
            <a:extLst>
              <a:ext uri="{FF2B5EF4-FFF2-40B4-BE49-F238E27FC236}">
                <a16:creationId xmlns:a16="http://schemas.microsoft.com/office/drawing/2014/main" id="{889AE703-9EC1-473D-8723-8E991E885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C2567-D187-E118-06D9-BB671D34596B}"/>
              </a:ext>
            </a:extLst>
          </p:cNvPr>
          <p:cNvSpPr txBox="1"/>
          <p:nvPr/>
        </p:nvSpPr>
        <p:spPr>
          <a:xfrm>
            <a:off x="4749378" y="-90001"/>
            <a:ext cx="7311731" cy="11095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 Narrow" panose="020B0004020202020204" pitchFamily="34" charset="0"/>
              </a:rPr>
              <a:t>How Does Morgan Freeman and </a:t>
            </a:r>
            <a:r>
              <a:rPr lang="en-US" sz="2800" dirty="0">
                <a:solidFill>
                  <a:schemeClr val="accent1"/>
                </a:solidFill>
                <a:latin typeface="Aptos Narrow" panose="020B0004020202020204" pitchFamily="34" charset="0"/>
              </a:rPr>
              <a:t>CFO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 Narrow" panose="020B0004020202020204" pitchFamily="34" charset="0"/>
              </a:rPr>
              <a:t>Deep Fake Videos Relate to AI in Recruitment Fraud? </a:t>
            </a:r>
          </a:p>
        </p:txBody>
      </p:sp>
      <p:sp>
        <p:nvSpPr>
          <p:cNvPr id="72" name="TextBox 5">
            <a:extLst>
              <a:ext uri="{FF2B5EF4-FFF2-40B4-BE49-F238E27FC236}">
                <a16:creationId xmlns:a16="http://schemas.microsoft.com/office/drawing/2014/main" id="{40FE224E-6FA6-A972-7950-7EC622E647B3}"/>
              </a:ext>
            </a:extLst>
          </p:cNvPr>
          <p:cNvSpPr txBox="1"/>
          <p:nvPr/>
        </p:nvSpPr>
        <p:spPr>
          <a:xfrm>
            <a:off x="4952999" y="3170934"/>
            <a:ext cx="7108112" cy="3522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E9E2098-0224-6318-3CA0-A23AAA7CB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750" y="5748432"/>
            <a:ext cx="2981202" cy="1109568"/>
          </a:xfrm>
          <a:prstGeom prst="rect">
            <a:avLst/>
          </a:prstGeom>
        </p:spPr>
      </p:pic>
      <p:pic>
        <p:nvPicPr>
          <p:cNvPr id="3" name="Picture 2" descr="A person walking in a room with lights&#10;&#10;Description automatically generated">
            <a:extLst>
              <a:ext uri="{FF2B5EF4-FFF2-40B4-BE49-F238E27FC236}">
                <a16:creationId xmlns:a16="http://schemas.microsoft.com/office/drawing/2014/main" id="{5DFB7B25-D786-17BE-9562-4B704636F45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5" y="0"/>
            <a:ext cx="457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45873C-6DD8-84EC-F344-FE9F67B3D3A1}"/>
              </a:ext>
            </a:extLst>
          </p:cNvPr>
          <p:cNvSpPr txBox="1"/>
          <p:nvPr/>
        </p:nvSpPr>
        <p:spPr>
          <a:xfrm>
            <a:off x="4697687" y="2604794"/>
            <a:ext cx="7311732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defTabSz="4846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Applicant deliberately provides false information (e.g., false qualifications).</a:t>
            </a:r>
          </a:p>
          <a:p>
            <a:pPr marL="342900" lvl="0" indent="-342900" defTabSz="484632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2200" dirty="0">
                <a:latin typeface="Arial Narrow" panose="020B0606020202030204" pitchFamily="34" charset="0"/>
                <a:cs typeface="Arial" panose="020B0604020202020204" pitchFamily="34" charset="0"/>
              </a:rPr>
              <a:t>Applicant omits to provide information (e.g., criminal conviction). 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342900" marR="0" lvl="0" indent="-342900" defTabSz="4846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200" dirty="0">
                <a:latin typeface="Arial Narrow" panose="020B0606020202030204" pitchFamily="34" charset="0"/>
                <a:cs typeface="Arial" panose="020B0604020202020204" pitchFamily="34" charset="0"/>
              </a:rPr>
              <a:t>Applicant embellishes information (e.g., work history responsibilities and/or experience).</a:t>
            </a:r>
          </a:p>
          <a:p>
            <a:pPr marL="342900" marR="0" lvl="0" indent="-342900" defTabSz="4846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200" dirty="0">
                <a:latin typeface="Arial Narrow" panose="020B0606020202030204" pitchFamily="34" charset="0"/>
                <a:cs typeface="Arial" panose="020B0604020202020204" pitchFamily="34" charset="0"/>
              </a:rPr>
              <a:t>Applicant colludes with others (e.g., to submit false references or with an agency regarding right to work). </a:t>
            </a:r>
          </a:p>
          <a:p>
            <a:pPr marL="342900" marR="0" lvl="0" indent="-342900" defTabSz="4846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Applicant knows that their actions would affect their offer or continued employment (failure to disclose changes). </a:t>
            </a:r>
          </a:p>
          <a:p>
            <a:pPr marL="342900" marR="0" lvl="0" indent="-342900" defTabSz="4846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200" dirty="0">
                <a:latin typeface="Arial Narrow" panose="020B0606020202030204" pitchFamily="34" charset="0"/>
                <a:cs typeface="Arial" panose="020B0604020202020204" pitchFamily="34" charset="0"/>
              </a:rPr>
              <a:t>False identity or imposters.  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R="0" lvl="0" defTabSz="4846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9B8531A-E277-880C-D40F-396DE54E3574}"/>
              </a:ext>
            </a:extLst>
          </p:cNvPr>
          <p:cNvSpPr/>
          <p:nvPr/>
        </p:nvSpPr>
        <p:spPr>
          <a:xfrm>
            <a:off x="4697688" y="1168627"/>
            <a:ext cx="7311731" cy="125901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Firstly, we need to understand what recruitment fraud is and acknowledge there is a fraud risk in respect of substantive employers and temporary workers.</a:t>
            </a:r>
          </a:p>
          <a:p>
            <a:pPr algn="ctr"/>
            <a:r>
              <a:rPr lang="en-GB" sz="2000" dirty="0"/>
              <a:t>Examples include……….</a:t>
            </a:r>
          </a:p>
        </p:txBody>
      </p:sp>
    </p:spTree>
    <p:extLst>
      <p:ext uri="{BB962C8B-B14F-4D97-AF65-F5344CB8AC3E}">
        <p14:creationId xmlns:p14="http://schemas.microsoft.com/office/powerpoint/2010/main" val="184716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1" name="Rectangle 3090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typewriter with a piece of paper&#10;&#10;Description automatically generated">
            <a:extLst>
              <a:ext uri="{FF2B5EF4-FFF2-40B4-BE49-F238E27FC236}">
                <a16:creationId xmlns:a16="http://schemas.microsoft.com/office/drawing/2014/main" id="{EB788CFA-00CD-AECB-85E3-496EF1B03C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0" y="-1033"/>
            <a:ext cx="4626321" cy="5187118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FC2567-D187-E118-06D9-BB671D34596B}"/>
              </a:ext>
            </a:extLst>
          </p:cNvPr>
          <p:cNvSpPr txBox="1"/>
          <p:nvPr/>
        </p:nvSpPr>
        <p:spPr>
          <a:xfrm>
            <a:off x="4730134" y="308149"/>
            <a:ext cx="5812325" cy="7624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600" i="0" u="none" strike="noStrike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Narrow" panose="020B0606020202030204" pitchFamily="34" charset="0"/>
              </a:rPr>
              <a:t>AI in Application </a:t>
            </a:r>
            <a:r>
              <a:rPr lang="en-US" sz="3600" dirty="0">
                <a:solidFill>
                  <a:schemeClr val="accent1"/>
                </a:solidFill>
                <a:latin typeface="Arial Narrow" panose="020B0606020202030204" pitchFamily="34" charset="0"/>
              </a:rPr>
              <a:t>Forms</a:t>
            </a:r>
            <a:r>
              <a:rPr kumimoji="0" lang="en-US" sz="3600" i="0" u="none" strike="noStrike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Narrow" panose="020B0606020202030204" pitchFamily="34" charset="0"/>
              </a:rPr>
              <a:t> and CVs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0B3343-B1B4-FD9F-BDA2-407FE4974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2723" y="5711976"/>
            <a:ext cx="3056064" cy="114602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5837C5C-4E9E-AC14-3A72-E8B7CD32B2A7}"/>
              </a:ext>
            </a:extLst>
          </p:cNvPr>
          <p:cNvSpPr txBox="1"/>
          <p:nvPr/>
        </p:nvSpPr>
        <p:spPr>
          <a:xfrm>
            <a:off x="4730133" y="1160986"/>
            <a:ext cx="7134129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u="sng" dirty="0">
                <a:latin typeface="Arial Narrow" panose="020B0606020202030204" pitchFamily="34" charset="0"/>
              </a:rPr>
              <a:t>AI-generated job applications can: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rial Narrow" panose="020B0606020202030204" pitchFamily="34" charset="0"/>
              </a:rPr>
              <a:t>Be populated through AI autofill tools.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rial Narrow" panose="020B0606020202030204" pitchFamily="34" charset="0"/>
              </a:rPr>
              <a:t>Be generic and impersonal and not truly reflect the candidate’ personality.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rial Narrow" panose="020B0606020202030204" pitchFamily="34" charset="0"/>
              </a:rPr>
              <a:t>Fail to use the candidate's language or highlight any language incompetencies.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rial Narrow" panose="020B0606020202030204" pitchFamily="34" charset="0"/>
              </a:rPr>
              <a:t>Fail to accurately reflect an applicant's knowledge, skills, and experiences.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rial Narrow" panose="020B0606020202030204" pitchFamily="34" charset="0"/>
              </a:rPr>
              <a:t>Generate false or misleading information.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Arial Narrow" panose="020B0606020202030204" pitchFamily="34" charset="0"/>
              </a:rPr>
              <a:t>Embellish the facts.</a:t>
            </a:r>
          </a:p>
        </p:txBody>
      </p:sp>
      <p:sp>
        <p:nvSpPr>
          <p:cNvPr id="23" name="Explosion: 8 Points 22">
            <a:extLst>
              <a:ext uri="{FF2B5EF4-FFF2-40B4-BE49-F238E27FC236}">
                <a16:creationId xmlns:a16="http://schemas.microsoft.com/office/drawing/2014/main" id="{840DC4BA-45E6-E9F8-AAAD-6EB426C59AA4}"/>
              </a:ext>
            </a:extLst>
          </p:cNvPr>
          <p:cNvSpPr/>
          <p:nvPr/>
        </p:nvSpPr>
        <p:spPr>
          <a:xfrm rot="20751186">
            <a:off x="2009518" y="439769"/>
            <a:ext cx="8169915" cy="6274525"/>
          </a:xfrm>
          <a:prstGeom prst="irregularSeal1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Arial Narrow" panose="020B0606020202030204" pitchFamily="34" charset="0"/>
              </a:rPr>
              <a:t>Is this any different to a candidate seeking help from a family member, colleague or friend to complete the application?</a:t>
            </a:r>
          </a:p>
        </p:txBody>
      </p:sp>
    </p:spTree>
    <p:extLst>
      <p:ext uri="{BB962C8B-B14F-4D97-AF65-F5344CB8AC3E}">
        <p14:creationId xmlns:p14="http://schemas.microsoft.com/office/powerpoint/2010/main" val="355231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4" name="Rectangle 3113">
            <a:extLst>
              <a:ext uri="{FF2B5EF4-FFF2-40B4-BE49-F238E27FC236}">
                <a16:creationId xmlns:a16="http://schemas.microsoft.com/office/drawing/2014/main" id="{0A597D97-203B-498B-95D3-E90DC961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erson using a computer&#10;&#10;Description automatically generated">
            <a:extLst>
              <a:ext uri="{FF2B5EF4-FFF2-40B4-BE49-F238E27FC236}">
                <a16:creationId xmlns:a16="http://schemas.microsoft.com/office/drawing/2014/main" id="{0033D7A6-B0D3-E22C-BFB6-12BF101C82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7102" y="1"/>
            <a:ext cx="6654897" cy="2979868"/>
          </a:xfrm>
          <a:prstGeom prst="rect">
            <a:avLst/>
          </a:prstGeom>
        </p:spPr>
      </p:pic>
      <p:sp useBgFill="1">
        <p:nvSpPr>
          <p:cNvPr id="3116" name="Freeform: Shape 3115">
            <a:extLst>
              <a:ext uri="{FF2B5EF4-FFF2-40B4-BE49-F238E27FC236}">
                <a16:creationId xmlns:a16="http://schemas.microsoft.com/office/drawing/2014/main" id="{6A6EF10E-DF41-4BD3-8EB4-6F646531D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44272" cy="6858000"/>
          </a:xfrm>
          <a:custGeom>
            <a:avLst/>
            <a:gdLst>
              <a:gd name="connsiteX0" fmla="*/ 0 w 6244272"/>
              <a:gd name="connsiteY0" fmla="*/ 0 h 6858000"/>
              <a:gd name="connsiteX1" fmla="*/ 732568 w 6244272"/>
              <a:gd name="connsiteY1" fmla="*/ 0 h 6858000"/>
              <a:gd name="connsiteX2" fmla="*/ 947849 w 6244272"/>
              <a:gd name="connsiteY2" fmla="*/ 0 h 6858000"/>
              <a:gd name="connsiteX3" fmla="*/ 1823619 w 6244272"/>
              <a:gd name="connsiteY3" fmla="*/ 0 h 6858000"/>
              <a:gd name="connsiteX4" fmla="*/ 5235673 w 6244272"/>
              <a:gd name="connsiteY4" fmla="*/ 0 h 6858000"/>
              <a:gd name="connsiteX5" fmla="*/ 4933297 w 6244272"/>
              <a:gd name="connsiteY5" fmla="*/ 110269 h 6858000"/>
              <a:gd name="connsiteX6" fmla="*/ 4976910 w 6244272"/>
              <a:gd name="connsiteY6" fmla="*/ 135168 h 6858000"/>
              <a:gd name="connsiteX7" fmla="*/ 5238580 w 6244272"/>
              <a:gd name="connsiteY7" fmla="*/ 71141 h 6858000"/>
              <a:gd name="connsiteX8" fmla="*/ 5290914 w 6244272"/>
              <a:gd name="connsiteY8" fmla="*/ 88927 h 6858000"/>
              <a:gd name="connsiteX9" fmla="*/ 5264747 w 6244272"/>
              <a:gd name="connsiteY9" fmla="*/ 163625 h 6858000"/>
              <a:gd name="connsiteX10" fmla="*/ 5151357 w 6244272"/>
              <a:gd name="connsiteY10" fmla="*/ 192082 h 6858000"/>
              <a:gd name="connsiteX11" fmla="*/ 4974002 w 6244272"/>
              <a:gd name="connsiteY11" fmla="*/ 373491 h 6858000"/>
              <a:gd name="connsiteX12" fmla="*/ 5241488 w 6244272"/>
              <a:gd name="connsiteY12" fmla="*/ 352148 h 6858000"/>
              <a:gd name="connsiteX13" fmla="*/ 5288007 w 6244272"/>
              <a:gd name="connsiteY13" fmla="*/ 394834 h 6858000"/>
              <a:gd name="connsiteX14" fmla="*/ 5305452 w 6244272"/>
              <a:gd name="connsiteY14" fmla="*/ 451747 h 6858000"/>
              <a:gd name="connsiteX15" fmla="*/ 5383953 w 6244272"/>
              <a:gd name="connsiteY15" fmla="*/ 359262 h 6858000"/>
              <a:gd name="connsiteX16" fmla="*/ 5450825 w 6244272"/>
              <a:gd name="connsiteY16" fmla="*/ 334364 h 6858000"/>
              <a:gd name="connsiteX17" fmla="*/ 5471177 w 6244272"/>
              <a:gd name="connsiteY17" fmla="*/ 416176 h 6858000"/>
              <a:gd name="connsiteX18" fmla="*/ 5410121 w 6244272"/>
              <a:gd name="connsiteY18" fmla="*/ 505101 h 6858000"/>
              <a:gd name="connsiteX19" fmla="*/ 5247303 w 6244272"/>
              <a:gd name="connsiteY19" fmla="*/ 558458 h 6858000"/>
              <a:gd name="connsiteX20" fmla="*/ 5421750 w 6244272"/>
              <a:gd name="connsiteY20" fmla="*/ 558458 h 6858000"/>
              <a:gd name="connsiteX21" fmla="*/ 5622364 w 6244272"/>
              <a:gd name="connsiteY21" fmla="*/ 522887 h 6858000"/>
              <a:gd name="connsiteX22" fmla="*/ 5834608 w 6244272"/>
              <a:gd name="connsiteY22" fmla="*/ 533558 h 6858000"/>
              <a:gd name="connsiteX23" fmla="*/ 6035223 w 6244272"/>
              <a:gd name="connsiteY23" fmla="*/ 462417 h 6858000"/>
              <a:gd name="connsiteX24" fmla="*/ 6238745 w 6244272"/>
              <a:gd name="connsiteY24" fmla="*/ 465975 h 6858000"/>
              <a:gd name="connsiteX25" fmla="*/ 5337434 w 6244272"/>
              <a:gd name="connsiteY25" fmla="*/ 910606 h 6858000"/>
              <a:gd name="connsiteX26" fmla="*/ 5381046 w 6244272"/>
              <a:gd name="connsiteY26" fmla="*/ 921277 h 6858000"/>
              <a:gd name="connsiteX27" fmla="*/ 5439195 w 6244272"/>
              <a:gd name="connsiteY27" fmla="*/ 949734 h 6858000"/>
              <a:gd name="connsiteX28" fmla="*/ 5395583 w 6244272"/>
              <a:gd name="connsiteY28" fmla="*/ 1006647 h 6858000"/>
              <a:gd name="connsiteX29" fmla="*/ 5160079 w 6244272"/>
              <a:gd name="connsiteY29" fmla="*/ 1113358 h 6858000"/>
              <a:gd name="connsiteX30" fmla="*/ 5101930 w 6244272"/>
              <a:gd name="connsiteY30" fmla="*/ 1220069 h 6858000"/>
              <a:gd name="connsiteX31" fmla="*/ 5174617 w 6244272"/>
              <a:gd name="connsiteY31" fmla="*/ 1209399 h 6858000"/>
              <a:gd name="connsiteX32" fmla="*/ 5238580 w 6244272"/>
              <a:gd name="connsiteY32" fmla="*/ 1230741 h 6858000"/>
              <a:gd name="connsiteX33" fmla="*/ 5212414 w 6244272"/>
              <a:gd name="connsiteY33" fmla="*/ 1365909 h 6858000"/>
              <a:gd name="connsiteX34" fmla="*/ 4878056 w 6244272"/>
              <a:gd name="connsiteY34" fmla="*/ 1540204 h 6858000"/>
              <a:gd name="connsiteX35" fmla="*/ 4848982 w 6244272"/>
              <a:gd name="connsiteY35" fmla="*/ 1597117 h 6858000"/>
              <a:gd name="connsiteX36" fmla="*/ 4889686 w 6244272"/>
              <a:gd name="connsiteY36" fmla="*/ 1636245 h 6858000"/>
              <a:gd name="connsiteX37" fmla="*/ 4997261 w 6244272"/>
              <a:gd name="connsiteY37" fmla="*/ 1657587 h 6858000"/>
              <a:gd name="connsiteX38" fmla="*/ 4846074 w 6244272"/>
              <a:gd name="connsiteY38" fmla="*/ 1849668 h 6858000"/>
              <a:gd name="connsiteX39" fmla="*/ 4790832 w 6244272"/>
              <a:gd name="connsiteY39" fmla="*/ 1903025 h 6858000"/>
              <a:gd name="connsiteX40" fmla="*/ 4694886 w 6244272"/>
              <a:gd name="connsiteY40" fmla="*/ 1984836 h 6858000"/>
              <a:gd name="connsiteX41" fmla="*/ 4694886 w 6244272"/>
              <a:gd name="connsiteY41" fmla="*/ 2013292 h 6858000"/>
              <a:gd name="connsiteX42" fmla="*/ 4822814 w 6244272"/>
              <a:gd name="connsiteY42" fmla="*/ 2102219 h 6858000"/>
              <a:gd name="connsiteX43" fmla="*/ 5055411 w 6244272"/>
              <a:gd name="connsiteY43" fmla="*/ 2077320 h 6858000"/>
              <a:gd name="connsiteX44" fmla="*/ 4712331 w 6244272"/>
              <a:gd name="connsiteY44" fmla="*/ 2208931 h 6858000"/>
              <a:gd name="connsiteX45" fmla="*/ 5822979 w 6244272"/>
              <a:gd name="connsiteY45" fmla="*/ 1892353 h 6858000"/>
              <a:gd name="connsiteX46" fmla="*/ 5753200 w 6244272"/>
              <a:gd name="connsiteY46" fmla="*/ 1974165 h 6858000"/>
              <a:gd name="connsiteX47" fmla="*/ 5363601 w 6244272"/>
              <a:gd name="connsiteY47" fmla="*/ 2191146 h 6858000"/>
              <a:gd name="connsiteX48" fmla="*/ 5253118 w 6244272"/>
              <a:gd name="connsiteY48" fmla="*/ 2326314 h 6858000"/>
              <a:gd name="connsiteX49" fmla="*/ 5136819 w 6244272"/>
              <a:gd name="connsiteY49" fmla="*/ 2401012 h 6858000"/>
              <a:gd name="connsiteX50" fmla="*/ 4974002 w 6244272"/>
              <a:gd name="connsiteY50" fmla="*/ 2401012 h 6858000"/>
              <a:gd name="connsiteX51" fmla="*/ 4857704 w 6244272"/>
              <a:gd name="connsiteY51" fmla="*/ 2518395 h 6858000"/>
              <a:gd name="connsiteX52" fmla="*/ 4976910 w 6244272"/>
              <a:gd name="connsiteY52" fmla="*/ 2543294 h 6858000"/>
              <a:gd name="connsiteX53" fmla="*/ 5116467 w 6244272"/>
              <a:gd name="connsiteY53" fmla="*/ 2525509 h 6858000"/>
              <a:gd name="connsiteX54" fmla="*/ 5273470 w 6244272"/>
              <a:gd name="connsiteY54" fmla="*/ 2564636 h 6858000"/>
              <a:gd name="connsiteX55" fmla="*/ 5418843 w 6244272"/>
              <a:gd name="connsiteY55" fmla="*/ 2532623 h 6858000"/>
              <a:gd name="connsiteX56" fmla="*/ 5593290 w 6244272"/>
              <a:gd name="connsiteY56" fmla="*/ 2553965 h 6858000"/>
              <a:gd name="connsiteX57" fmla="*/ 5648532 w 6244272"/>
              <a:gd name="connsiteY57" fmla="*/ 2692689 h 6858000"/>
              <a:gd name="connsiteX58" fmla="*/ 5665976 w 6244272"/>
              <a:gd name="connsiteY58" fmla="*/ 2703362 h 6858000"/>
              <a:gd name="connsiteX59" fmla="*/ 5988704 w 6244272"/>
              <a:gd name="connsiteY59" fmla="*/ 2923898 h 6858000"/>
              <a:gd name="connsiteX60" fmla="*/ 6078835 w 6244272"/>
              <a:gd name="connsiteY60" fmla="*/ 2941684 h 6858000"/>
              <a:gd name="connsiteX61" fmla="*/ 5546771 w 6244272"/>
              <a:gd name="connsiteY61" fmla="*/ 3329402 h 6858000"/>
              <a:gd name="connsiteX62" fmla="*/ 5904388 w 6244272"/>
              <a:gd name="connsiteY62" fmla="*/ 3229805 h 6858000"/>
              <a:gd name="connsiteX63" fmla="*/ 5953814 w 6244272"/>
              <a:gd name="connsiteY63" fmla="*/ 3393429 h 6858000"/>
              <a:gd name="connsiteX64" fmla="*/ 5785182 w 6244272"/>
              <a:gd name="connsiteY64" fmla="*/ 3539269 h 6858000"/>
              <a:gd name="connsiteX65" fmla="*/ 5724125 w 6244272"/>
              <a:gd name="connsiteY65" fmla="*/ 3827390 h 6858000"/>
              <a:gd name="connsiteX66" fmla="*/ 5753200 w 6244272"/>
              <a:gd name="connsiteY66" fmla="*/ 4090612 h 6858000"/>
              <a:gd name="connsiteX67" fmla="*/ 5825886 w 6244272"/>
              <a:gd name="connsiteY67" fmla="*/ 4172424 h 6858000"/>
              <a:gd name="connsiteX68" fmla="*/ 5930554 w 6244272"/>
              <a:gd name="connsiteY68" fmla="*/ 4321821 h 6858000"/>
              <a:gd name="connsiteX69" fmla="*/ 5994519 w 6244272"/>
              <a:gd name="connsiteY69" fmla="*/ 4414305 h 6858000"/>
              <a:gd name="connsiteX70" fmla="*/ 6218393 w 6244272"/>
              <a:gd name="connsiteY70" fmla="*/ 4378734 h 6858000"/>
              <a:gd name="connsiteX71" fmla="*/ 5918925 w 6244272"/>
              <a:gd name="connsiteY71" fmla="*/ 4613499 h 6858000"/>
              <a:gd name="connsiteX72" fmla="*/ 6160243 w 6244272"/>
              <a:gd name="connsiteY72" fmla="*/ 4585042 h 6858000"/>
              <a:gd name="connsiteX73" fmla="*/ 6238745 w 6244272"/>
              <a:gd name="connsiteY73" fmla="*/ 4602828 h 6858000"/>
              <a:gd name="connsiteX74" fmla="*/ 6195133 w 6244272"/>
              <a:gd name="connsiteY74" fmla="*/ 4677526 h 6858000"/>
              <a:gd name="connsiteX75" fmla="*/ 6017778 w 6244272"/>
              <a:gd name="connsiteY75" fmla="*/ 4805580 h 6858000"/>
              <a:gd name="connsiteX76" fmla="*/ 5651439 w 6244272"/>
              <a:gd name="connsiteY76" fmla="*/ 5154171 h 6858000"/>
              <a:gd name="connsiteX77" fmla="*/ 6006149 w 6244272"/>
              <a:gd name="connsiteY77" fmla="*/ 4994104 h 6858000"/>
              <a:gd name="connsiteX78" fmla="*/ 5633994 w 6244272"/>
              <a:gd name="connsiteY78" fmla="*/ 5353367 h 6858000"/>
              <a:gd name="connsiteX79" fmla="*/ 5552586 w 6244272"/>
              <a:gd name="connsiteY79" fmla="*/ 5474306 h 6858000"/>
              <a:gd name="connsiteX80" fmla="*/ 5383953 w 6244272"/>
              <a:gd name="connsiteY80" fmla="*/ 5769542 h 6858000"/>
              <a:gd name="connsiteX81" fmla="*/ 5392675 w 6244272"/>
              <a:gd name="connsiteY81" fmla="*/ 5801555 h 6858000"/>
              <a:gd name="connsiteX82" fmla="*/ 5584568 w 6244272"/>
              <a:gd name="connsiteY82" fmla="*/ 5755314 h 6858000"/>
              <a:gd name="connsiteX83" fmla="*/ 5334526 w 6244272"/>
              <a:gd name="connsiteY83" fmla="*/ 6004307 h 6858000"/>
              <a:gd name="connsiteX84" fmla="*/ 5075763 w 6244272"/>
              <a:gd name="connsiteY84" fmla="*/ 6196388 h 6858000"/>
              <a:gd name="connsiteX85" fmla="*/ 5258933 w 6244272"/>
              <a:gd name="connsiteY85" fmla="*/ 6167932 h 6858000"/>
              <a:gd name="connsiteX86" fmla="*/ 5511881 w 6244272"/>
              <a:gd name="connsiteY86" fmla="*/ 6057663 h 6858000"/>
              <a:gd name="connsiteX87" fmla="*/ 5599105 w 6244272"/>
              <a:gd name="connsiteY87" fmla="*/ 6100347 h 6858000"/>
              <a:gd name="connsiteX88" fmla="*/ 5360693 w 6244272"/>
              <a:gd name="connsiteY88" fmla="*/ 6281757 h 6858000"/>
              <a:gd name="connsiteX89" fmla="*/ 5224043 w 6244272"/>
              <a:gd name="connsiteY89" fmla="*/ 6367127 h 6858000"/>
              <a:gd name="connsiteX90" fmla="*/ 5168801 w 6244272"/>
              <a:gd name="connsiteY90" fmla="*/ 6431153 h 6858000"/>
              <a:gd name="connsiteX91" fmla="*/ 5011799 w 6244272"/>
              <a:gd name="connsiteY91" fmla="*/ 6658805 h 6858000"/>
              <a:gd name="connsiteX92" fmla="*/ 4651275 w 6244272"/>
              <a:gd name="connsiteY92" fmla="*/ 6858000 h 6858000"/>
              <a:gd name="connsiteX93" fmla="*/ 1823619 w 6244272"/>
              <a:gd name="connsiteY93" fmla="*/ 6858000 h 6858000"/>
              <a:gd name="connsiteX94" fmla="*/ 947849 w 6244272"/>
              <a:gd name="connsiteY94" fmla="*/ 6858000 h 6858000"/>
              <a:gd name="connsiteX95" fmla="*/ 732568 w 6244272"/>
              <a:gd name="connsiteY95" fmla="*/ 6858000 h 6858000"/>
              <a:gd name="connsiteX96" fmla="*/ 0 w 6244272"/>
              <a:gd name="connsiteY9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6244272" h="6858000">
                <a:moveTo>
                  <a:pt x="0" y="0"/>
                </a:moveTo>
                <a:lnTo>
                  <a:pt x="732568" y="0"/>
                </a:lnTo>
                <a:lnTo>
                  <a:pt x="947849" y="0"/>
                </a:lnTo>
                <a:lnTo>
                  <a:pt x="1823619" y="0"/>
                </a:lnTo>
                <a:lnTo>
                  <a:pt x="5235673" y="0"/>
                </a:lnTo>
                <a:cubicBezTo>
                  <a:pt x="5133912" y="35571"/>
                  <a:pt x="5035058" y="78255"/>
                  <a:pt x="4933297" y="110269"/>
                </a:cubicBezTo>
                <a:cubicBezTo>
                  <a:pt x="4947835" y="145839"/>
                  <a:pt x="4962372" y="138725"/>
                  <a:pt x="4976910" y="135168"/>
                </a:cubicBezTo>
                <a:cubicBezTo>
                  <a:pt x="5064133" y="120941"/>
                  <a:pt x="5154264" y="110269"/>
                  <a:pt x="5238580" y="71141"/>
                </a:cubicBezTo>
                <a:cubicBezTo>
                  <a:pt x="5258933" y="64027"/>
                  <a:pt x="5282192" y="64027"/>
                  <a:pt x="5290914" y="88927"/>
                </a:cubicBezTo>
                <a:cubicBezTo>
                  <a:pt x="5305452" y="124497"/>
                  <a:pt x="5285100" y="145839"/>
                  <a:pt x="5264747" y="163625"/>
                </a:cubicBezTo>
                <a:cubicBezTo>
                  <a:pt x="5229858" y="195638"/>
                  <a:pt x="5189154" y="188525"/>
                  <a:pt x="5151357" y="192082"/>
                </a:cubicBezTo>
                <a:cubicBezTo>
                  <a:pt x="5046689" y="209867"/>
                  <a:pt x="4997261" y="259665"/>
                  <a:pt x="4974002" y="373491"/>
                </a:cubicBezTo>
                <a:cubicBezTo>
                  <a:pt x="5064133" y="327250"/>
                  <a:pt x="5154264" y="384162"/>
                  <a:pt x="5241488" y="352148"/>
                </a:cubicBezTo>
                <a:cubicBezTo>
                  <a:pt x="5264747" y="345034"/>
                  <a:pt x="5299637" y="355706"/>
                  <a:pt x="5288007" y="394834"/>
                </a:cubicBezTo>
                <a:cubicBezTo>
                  <a:pt x="5276378" y="430405"/>
                  <a:pt x="5238580" y="458860"/>
                  <a:pt x="5305452" y="451747"/>
                </a:cubicBezTo>
                <a:cubicBezTo>
                  <a:pt x="5354879" y="448189"/>
                  <a:pt x="5369416" y="405504"/>
                  <a:pt x="5383953" y="359262"/>
                </a:cubicBezTo>
                <a:cubicBezTo>
                  <a:pt x="5395583" y="334364"/>
                  <a:pt x="5427565" y="320135"/>
                  <a:pt x="5450825" y="334364"/>
                </a:cubicBezTo>
                <a:cubicBezTo>
                  <a:pt x="5479899" y="348592"/>
                  <a:pt x="5471177" y="387720"/>
                  <a:pt x="5471177" y="416176"/>
                </a:cubicBezTo>
                <a:cubicBezTo>
                  <a:pt x="5474085" y="469532"/>
                  <a:pt x="5450825" y="494431"/>
                  <a:pt x="5410121" y="505101"/>
                </a:cubicBezTo>
                <a:cubicBezTo>
                  <a:pt x="5360693" y="519330"/>
                  <a:pt x="5311267" y="537116"/>
                  <a:pt x="5247303" y="558458"/>
                </a:cubicBezTo>
                <a:cubicBezTo>
                  <a:pt x="5317082" y="594028"/>
                  <a:pt x="5369416" y="586915"/>
                  <a:pt x="5421750" y="558458"/>
                </a:cubicBezTo>
                <a:cubicBezTo>
                  <a:pt x="5485714" y="526444"/>
                  <a:pt x="5570030" y="483759"/>
                  <a:pt x="5622364" y="522887"/>
                </a:cubicBezTo>
                <a:cubicBezTo>
                  <a:pt x="5700865" y="579800"/>
                  <a:pt x="5764829" y="544229"/>
                  <a:pt x="5834608" y="533558"/>
                </a:cubicBezTo>
                <a:cubicBezTo>
                  <a:pt x="5979982" y="512216"/>
                  <a:pt x="5889850" y="480203"/>
                  <a:pt x="6035223" y="462417"/>
                </a:cubicBezTo>
                <a:cubicBezTo>
                  <a:pt x="6093372" y="455303"/>
                  <a:pt x="6154429" y="426847"/>
                  <a:pt x="6238745" y="465975"/>
                </a:cubicBezTo>
                <a:cubicBezTo>
                  <a:pt x="5857868" y="672284"/>
                  <a:pt x="5677606" y="658055"/>
                  <a:pt x="5337434" y="910606"/>
                </a:cubicBezTo>
                <a:cubicBezTo>
                  <a:pt x="5351971" y="935506"/>
                  <a:pt x="5366508" y="924835"/>
                  <a:pt x="5381046" y="921277"/>
                </a:cubicBezTo>
                <a:cubicBezTo>
                  <a:pt x="5404305" y="917720"/>
                  <a:pt x="5433380" y="903491"/>
                  <a:pt x="5439195" y="949734"/>
                </a:cubicBezTo>
                <a:cubicBezTo>
                  <a:pt x="5442103" y="985305"/>
                  <a:pt x="5424657" y="1003089"/>
                  <a:pt x="5395583" y="1006647"/>
                </a:cubicBezTo>
                <a:cubicBezTo>
                  <a:pt x="5311267" y="1020875"/>
                  <a:pt x="5235673" y="1070674"/>
                  <a:pt x="5160079" y="1113358"/>
                </a:cubicBezTo>
                <a:cubicBezTo>
                  <a:pt x="5125190" y="1131144"/>
                  <a:pt x="5087393" y="1156043"/>
                  <a:pt x="5101930" y="1220069"/>
                </a:cubicBezTo>
                <a:cubicBezTo>
                  <a:pt x="5131004" y="1237855"/>
                  <a:pt x="5151357" y="1212955"/>
                  <a:pt x="5174617" y="1209399"/>
                </a:cubicBezTo>
                <a:cubicBezTo>
                  <a:pt x="5197876" y="1205842"/>
                  <a:pt x="5253118" y="1220069"/>
                  <a:pt x="5238580" y="1230741"/>
                </a:cubicBezTo>
                <a:cubicBezTo>
                  <a:pt x="5171709" y="1269868"/>
                  <a:pt x="5293822" y="1365909"/>
                  <a:pt x="5212414" y="1365909"/>
                </a:cubicBezTo>
                <a:cubicBezTo>
                  <a:pt x="5078671" y="1365909"/>
                  <a:pt x="5005984" y="1536647"/>
                  <a:pt x="4878056" y="1540204"/>
                </a:cubicBezTo>
                <a:cubicBezTo>
                  <a:pt x="4857704" y="1540204"/>
                  <a:pt x="4848982" y="1572219"/>
                  <a:pt x="4848982" y="1597117"/>
                </a:cubicBezTo>
                <a:cubicBezTo>
                  <a:pt x="4848982" y="1629132"/>
                  <a:pt x="4869333" y="1632688"/>
                  <a:pt x="4889686" y="1636245"/>
                </a:cubicBezTo>
                <a:cubicBezTo>
                  <a:pt x="4921668" y="1639802"/>
                  <a:pt x="4956557" y="1597117"/>
                  <a:pt x="4997261" y="1657587"/>
                </a:cubicBezTo>
                <a:cubicBezTo>
                  <a:pt x="4921668" y="1693158"/>
                  <a:pt x="4843167" y="1728729"/>
                  <a:pt x="4846074" y="1849668"/>
                </a:cubicBezTo>
                <a:cubicBezTo>
                  <a:pt x="4846074" y="1881683"/>
                  <a:pt x="4814092" y="1895910"/>
                  <a:pt x="4790832" y="1903025"/>
                </a:cubicBezTo>
                <a:cubicBezTo>
                  <a:pt x="4750128" y="1917252"/>
                  <a:pt x="4718146" y="1938595"/>
                  <a:pt x="4694886" y="1984836"/>
                </a:cubicBezTo>
                <a:cubicBezTo>
                  <a:pt x="4694886" y="1995507"/>
                  <a:pt x="4694886" y="2002622"/>
                  <a:pt x="4694886" y="2013292"/>
                </a:cubicBezTo>
                <a:cubicBezTo>
                  <a:pt x="4700701" y="2123562"/>
                  <a:pt x="4758850" y="2120004"/>
                  <a:pt x="4822814" y="2102219"/>
                </a:cubicBezTo>
                <a:cubicBezTo>
                  <a:pt x="4898408" y="2080877"/>
                  <a:pt x="4974002" y="2038192"/>
                  <a:pt x="5055411" y="2077320"/>
                </a:cubicBezTo>
                <a:cubicBezTo>
                  <a:pt x="4942020" y="2130676"/>
                  <a:pt x="4817000" y="2134233"/>
                  <a:pt x="4712331" y="2208931"/>
                </a:cubicBezTo>
                <a:cubicBezTo>
                  <a:pt x="5101930" y="2223159"/>
                  <a:pt x="5445010" y="1984836"/>
                  <a:pt x="5822979" y="1892353"/>
                </a:cubicBezTo>
                <a:cubicBezTo>
                  <a:pt x="5811349" y="1952823"/>
                  <a:pt x="5779367" y="1967051"/>
                  <a:pt x="5753200" y="1974165"/>
                </a:cubicBezTo>
                <a:cubicBezTo>
                  <a:pt x="5613642" y="2020407"/>
                  <a:pt x="5491529" y="2112891"/>
                  <a:pt x="5363601" y="2191146"/>
                </a:cubicBezTo>
                <a:cubicBezTo>
                  <a:pt x="5311267" y="2223159"/>
                  <a:pt x="5273470" y="2258731"/>
                  <a:pt x="5253118" y="2326314"/>
                </a:cubicBezTo>
                <a:cubicBezTo>
                  <a:pt x="5235673" y="2390340"/>
                  <a:pt x="5200783" y="2418796"/>
                  <a:pt x="5136819" y="2401012"/>
                </a:cubicBezTo>
                <a:cubicBezTo>
                  <a:pt x="5084485" y="2386784"/>
                  <a:pt x="5029243" y="2393898"/>
                  <a:pt x="4974002" y="2401012"/>
                </a:cubicBezTo>
                <a:cubicBezTo>
                  <a:pt x="4912946" y="2408126"/>
                  <a:pt x="4843167" y="2479267"/>
                  <a:pt x="4857704" y="2518395"/>
                </a:cubicBezTo>
                <a:cubicBezTo>
                  <a:pt x="4886778" y="2582422"/>
                  <a:pt x="4936205" y="2550408"/>
                  <a:pt x="4976910" y="2543294"/>
                </a:cubicBezTo>
                <a:cubicBezTo>
                  <a:pt x="5026336" y="2536181"/>
                  <a:pt x="5116467" y="2518395"/>
                  <a:pt x="5116467" y="2525509"/>
                </a:cubicBezTo>
                <a:cubicBezTo>
                  <a:pt x="5148450" y="2685576"/>
                  <a:pt x="5221136" y="2564636"/>
                  <a:pt x="5273470" y="2564636"/>
                </a:cubicBezTo>
                <a:cubicBezTo>
                  <a:pt x="5322897" y="2564636"/>
                  <a:pt x="5372323" y="2546851"/>
                  <a:pt x="5418843" y="2532623"/>
                </a:cubicBezTo>
                <a:cubicBezTo>
                  <a:pt x="5479899" y="2514837"/>
                  <a:pt x="5535140" y="2546851"/>
                  <a:pt x="5593290" y="2553965"/>
                </a:cubicBezTo>
                <a:cubicBezTo>
                  <a:pt x="5645624" y="2561080"/>
                  <a:pt x="5616550" y="2653563"/>
                  <a:pt x="5648532" y="2692689"/>
                </a:cubicBezTo>
                <a:cubicBezTo>
                  <a:pt x="5654346" y="2703362"/>
                  <a:pt x="5660161" y="2703362"/>
                  <a:pt x="5665976" y="2703362"/>
                </a:cubicBezTo>
                <a:cubicBezTo>
                  <a:pt x="5683421" y="2980812"/>
                  <a:pt x="5988704" y="2913227"/>
                  <a:pt x="5988704" y="2923898"/>
                </a:cubicBezTo>
                <a:cubicBezTo>
                  <a:pt x="6014871" y="2941684"/>
                  <a:pt x="6046853" y="2899000"/>
                  <a:pt x="6078835" y="2941684"/>
                </a:cubicBezTo>
                <a:cubicBezTo>
                  <a:pt x="5942185" y="3137322"/>
                  <a:pt x="5732847" y="3183563"/>
                  <a:pt x="5546771" y="3329402"/>
                </a:cubicBezTo>
                <a:cubicBezTo>
                  <a:pt x="5700865" y="3379202"/>
                  <a:pt x="5790997" y="3208463"/>
                  <a:pt x="5904388" y="3229805"/>
                </a:cubicBezTo>
                <a:cubicBezTo>
                  <a:pt x="5959629" y="3283162"/>
                  <a:pt x="5793904" y="3368530"/>
                  <a:pt x="5953814" y="3393429"/>
                </a:cubicBezTo>
                <a:cubicBezTo>
                  <a:pt x="5884036" y="3439672"/>
                  <a:pt x="5834608" y="3485914"/>
                  <a:pt x="5785182" y="3539269"/>
                </a:cubicBezTo>
                <a:cubicBezTo>
                  <a:pt x="5700865" y="3635309"/>
                  <a:pt x="5683421" y="3699337"/>
                  <a:pt x="5724125" y="3827390"/>
                </a:cubicBezTo>
                <a:cubicBezTo>
                  <a:pt x="5750293" y="3912759"/>
                  <a:pt x="5788089" y="3991015"/>
                  <a:pt x="5753200" y="4090612"/>
                </a:cubicBezTo>
                <a:cubicBezTo>
                  <a:pt x="5729940" y="4158196"/>
                  <a:pt x="5738663" y="4204438"/>
                  <a:pt x="5825886" y="4172424"/>
                </a:cubicBezTo>
                <a:cubicBezTo>
                  <a:pt x="5918925" y="4140411"/>
                  <a:pt x="5953814" y="4200882"/>
                  <a:pt x="5930554" y="4321821"/>
                </a:cubicBezTo>
                <a:cubicBezTo>
                  <a:pt x="5916018" y="4400076"/>
                  <a:pt x="5930554" y="4424975"/>
                  <a:pt x="5994519" y="4414305"/>
                </a:cubicBezTo>
                <a:cubicBezTo>
                  <a:pt x="6064297" y="4403633"/>
                  <a:pt x="6131169" y="4353835"/>
                  <a:pt x="6218393" y="4378734"/>
                </a:cubicBezTo>
                <a:cubicBezTo>
                  <a:pt x="6148614" y="4521016"/>
                  <a:pt x="6000333" y="4478331"/>
                  <a:pt x="5918925" y="4613499"/>
                </a:cubicBezTo>
                <a:cubicBezTo>
                  <a:pt x="6014871" y="4613499"/>
                  <a:pt x="6090465" y="4613499"/>
                  <a:pt x="6160243" y="4585042"/>
                </a:cubicBezTo>
                <a:cubicBezTo>
                  <a:pt x="6189318" y="4574373"/>
                  <a:pt x="6221300" y="4560144"/>
                  <a:pt x="6238745" y="4602828"/>
                </a:cubicBezTo>
                <a:cubicBezTo>
                  <a:pt x="6259098" y="4652628"/>
                  <a:pt x="6218393" y="4670412"/>
                  <a:pt x="6195133" y="4677526"/>
                </a:cubicBezTo>
                <a:cubicBezTo>
                  <a:pt x="6128261" y="4702425"/>
                  <a:pt x="6075928" y="4759339"/>
                  <a:pt x="6017778" y="4805580"/>
                </a:cubicBezTo>
                <a:cubicBezTo>
                  <a:pt x="5892758" y="4905177"/>
                  <a:pt x="5756107" y="4990547"/>
                  <a:pt x="5651439" y="5154171"/>
                </a:cubicBezTo>
                <a:cubicBezTo>
                  <a:pt x="5782275" y="5111487"/>
                  <a:pt x="5881128" y="5011889"/>
                  <a:pt x="6006149" y="4994104"/>
                </a:cubicBezTo>
                <a:cubicBezTo>
                  <a:pt x="5898572" y="5143500"/>
                  <a:pt x="5761922" y="5243097"/>
                  <a:pt x="5633994" y="5353367"/>
                </a:cubicBezTo>
                <a:cubicBezTo>
                  <a:pt x="5596197" y="5385379"/>
                  <a:pt x="5558400" y="5406721"/>
                  <a:pt x="5552586" y="5474306"/>
                </a:cubicBezTo>
                <a:cubicBezTo>
                  <a:pt x="5535140" y="5605917"/>
                  <a:pt x="5488622" y="5712629"/>
                  <a:pt x="5383953" y="5769542"/>
                </a:cubicBezTo>
                <a:cubicBezTo>
                  <a:pt x="5383953" y="5769542"/>
                  <a:pt x="5389768" y="5790884"/>
                  <a:pt x="5392675" y="5801555"/>
                </a:cubicBezTo>
                <a:cubicBezTo>
                  <a:pt x="5456640" y="5805112"/>
                  <a:pt x="5506066" y="5726858"/>
                  <a:pt x="5584568" y="5755314"/>
                </a:cubicBezTo>
                <a:cubicBezTo>
                  <a:pt x="5506066" y="5862025"/>
                  <a:pt x="5442103" y="5954508"/>
                  <a:pt x="5334526" y="6004307"/>
                </a:cubicBezTo>
                <a:cubicBezTo>
                  <a:pt x="5247303" y="6043434"/>
                  <a:pt x="5139727" y="6068335"/>
                  <a:pt x="5075763" y="6196388"/>
                </a:cubicBezTo>
                <a:cubicBezTo>
                  <a:pt x="5148450" y="6221287"/>
                  <a:pt x="5203691" y="6189274"/>
                  <a:pt x="5258933" y="6167932"/>
                </a:cubicBezTo>
                <a:cubicBezTo>
                  <a:pt x="5343249" y="6132361"/>
                  <a:pt x="5427565" y="6093234"/>
                  <a:pt x="5511881" y="6057663"/>
                </a:cubicBezTo>
                <a:cubicBezTo>
                  <a:pt x="5543864" y="6043434"/>
                  <a:pt x="5578753" y="6036320"/>
                  <a:pt x="5599105" y="6100347"/>
                </a:cubicBezTo>
                <a:cubicBezTo>
                  <a:pt x="5491529" y="6114575"/>
                  <a:pt x="5427565" y="6199945"/>
                  <a:pt x="5360693" y="6281757"/>
                </a:cubicBezTo>
                <a:cubicBezTo>
                  <a:pt x="5322897" y="6327999"/>
                  <a:pt x="5290914" y="6388469"/>
                  <a:pt x="5224043" y="6367127"/>
                </a:cubicBezTo>
                <a:cubicBezTo>
                  <a:pt x="5189154" y="6356456"/>
                  <a:pt x="5165894" y="6388469"/>
                  <a:pt x="5168801" y="6431153"/>
                </a:cubicBezTo>
                <a:cubicBezTo>
                  <a:pt x="5183339" y="6580550"/>
                  <a:pt x="5099022" y="6630349"/>
                  <a:pt x="5011799" y="6658805"/>
                </a:cubicBezTo>
                <a:cubicBezTo>
                  <a:pt x="4883871" y="6701489"/>
                  <a:pt x="4770480" y="6786859"/>
                  <a:pt x="4651275" y="6858000"/>
                </a:cubicBezTo>
                <a:lnTo>
                  <a:pt x="1823619" y="6858000"/>
                </a:lnTo>
                <a:lnTo>
                  <a:pt x="947849" y="6858000"/>
                </a:lnTo>
                <a:lnTo>
                  <a:pt x="732568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C2567-D187-E118-06D9-BB671D34596B}"/>
              </a:ext>
            </a:extLst>
          </p:cNvPr>
          <p:cNvSpPr txBox="1"/>
          <p:nvPr/>
        </p:nvSpPr>
        <p:spPr>
          <a:xfrm>
            <a:off x="427478" y="136873"/>
            <a:ext cx="3878879" cy="7035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AI in Interviews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5D2C8B-1BDF-B311-C613-5A6E6357E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2115" y="5627995"/>
            <a:ext cx="3246304" cy="12173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EA3D43-16F1-2DA2-7902-702953ABEB65}"/>
              </a:ext>
            </a:extLst>
          </p:cNvPr>
          <p:cNvSpPr txBox="1"/>
          <p:nvPr/>
        </p:nvSpPr>
        <p:spPr>
          <a:xfrm>
            <a:off x="166924" y="840460"/>
            <a:ext cx="5577660" cy="58844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342900" marR="0" lvl="0" indent="-3429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Online Interviews becoming more common place?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100" dirty="0">
                <a:latin typeface="Arial Narrow" panose="020B0606020202030204" pitchFamily="34" charset="0"/>
                <a:ea typeface="+mj-ea"/>
                <a:cs typeface="+mj-cs"/>
              </a:rPr>
              <a:t>Is the candidate required to make a verbal declaration around support and use of AI in the interview?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  <a:p>
            <a:pPr marL="342900" marR="0" lvl="0" indent="-3429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dirty="0">
                <a:latin typeface="Arial Narrow" panose="020B0606020202030204" pitchFamily="34" charset="0"/>
                <a:ea typeface="+mj-ea"/>
                <a:cs typeface="+mj-cs"/>
              </a:rPr>
              <a:t>Do we have assurance that the person we are interviewing is the candidate?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Do we see them again following a </a:t>
            </a:r>
            <a:r>
              <a:rPr lang="en-US" sz="2100" dirty="0">
                <a:latin typeface="Arial Narrow" panose="020B0606020202030204" pitchFamily="34" charset="0"/>
                <a:ea typeface="+mj-ea"/>
                <a:cs typeface="+mj-cs"/>
              </a:rPr>
              <a:t>job offer?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dirty="0">
                <a:latin typeface="Arial Narrow" panose="020B0606020202030204" pitchFamily="34" charset="0"/>
                <a:ea typeface="+mj-ea"/>
                <a:cs typeface="+mj-cs"/>
              </a:rPr>
              <a:t>Is the candidate’s camera on?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dirty="0">
                <a:latin typeface="Arial Narrow" panose="020B0606020202030204" pitchFamily="34" charset="0"/>
                <a:ea typeface="+mj-ea"/>
                <a:cs typeface="+mj-cs"/>
              </a:rPr>
              <a:t>Does the candidate have a second device/screen (can you see their hands)? 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dirty="0">
                <a:latin typeface="Arial Narrow" panose="020B0606020202030204" pitchFamily="34" charset="0"/>
                <a:ea typeface="+mj-ea"/>
                <a:cs typeface="+mj-cs"/>
              </a:rPr>
              <a:t>Is the person engaged or distracted (e.g., typing on a device)?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dirty="0">
                <a:latin typeface="Arial Narrow" panose="020B0606020202030204" pitchFamily="34" charset="0"/>
                <a:ea typeface="+mj-ea"/>
                <a:cs typeface="+mj-cs"/>
              </a:rPr>
              <a:t>Does the candidate mute and pause before answering a question?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dirty="0">
                <a:latin typeface="Arial Narrow" panose="020B0606020202030204" pitchFamily="34" charset="0"/>
                <a:ea typeface="+mj-ea"/>
                <a:cs typeface="+mj-cs"/>
              </a:rPr>
              <a:t>Is the candidate wearing an earpiece/listening device?</a:t>
            </a:r>
          </a:p>
          <a:p>
            <a:pPr marL="342900" marR="0" lvl="0" indent="-3429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dirty="0">
                <a:latin typeface="Arial Narrow" panose="020B0606020202030204" pitchFamily="34" charset="0"/>
                <a:ea typeface="+mj-ea"/>
                <a:cs typeface="+mj-cs"/>
              </a:rPr>
              <a:t>Is there someone else in the room (using AI)?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613408F-D413-3F13-82B3-56C3FEA51C23}"/>
              </a:ext>
            </a:extLst>
          </p:cNvPr>
          <p:cNvSpPr/>
          <p:nvPr/>
        </p:nvSpPr>
        <p:spPr>
          <a:xfrm>
            <a:off x="6111604" y="3603812"/>
            <a:ext cx="5577660" cy="18111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We may not be interviewing Morgan Freeman just yet, but AI technology is progressing fast! </a:t>
            </a:r>
          </a:p>
        </p:txBody>
      </p:sp>
    </p:spTree>
    <p:extLst>
      <p:ext uri="{BB962C8B-B14F-4D97-AF65-F5344CB8AC3E}">
        <p14:creationId xmlns:p14="http://schemas.microsoft.com/office/powerpoint/2010/main" val="152702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2">
            <a:extLst>
              <a:ext uri="{FF2B5EF4-FFF2-40B4-BE49-F238E27FC236}">
                <a16:creationId xmlns:a16="http://schemas.microsoft.com/office/drawing/2014/main" id="{129F4FEF-3F4E-4042-8E6D-C24E201FB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C2567-D187-E118-06D9-BB671D34596B}"/>
              </a:ext>
            </a:extLst>
          </p:cNvPr>
          <p:cNvSpPr txBox="1"/>
          <p:nvPr/>
        </p:nvSpPr>
        <p:spPr>
          <a:xfrm>
            <a:off x="374292" y="244442"/>
            <a:ext cx="5105400" cy="6429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 panose="020B0604020202020204" pitchFamily="34" charset="0"/>
              </a:rPr>
              <a:t>Potential </a:t>
            </a:r>
            <a:r>
              <a:rPr lang="en-US" sz="3200" dirty="0">
                <a:solidFill>
                  <a:schemeClr val="accent1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rPr>
              <a:t>r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 panose="020B0604020202020204" pitchFamily="34" charset="0"/>
              </a:rPr>
              <a:t>ed flags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3139AC5-453E-41C0-2427-E713D1B777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"/>
          <a:stretch/>
        </p:blipFill>
        <p:spPr bwMode="auto">
          <a:xfrm flipH="1">
            <a:off x="6105136" y="0"/>
            <a:ext cx="6086864" cy="4191736"/>
          </a:xfrm>
          <a:custGeom>
            <a:avLst/>
            <a:gdLst/>
            <a:ahLst/>
            <a:cxnLst/>
            <a:rect l="l" t="t" r="r" b="b"/>
            <a:pathLst>
              <a:path w="6105136" h="4191746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007468" y="4190779"/>
                  <a:pt x="1790648" y="4201115"/>
                  <a:pt x="1535079" y="4190306"/>
                </a:cubicBez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8ED4BE65-D62C-AAC0-C2A2-E1AB868C3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88" y="1131799"/>
            <a:ext cx="6991870" cy="54667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Autofit/>
          </a:bodyPr>
          <a:lstStyle>
            <a:lvl1pPr marL="447675" indent="-447675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9pPr>
          </a:lstStyle>
          <a:p>
            <a:pPr marL="342900" marR="0" lvl="0" indent="-2286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altLang="en-US" sz="20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Stilted, impersonal language (robotic sounding or plain).</a:t>
            </a:r>
          </a:p>
          <a:p>
            <a:pPr marL="342900" marR="0" lvl="0" indent="-2286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altLang="en-US" sz="20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Inconsistency in the language, writing style or tone of voice throughout application. </a:t>
            </a:r>
          </a:p>
          <a:p>
            <a:pPr marL="342900" marR="0" lvl="0" indent="-2286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altLang="en-US" sz="20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The over-use of semi colons.</a:t>
            </a:r>
          </a:p>
          <a:p>
            <a:pPr marL="342900" marR="0" lvl="0" indent="-2286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altLang="en-US" sz="20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Overly long or complex sentences that have a range of unusual vocabulary, patterns or phrases.</a:t>
            </a:r>
            <a:endParaRPr lang="en-US" altLang="en-US" sz="2000" dirty="0"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2286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0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Far reaching or unexplained gaps in employment. </a:t>
            </a:r>
          </a:p>
          <a:p>
            <a:pPr marL="342900" marR="0" lvl="0" indent="-2286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0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Content similar to or mirrors other applications (bulk applications).</a:t>
            </a:r>
          </a:p>
          <a:p>
            <a:pPr marL="342900" marR="0" lvl="0" indent="-2286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0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Incomplete answers on applications.</a:t>
            </a:r>
            <a:endParaRPr kumimoji="0" lang="en-US" altLang="en-US" sz="20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2286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000" noProof="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No trace of previous employers with an e-footprint.</a:t>
            </a:r>
          </a:p>
          <a:p>
            <a:pPr marL="342900" marR="0" lvl="0" indent="-2286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altLang="en-US" sz="20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Non-business emails used for references.</a:t>
            </a:r>
          </a:p>
          <a:p>
            <a:pPr marL="342900" marR="0" lvl="0" indent="-2286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altLang="en-US" sz="2000" dirty="0"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Alternative managers/colleagues given as referees.</a:t>
            </a:r>
          </a:p>
          <a:p>
            <a:pPr marL="342900" marR="0" lvl="0" indent="-2286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No matching Identity documents / pictures.</a:t>
            </a:r>
          </a:p>
          <a:p>
            <a:pPr marL="342900" marR="0" lvl="0" indent="-228600"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E4005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en-US" sz="2000" dirty="0"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eaLnBrk="1" fontAlgn="auto" hangingPunct="1">
              <a:lnSpc>
                <a:spcPct val="160000"/>
              </a:lnSpc>
              <a:spcBef>
                <a:spcPts val="600"/>
              </a:spcBef>
              <a:spcAft>
                <a:spcPts val="600"/>
              </a:spcAft>
              <a:buClr>
                <a:srgbClr val="E40059"/>
              </a:buClr>
              <a:buSzTx/>
              <a:tabLst/>
              <a:defRPr/>
            </a:pPr>
            <a:r>
              <a:rPr lang="en-US" altLang="en-US" sz="2000" dirty="0">
                <a:solidFill>
                  <a:srgbClr val="99009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…………..</a:t>
            </a:r>
            <a:r>
              <a:rPr kumimoji="0" lang="en-US" altLang="en-US" sz="2000" b="0" i="0" u="none" strike="noStrike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If it doesn’t feel right, then </a:t>
            </a:r>
            <a:r>
              <a:rPr lang="en-US" altLang="en-US" sz="2000" dirty="0">
                <a:solidFill>
                  <a:srgbClr val="990099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make enquiries</a:t>
            </a:r>
            <a:r>
              <a:rPr kumimoji="0" lang="en-US" altLang="en-US" sz="2000" b="0" i="0" u="none" strike="noStrike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and gain assurance!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41C772-389A-0C88-77BF-32C239D66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2201" y="5776892"/>
            <a:ext cx="2836751" cy="106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40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Rectangle 1068">
            <a:extLst>
              <a:ext uri="{FF2B5EF4-FFF2-40B4-BE49-F238E27FC236}">
                <a16:creationId xmlns:a16="http://schemas.microsoft.com/office/drawing/2014/main" id="{27BDFED6-6E33-4606-AFE2-886ADB1C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couple of plastic dolls sitting on the floor&#10;&#10;Description automatically generated">
            <a:extLst>
              <a:ext uri="{FF2B5EF4-FFF2-40B4-BE49-F238E27FC236}">
                <a16:creationId xmlns:a16="http://schemas.microsoft.com/office/drawing/2014/main" id="{9C475862-A772-DCE4-7470-76793F1946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4547937" y="-5"/>
            <a:ext cx="7644062" cy="3681406"/>
          </a:xfrm>
          <a:prstGeom prst="rect">
            <a:avLst/>
          </a:prstGeom>
        </p:spPr>
      </p:pic>
      <p:pic>
        <p:nvPicPr>
          <p:cNvPr id="3" name="Picture 2" descr="A close-up of a sign&#10;&#10;Description automatically generated">
            <a:extLst>
              <a:ext uri="{FF2B5EF4-FFF2-40B4-BE49-F238E27FC236}">
                <a16:creationId xmlns:a16="http://schemas.microsoft.com/office/drawing/2014/main" id="{C2CE974D-A6D0-3558-097A-F67DF2EC2B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61" r="-1" b="-1"/>
          <a:stretch/>
        </p:blipFill>
        <p:spPr>
          <a:xfrm>
            <a:off x="4547919" y="3681401"/>
            <a:ext cx="7644081" cy="3176603"/>
          </a:xfrm>
          <a:prstGeom prst="rect">
            <a:avLst/>
          </a:prstGeom>
        </p:spPr>
      </p:pic>
      <p:sp>
        <p:nvSpPr>
          <p:cNvPr id="1071" name="Rectangle 1070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C2567-D187-E118-06D9-BB671D34596B}"/>
              </a:ext>
            </a:extLst>
          </p:cNvPr>
          <p:cNvSpPr txBox="1"/>
          <p:nvPr/>
        </p:nvSpPr>
        <p:spPr>
          <a:xfrm>
            <a:off x="838200" y="1115219"/>
            <a:ext cx="539591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Mitigate the Risk</a:t>
            </a:r>
          </a:p>
        </p:txBody>
      </p:sp>
      <p:cxnSp>
        <p:nvCxnSpPr>
          <p:cNvPr id="1073" name="Straight Connector 1072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3681408"/>
            <a:ext cx="113537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3493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18" name="Rectangle 3117">
            <a:extLst>
              <a:ext uri="{FF2B5EF4-FFF2-40B4-BE49-F238E27FC236}">
                <a16:creationId xmlns:a16="http://schemas.microsoft.com/office/drawing/2014/main" id="{2ABE1108-6423-4E53-85A1-817683043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ED25AE-E26B-B6E4-F873-3B5297FBBE71}"/>
              </a:ext>
            </a:extLst>
          </p:cNvPr>
          <p:cNvSpPr txBox="1"/>
          <p:nvPr/>
        </p:nvSpPr>
        <p:spPr>
          <a:xfrm>
            <a:off x="5457821" y="4023679"/>
            <a:ext cx="6004627" cy="2568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accent1"/>
                </a:solidFill>
                <a:latin typeface="Arial Narrow" panose="020B0606020202030204" pitchFamily="34" charset="0"/>
                <a:ea typeface="+mj-ea"/>
                <a:cs typeface="+mj-cs"/>
              </a:rPr>
              <a:t>Keep true to the Standards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200" kern="1200" dirty="0">
              <a:solidFill>
                <a:schemeClr val="tx1"/>
              </a:solidFill>
              <a:latin typeface="Arial Narrow" panose="020B0606020202030204" pitchFamily="34" charset="0"/>
              <a:ea typeface="+mj-ea"/>
              <a:cs typeface="+mj-cs"/>
            </a:endParaRP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kern="1200" dirty="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rPr>
              <a:t>Identity checks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kern="1200" dirty="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rPr>
              <a:t>Criminal record checks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kern="1200" dirty="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rPr>
              <a:t>Work health assessments standard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kern="1200" dirty="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rPr>
              <a:t>Professional registration and qualification checks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kern="1200" dirty="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rPr>
              <a:t>Right to work checks 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kern="1200" dirty="0">
                <a:solidFill>
                  <a:schemeClr val="tx1"/>
                </a:solidFill>
                <a:latin typeface="Arial Narrow" panose="020B0606020202030204" pitchFamily="34" charset="0"/>
                <a:ea typeface="+mj-ea"/>
                <a:cs typeface="+mj-cs"/>
              </a:rPr>
              <a:t>Employment history and reference checks </a:t>
            </a:r>
            <a:endParaRPr lang="en-US" sz="2200" kern="1200" dirty="0">
              <a:solidFill>
                <a:schemeClr val="tx1"/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C2567-D187-E118-06D9-BB671D34596B}"/>
              </a:ext>
            </a:extLst>
          </p:cNvPr>
          <p:cNvSpPr txBox="1"/>
          <p:nvPr/>
        </p:nvSpPr>
        <p:spPr>
          <a:xfrm>
            <a:off x="838200" y="2219785"/>
            <a:ext cx="4619621" cy="3957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000" b="1" i="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pic>
        <p:nvPicPr>
          <p:cNvPr id="8" name="Picture 7" descr="A close up of a keyboard&#10;&#10;Description automatically generated">
            <a:extLst>
              <a:ext uri="{FF2B5EF4-FFF2-40B4-BE49-F238E27FC236}">
                <a16:creationId xmlns:a16="http://schemas.microsoft.com/office/drawing/2014/main" id="{589D8A64-4E43-BC58-C0C9-93D428DCA44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228924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7DF939-8B15-9816-0CC5-5F79A955C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6260" y="146701"/>
            <a:ext cx="2452931" cy="912952"/>
          </a:xfrm>
          <a:prstGeom prst="rect">
            <a:avLst/>
          </a:prstGeom>
        </p:spPr>
      </p:pic>
      <p:graphicFrame>
        <p:nvGraphicFramePr>
          <p:cNvPr id="3120" name="TextBox 2">
            <a:extLst>
              <a:ext uri="{FF2B5EF4-FFF2-40B4-BE49-F238E27FC236}">
                <a16:creationId xmlns:a16="http://schemas.microsoft.com/office/drawing/2014/main" id="{55963DAE-B11A-0B72-6F0B-11505D9CA1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4010965"/>
              </p:ext>
            </p:extLst>
          </p:nvPr>
        </p:nvGraphicFramePr>
        <p:xfrm>
          <a:off x="5679390" y="1402970"/>
          <a:ext cx="6059095" cy="2898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A689F030-1B4E-FB4B-7845-BDB05948620C}"/>
              </a:ext>
            </a:extLst>
          </p:cNvPr>
          <p:cNvSpPr txBox="1"/>
          <p:nvPr/>
        </p:nvSpPr>
        <p:spPr>
          <a:xfrm>
            <a:off x="5457821" y="859598"/>
            <a:ext cx="669137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600" i="0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Narrow" panose="020B0606020202030204" pitchFamily="34" charset="0"/>
              </a:rPr>
              <a:t>NHS Employers ‘Pre-employment checks’ Standards</a:t>
            </a:r>
            <a:endParaRPr lang="en-GB" sz="2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804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120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1" name="Rectangle 3090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C2567-D187-E118-06D9-BB671D34596B}"/>
              </a:ext>
            </a:extLst>
          </p:cNvPr>
          <p:cNvSpPr txBox="1"/>
          <p:nvPr/>
        </p:nvSpPr>
        <p:spPr>
          <a:xfrm>
            <a:off x="5560651" y="879154"/>
            <a:ext cx="5901036" cy="105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Narrow" panose="020B0606020202030204" pitchFamily="34" charset="0"/>
              </a:rPr>
              <a:t>What can we do to mitigate the risk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0B3343-B1B4-FD9F-BDA2-407FE4974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8361" y="1"/>
            <a:ext cx="2547011" cy="9551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74BE35-9530-131B-A4F6-ECC9819362FC}"/>
              </a:ext>
            </a:extLst>
          </p:cNvPr>
          <p:cNvSpPr txBox="1"/>
          <p:nvPr/>
        </p:nvSpPr>
        <p:spPr>
          <a:xfrm>
            <a:off x="5189507" y="1423661"/>
            <a:ext cx="6945655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</a:rPr>
              <a:t>Use an AI app to establish whether the answers given to application questions are similar or the same as presented by a candidate.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</a:rPr>
              <a:t>Use screening software that is designed to detect/identify AI generated content (although the accuracy of these tools is questionable and not verifiable).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</a:rPr>
              <a:t>Add a statement or disclaimer to job descriptions and application forms advising that the use of AI is monitored and if applicants have used it then they are required to declare this.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</a:rPr>
              <a:t>Design application forms to contain appropriate, role-based specific questions to establish that a candidate has the depth of understanding that is required.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</a:rPr>
              <a:t>Update and design policies to cater for the use of AI and provide instructions as to what is and is not acceptable?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</a:rPr>
              <a:t>Cross check against other applications (sifting, similarities).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 Narrow" panose="020B0606020202030204" pitchFamily="34" charset="0"/>
              </a:rPr>
              <a:t>Ensure that an interviewer is a person who meets with the candidate in person on day one of their employment. Check identity documents!!!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8D2C3F-C48A-6A08-CB84-04F49F498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150" y="19396"/>
            <a:ext cx="5560651" cy="382190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AA06BF-C374-1047-E562-FF29A70C2176}"/>
              </a:ext>
            </a:extLst>
          </p:cNvPr>
          <p:cNvSpPr/>
          <p:nvPr/>
        </p:nvSpPr>
        <p:spPr>
          <a:xfrm>
            <a:off x="445492" y="4512251"/>
            <a:ext cx="4298523" cy="165675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There is no official marketed technology to detect AI. However, …….</a:t>
            </a:r>
            <a:endParaRPr lang="en-GB" sz="2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4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29" name="Rectangle 312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C2567-D187-E118-06D9-BB671D34596B}"/>
              </a:ext>
            </a:extLst>
          </p:cNvPr>
          <p:cNvSpPr txBox="1"/>
          <p:nvPr/>
        </p:nvSpPr>
        <p:spPr>
          <a:xfrm>
            <a:off x="566597" y="401339"/>
            <a:ext cx="6051486" cy="17624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400" i="0" u="none" strike="noStrike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Working</a:t>
            </a:r>
            <a:r>
              <a:rPr lang="en-US" sz="4400" dirty="0">
                <a:solidFill>
                  <a:schemeClr val="accent1"/>
                </a:solidFill>
                <a:latin typeface="Arial Narrow" panose="020B0606020202030204" pitchFamily="34" charset="0"/>
                <a:ea typeface="+mj-ea"/>
                <a:cs typeface="+mj-cs"/>
              </a:rPr>
              <a:t> Together to Reduce the Risk</a:t>
            </a:r>
            <a:endParaRPr kumimoji="0" lang="en-US" sz="4400" i="0" u="none" strike="noStrike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+mj-cs"/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8ED4BE65-D62C-AAC0-C2A2-E1AB868C3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834" y="2333297"/>
            <a:ext cx="5609683" cy="384366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447675" indent="-447675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9pPr>
          </a:lstStyle>
          <a:p>
            <a:pPr marL="342900" lvl="0"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Arial Narrow" panose="020B0606020202030204" pitchFamily="34" charset="0"/>
                <a:ea typeface="+mn-ea"/>
                <a:cs typeface="+mn-cs"/>
              </a:rPr>
              <a:t>Set the standards.</a:t>
            </a:r>
          </a:p>
          <a:p>
            <a:pPr marL="342900" lvl="0"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Arial Narrow" panose="020B0606020202030204" pitchFamily="34" charset="0"/>
                <a:ea typeface="+mn-ea"/>
                <a:cs typeface="+mn-cs"/>
              </a:rPr>
              <a:t>Follow the advice.</a:t>
            </a:r>
          </a:p>
          <a:p>
            <a:pPr marL="342900" lvl="0"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Arial Narrow" panose="020B0606020202030204" pitchFamily="34" charset="0"/>
                <a:ea typeface="+mn-ea"/>
                <a:cs typeface="+mn-cs"/>
              </a:rPr>
              <a:t>Don’t wait – be innovative!</a:t>
            </a:r>
          </a:p>
          <a:p>
            <a:pPr marL="342900" lvl="0"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Arial Narrow" panose="020B0606020202030204" pitchFamily="34" charset="0"/>
                <a:ea typeface="+mn-ea"/>
                <a:cs typeface="+mn-cs"/>
              </a:rPr>
              <a:t>Check where things seem wrong.</a:t>
            </a:r>
          </a:p>
          <a:p>
            <a:pPr marL="342900" lvl="0"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Arial Narrow" panose="020B0606020202030204" pitchFamily="34" charset="0"/>
                <a:ea typeface="+mn-ea"/>
                <a:cs typeface="+mn-cs"/>
              </a:rPr>
              <a:t>Deal with issues promptly – its okay to challenge!</a:t>
            </a:r>
          </a:p>
          <a:p>
            <a:pPr marL="342900" lvl="0"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Arial Narrow" panose="020B0606020202030204" pitchFamily="34" charset="0"/>
                <a:ea typeface="+mn-ea"/>
                <a:cs typeface="+mn-cs"/>
              </a:rPr>
              <a:t>Enforce policies, guidance and best practice.</a:t>
            </a:r>
            <a:endParaRPr kumimoji="0" lang="en-US" altLang="en-US" sz="2400" b="0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342900" lvl="0"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Arial Narrow" panose="020B0606020202030204" pitchFamily="34" charset="0"/>
                <a:ea typeface="+mn-ea"/>
                <a:cs typeface="+mn-cs"/>
              </a:rPr>
              <a:t>Circulate fraud awareness material.</a:t>
            </a:r>
          </a:p>
          <a:p>
            <a:pPr marL="342900" lvl="0" indent="-228600" eaLnBrk="1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Arial Narrow" panose="020B0606020202030204" pitchFamily="34" charset="0"/>
                <a:ea typeface="+mn-ea"/>
                <a:cs typeface="+mn-cs"/>
              </a:rPr>
              <a:t>Raise Concerns (Contact LCFS for advice).</a:t>
            </a:r>
          </a:p>
        </p:txBody>
      </p:sp>
      <p:pic>
        <p:nvPicPr>
          <p:cNvPr id="7" name="Picture 6" descr="A person wearing sunglasses and a mask&#10;&#10;Description automatically generated">
            <a:extLst>
              <a:ext uri="{FF2B5EF4-FFF2-40B4-BE49-F238E27FC236}">
                <a16:creationId xmlns:a16="http://schemas.microsoft.com/office/drawing/2014/main" id="{48F624FC-85E7-AAF9-F368-B8772B6C0E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949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C2567-D187-E118-06D9-BB671D34596B}"/>
              </a:ext>
            </a:extLst>
          </p:cNvPr>
          <p:cNvSpPr txBox="1"/>
          <p:nvPr/>
        </p:nvSpPr>
        <p:spPr>
          <a:xfrm>
            <a:off x="6726399" y="74275"/>
            <a:ext cx="5260389" cy="1689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1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+mj-cs"/>
              </a:rPr>
              <a:t>What is the Risk?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081C2B-B777-1A92-8445-1136C07F43AE}"/>
              </a:ext>
            </a:extLst>
          </p:cNvPr>
          <p:cNvSpPr txBox="1"/>
          <p:nvPr/>
        </p:nvSpPr>
        <p:spPr>
          <a:xfrm>
            <a:off x="6637260" y="1611517"/>
            <a:ext cx="4770105" cy="4771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 Narrow" panose="020B0606020202030204" pitchFamily="34" charset="0"/>
              </a:rPr>
              <a:t>Patient harm.</a:t>
            </a:r>
          </a:p>
          <a:p>
            <a:pPr marL="4572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</a:rPr>
              <a:t>Staff can be sanctioned – loss of job, career.</a:t>
            </a:r>
          </a:p>
          <a:p>
            <a:pPr marL="457200" marR="0" lvl="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latin typeface="Arial Narrow" panose="020B0606020202030204" pitchFamily="34" charset="0"/>
              </a:rPr>
              <a:t>Financial loss to the NHS.</a:t>
            </a:r>
          </a:p>
          <a:p>
            <a:pPr marL="457200" marR="0" lvl="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latin typeface="Arial Narrow" panose="020B0606020202030204" pitchFamily="34" charset="0"/>
              </a:rPr>
              <a:t>Adverse media attention. </a:t>
            </a:r>
          </a:p>
          <a:p>
            <a:pPr marL="457200" marR="0" lvl="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latin typeface="Arial Narrow" panose="020B0606020202030204" pitchFamily="34" charset="0"/>
              </a:rPr>
              <a:t>Lack of trust in the NHS services.</a:t>
            </a:r>
          </a:p>
          <a:p>
            <a:pPr marL="457200" marR="0" lvl="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latin typeface="Arial Narrow" panose="020B0606020202030204" pitchFamily="34" charset="0"/>
              </a:rPr>
              <a:t>Non-compliance with regulations – sanctions.</a:t>
            </a:r>
          </a:p>
          <a:p>
            <a:pPr marL="457200" marR="0" lvl="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latin typeface="Arial Narrow" panose="020B0606020202030204" pitchFamily="34" charset="0"/>
              </a:rPr>
              <a:t>Care Quality Commission reports.</a:t>
            </a:r>
          </a:p>
          <a:p>
            <a:pPr marL="457200" marR="0" lvl="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latin typeface="Arial Narrow" panose="020B0606020202030204" pitchFamily="34" charset="0"/>
              </a:rPr>
              <a:t>Inadvertently exclude potential candidates in the talent pool by being intolerant to AI.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4FD6BA-EA83-2123-B6C6-7E8FAEFBE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795" y="6003604"/>
            <a:ext cx="2278387" cy="854395"/>
          </a:xfrm>
          <a:prstGeom prst="rect">
            <a:avLst/>
          </a:prstGeom>
        </p:spPr>
      </p:pic>
      <p:pic>
        <p:nvPicPr>
          <p:cNvPr id="7" name="Picture 6" descr="A computer screen with text&#10;&#10;Description automatically generated">
            <a:extLst>
              <a:ext uri="{FF2B5EF4-FFF2-40B4-BE49-F238E27FC236}">
                <a16:creationId xmlns:a16="http://schemas.microsoft.com/office/drawing/2014/main" id="{DAEF6FE7-B11E-74DF-FD1A-F53FB68FF1E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448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6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Rectangle 1095">
            <a:extLst>
              <a:ext uri="{FF2B5EF4-FFF2-40B4-BE49-F238E27FC236}">
                <a16:creationId xmlns:a16="http://schemas.microsoft.com/office/drawing/2014/main" id="{27BDFED6-6E33-4606-AFE2-886ADB1C0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group of women in a glass case&#10;&#10;Description automatically generated with medium confidence">
            <a:extLst>
              <a:ext uri="{FF2B5EF4-FFF2-40B4-BE49-F238E27FC236}">
                <a16:creationId xmlns:a16="http://schemas.microsoft.com/office/drawing/2014/main" id="{141A7C78-91E3-B0AE-C606-226162CF59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4547937" y="-5"/>
            <a:ext cx="7644062" cy="3681406"/>
          </a:xfrm>
          <a:prstGeom prst="rect">
            <a:avLst/>
          </a:prstGeom>
        </p:spPr>
      </p:pic>
      <p:pic>
        <p:nvPicPr>
          <p:cNvPr id="3" name="Picture 2" descr="A close-up of a sign&#10;&#10;Description automatically generated">
            <a:extLst>
              <a:ext uri="{FF2B5EF4-FFF2-40B4-BE49-F238E27FC236}">
                <a16:creationId xmlns:a16="http://schemas.microsoft.com/office/drawing/2014/main" id="{C2CE974D-A6D0-3558-097A-F67DF2EC2B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61" r="-1" b="-1"/>
          <a:stretch/>
        </p:blipFill>
        <p:spPr>
          <a:xfrm>
            <a:off x="4547919" y="3681401"/>
            <a:ext cx="7644081" cy="3176603"/>
          </a:xfrm>
          <a:prstGeom prst="rect">
            <a:avLst/>
          </a:prstGeom>
        </p:spPr>
      </p:pic>
      <p:sp>
        <p:nvSpPr>
          <p:cNvPr id="1098" name="Rectangle 1097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C2567-D187-E118-06D9-BB671D34596B}"/>
              </a:ext>
            </a:extLst>
          </p:cNvPr>
          <p:cNvSpPr txBox="1"/>
          <p:nvPr/>
        </p:nvSpPr>
        <p:spPr>
          <a:xfrm>
            <a:off x="838200" y="1115219"/>
            <a:ext cx="539591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GB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</a:t>
            </a:r>
            <a:r>
              <a:rPr lang="en-GB" sz="50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Final</a:t>
            </a:r>
            <a:r>
              <a:rPr kumimoji="0" lang="en-GB" sz="5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Word and Reporting Concerns </a:t>
            </a:r>
          </a:p>
        </p:txBody>
      </p:sp>
      <p:cxnSp>
        <p:nvCxnSpPr>
          <p:cNvPr id="1100" name="Straight Connector 1099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3681408"/>
            <a:ext cx="113537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682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" name="Rectangle 132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FC2567-D187-E118-06D9-BB671D34596B}"/>
              </a:ext>
            </a:extLst>
          </p:cNvPr>
          <p:cNvSpPr txBox="1"/>
          <p:nvPr/>
        </p:nvSpPr>
        <p:spPr>
          <a:xfrm>
            <a:off x="3877630" y="239045"/>
            <a:ext cx="7749768" cy="6793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“90% people cannot tell the difference”</a:t>
            </a:r>
          </a:p>
        </p:txBody>
      </p:sp>
      <p:pic>
        <p:nvPicPr>
          <p:cNvPr id="10" name="Picture 9" descr="A group of blue lights&#10;&#10;Description automatically generated">
            <a:extLst>
              <a:ext uri="{FF2B5EF4-FFF2-40B4-BE49-F238E27FC236}">
                <a16:creationId xmlns:a16="http://schemas.microsoft.com/office/drawing/2014/main" id="{BC280CDC-B640-F13A-84C0-386E793390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-1" y="-13873"/>
            <a:ext cx="3316078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cene3d>
            <a:camera prst="orthographicFront">
              <a:rot lat="0" lon="20999997" rev="0"/>
            </a:camera>
            <a:lightRig rig="threePt" dir="t"/>
          </a:scene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B70E78-7487-8638-403E-5767E70308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5628" y="5898568"/>
            <a:ext cx="2445745" cy="931194"/>
          </a:xfrm>
          <a:prstGeom prst="rect">
            <a:avLst/>
          </a:prstGeom>
        </p:spPr>
      </p:pic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E79531B6-4A90-CC89-7508-E8D921D3E9EB}"/>
              </a:ext>
            </a:extLst>
          </p:cNvPr>
          <p:cNvSpPr txBox="1">
            <a:spLocks/>
          </p:cNvSpPr>
          <p:nvPr/>
        </p:nvSpPr>
        <p:spPr>
          <a:xfrm>
            <a:off x="664291" y="1959780"/>
            <a:ext cx="6585487" cy="4460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Online Media 2" title="Deepfake Example. Original/Deepfake Elon Musk.">
            <a:hlinkClick r:id="" action="ppaction://media"/>
            <a:extLst>
              <a:ext uri="{FF2B5EF4-FFF2-40B4-BE49-F238E27FC236}">
                <a16:creationId xmlns:a16="http://schemas.microsoft.com/office/drawing/2014/main" id="{0E43AB47-C51D-2EF2-DBE7-F3C2570081B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351588" y="1411360"/>
            <a:ext cx="7929685" cy="448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8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2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4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B70E78-7487-8638-403E-5767E7030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2997" y="271016"/>
            <a:ext cx="2979134" cy="11144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690AA4-562C-0273-4342-5611CE142ADB}"/>
              </a:ext>
            </a:extLst>
          </p:cNvPr>
          <p:cNvSpPr txBox="1"/>
          <p:nvPr/>
        </p:nvSpPr>
        <p:spPr>
          <a:xfrm>
            <a:off x="917196" y="941055"/>
            <a:ext cx="7956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srgbClr val="4472C4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Actions to take away …..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854C4D12-A5EF-8661-0838-D0E978FA1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196" y="2195869"/>
            <a:ext cx="10010337" cy="3501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66700" indent="-2667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937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7303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366963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300355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4607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9179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3751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8323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Geneva" pitchFamily="-106" charset="-128"/>
                <a:cs typeface="Arial" panose="020B0604020202020204" pitchFamily="34" charset="0"/>
              </a:rPr>
              <a:t>Review</a:t>
            </a:r>
            <a:r>
              <a:rPr kumimoji="0" lang="en-GB" sz="28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Geneva" pitchFamily="-106" charset="-128"/>
                <a:cs typeface="Arial" panose="020B0604020202020204" pitchFamily="34" charset="0"/>
              </a:rPr>
              <a:t> policies and processes to consider and reference AI.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Geneva" pitchFamily="-106" charset="-128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Geneva" pitchFamily="-106" charset="-128"/>
                <a:cs typeface="Arial" panose="020B0604020202020204" pitchFamily="34" charset="0"/>
              </a:rPr>
              <a:t>Consider adding in a declaration to applications and interviews to ensure applicants disclose the use of AI.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Geneva" pitchFamily="-106" charset="-128"/>
                <a:cs typeface="Arial" panose="020B0604020202020204" pitchFamily="34" charset="0"/>
              </a:rPr>
              <a:t>Maintain awareness – keep up to date with technology developments.</a:t>
            </a:r>
            <a:endParaRPr lang="en-GB" dirty="0">
              <a:solidFill>
                <a:srgbClr val="000000"/>
              </a:solidFill>
              <a:latin typeface="Arial Narrow" panose="020B0606020202030204" pitchFamily="34" charset="0"/>
              <a:ea typeface="Geneva" pitchFamily="-106" charset="-128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Geneva" pitchFamily="-106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13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2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4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B70E78-7487-8638-403E-5767E7030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2997" y="271016"/>
            <a:ext cx="2979134" cy="11144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690AA4-562C-0273-4342-5611CE142ADB}"/>
              </a:ext>
            </a:extLst>
          </p:cNvPr>
          <p:cNvSpPr txBox="1"/>
          <p:nvPr/>
        </p:nvSpPr>
        <p:spPr>
          <a:xfrm>
            <a:off x="917196" y="941055"/>
            <a:ext cx="79562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Reporting Concerns.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854C4D12-A5EF-8661-0838-D0E978FA1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196" y="2195869"/>
            <a:ext cx="10010337" cy="3414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66700" indent="-2667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937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7303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366963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300355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4607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9179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3751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8323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Geneva" pitchFamily="-106" charset="-128"/>
                <a:cs typeface="Arial" panose="020B0604020202020204" pitchFamily="34" charset="0"/>
              </a:rPr>
              <a:t>Report your concerns to your Local Counter Fraud Specialist or to the NHS Counter Fraud Authority.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Geneva" pitchFamily="-106" charset="-128"/>
                <a:cs typeface="Arial" panose="020B0604020202020204" pitchFamily="34" charset="0"/>
              </a:rPr>
              <a:t>Keep your concerns confidential – remember the wider you report the more chance of undermining a case. 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Geneva" pitchFamily="-106" charset="-128"/>
                <a:cs typeface="Arial" panose="020B0604020202020204" pitchFamily="34" charset="0"/>
              </a:rPr>
              <a:t>Consult your organisation’s Fraud, Bribery and Corruption Policy.</a:t>
            </a:r>
            <a:endParaRPr lang="en-GB" dirty="0">
              <a:solidFill>
                <a:srgbClr val="000000"/>
              </a:solidFill>
              <a:latin typeface="Arial Narrow" panose="020B0606020202030204" pitchFamily="34" charset="0"/>
              <a:ea typeface="Geneva" pitchFamily="-106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27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2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4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B70E78-7487-8638-403E-5767E7030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997" y="5743543"/>
            <a:ext cx="2979134" cy="11144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53F0B7-50CF-81B5-5FF1-59C57EB8FCE9}"/>
              </a:ext>
            </a:extLst>
          </p:cNvPr>
          <p:cNvSpPr txBox="1"/>
          <p:nvPr/>
        </p:nvSpPr>
        <p:spPr>
          <a:xfrm>
            <a:off x="489887" y="613918"/>
            <a:ext cx="72233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Contacting the Local Counter Fraud Specialist or the NHS Counter Fraud Authority 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8D786BB3-FB90-64E8-CF34-F7A4D39A9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114" y="1691136"/>
            <a:ext cx="5348700" cy="341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66700" indent="-2667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937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730375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366963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300355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4607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9179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3751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83235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E40059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Geneva" pitchFamily="-106" charset="-128"/>
                <a:cs typeface="Arial" panose="020B0604020202020204" pitchFamily="34" charset="0"/>
              </a:rPr>
              <a:t>Your organisation webpages. 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E40059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Geneva" pitchFamily="-106" charset="-128"/>
                <a:cs typeface="Arial" panose="020B0604020202020204" pitchFamily="34" charset="0"/>
              </a:rPr>
              <a:t>The organisation’s Fraud, Bribery and Corruption Policy.   </a:t>
            </a:r>
          </a:p>
          <a:p>
            <a:pPr marL="342900" lvl="0" indent="-342900">
              <a:lnSpc>
                <a:spcPct val="150000"/>
              </a:lnSpc>
              <a:spcBef>
                <a:spcPct val="20000"/>
              </a:spcBef>
              <a:buClr>
                <a:srgbClr val="E40059"/>
              </a:buClr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Geneva" pitchFamily="-106" charset="-128"/>
                <a:cs typeface="Arial" panose="020B0604020202020204" pitchFamily="34" charset="0"/>
              </a:rPr>
              <a:t>Counter Fraud Authority website: </a:t>
            </a:r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Geneva" pitchFamily="-106" charset="-128"/>
                <a:cs typeface="Arial" panose="020B0604020202020204" pitchFamily="34" charset="0"/>
                <a:hlinkClick r:id="rId3"/>
              </a:rPr>
              <a:t>www.cfa.nhs.uk</a:t>
            </a:r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Geneva" pitchFamily="-106" charset="-128"/>
                <a:cs typeface="Arial" panose="020B0604020202020204" pitchFamily="34" charset="0"/>
              </a:rPr>
              <a:t>.  </a:t>
            </a:r>
          </a:p>
        </p:txBody>
      </p:sp>
      <p:pic>
        <p:nvPicPr>
          <p:cNvPr id="11" name="Graphic 10" descr="Group outline">
            <a:extLst>
              <a:ext uri="{FF2B5EF4-FFF2-40B4-BE49-F238E27FC236}">
                <a16:creationId xmlns:a16="http://schemas.microsoft.com/office/drawing/2014/main" id="{7EA1DD62-96A9-8BF0-70CE-47E59B599A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58446" y="3784562"/>
            <a:ext cx="2794029" cy="21339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2E1AD08-6E0E-8BD5-4190-3D82B1E6DFD8}"/>
              </a:ext>
            </a:extLst>
          </p:cNvPr>
          <p:cNvSpPr txBox="1"/>
          <p:nvPr/>
        </p:nvSpPr>
        <p:spPr>
          <a:xfrm>
            <a:off x="6020553" y="1691136"/>
            <a:ext cx="4869814" cy="2217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GB" alt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NHS fraud affects us all.</a:t>
            </a:r>
          </a:p>
          <a:p>
            <a:pPr algn="ctr" eaLnBrk="1" hangingPunct="1">
              <a:lnSpc>
                <a:spcPct val="150000"/>
              </a:lnSpc>
            </a:pPr>
            <a:r>
              <a:rPr lang="en-GB" alt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Together, we can make a difference!</a:t>
            </a:r>
            <a:endParaRPr lang="en-US" altLang="en-US" sz="32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26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Calibri"/>
        <a:ea typeface="Geneva"/>
        <a:cs typeface=""/>
      </a:majorFont>
      <a:minorFont>
        <a:latin typeface="Calibri"/>
        <a:ea typeface="Genev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Geneva" pitchFamily="-10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Geneva" pitchFamily="-106" charset="-128"/>
          </a:defRPr>
        </a:defPPr>
      </a:lstStyle>
    </a:lnDef>
  </a:objectDefaults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2678723-8c06-45e1-8bd0-318b9868a43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1AA938FE962A45A3E19DCBCF209F91" ma:contentTypeVersion="9" ma:contentTypeDescription="Create a new document." ma:contentTypeScope="" ma:versionID="6cbdde8c0969af9818e820df5f6f211b">
  <xsd:schema xmlns:xsd="http://www.w3.org/2001/XMLSchema" xmlns:xs="http://www.w3.org/2001/XMLSchema" xmlns:p="http://schemas.microsoft.com/office/2006/metadata/properties" xmlns:ns3="5789755c-de38-4fe3-9623-40afa3bba1e2" xmlns:ns4="32678723-8c06-45e1-8bd0-318b9868a43d" targetNamespace="http://schemas.microsoft.com/office/2006/metadata/properties" ma:root="true" ma:fieldsID="91cc6468fb5d466859445850a37202d2" ns3:_="" ns4:_="">
    <xsd:import namespace="5789755c-de38-4fe3-9623-40afa3bba1e2"/>
    <xsd:import namespace="32678723-8c06-45e1-8bd0-318b9868a43d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89755c-de38-4fe3-9623-40afa3bba1e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678723-8c06-45e1-8bd0-318b9868a4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F16DFB-9D1B-4F27-84F1-B541D8257849}">
  <ds:schemaRefs>
    <ds:schemaRef ds:uri="http://purl.org/dc/terms/"/>
    <ds:schemaRef ds:uri="http://schemas.microsoft.com/office/2006/documentManagement/types"/>
    <ds:schemaRef ds:uri="http://purl.org/dc/dcmitype/"/>
    <ds:schemaRef ds:uri="32678723-8c06-45e1-8bd0-318b9868a43d"/>
    <ds:schemaRef ds:uri="http://www.w3.org/XML/1998/namespace"/>
    <ds:schemaRef ds:uri="5789755c-de38-4fe3-9623-40afa3bba1e2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5F1DCD3-E431-4A42-8897-4581C8AB47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71FBA4-30D0-4ED1-9EC6-71E8A746E3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89755c-de38-4fe3-9623-40afa3bba1e2"/>
    <ds:schemaRef ds:uri="32678723-8c06-45e1-8bd0-318b9868a4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1280</Words>
  <Application>Microsoft Office PowerPoint</Application>
  <PresentationFormat>Widescreen</PresentationFormat>
  <Paragraphs>122</Paragraphs>
  <Slides>20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 Narrow</vt:lpstr>
      <vt:lpstr>Arial</vt:lpstr>
      <vt:lpstr>Arial Narrow</vt:lpstr>
      <vt:lpstr>Calibri</vt:lpstr>
      <vt:lpstr>Calibri Light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MCKINNEY, Emma (NHS HAMPSHIRE AND ISLE OF WIGHT ICB - D9Y0V)</dc:creator>
  <cp:lastModifiedBy>Danielle Boothroyd</cp:lastModifiedBy>
  <cp:revision>51</cp:revision>
  <dcterms:created xsi:type="dcterms:W3CDTF">2022-11-23T10:44:00Z</dcterms:created>
  <dcterms:modified xsi:type="dcterms:W3CDTF">2024-08-02T09:05:51Z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0x010100831AA938FE962A45A3E19DCBCF209F91</vt:lpwstr>
  </property>
</Properties>
</file>