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331" r:id="rId5"/>
    <p:sldId id="334" r:id="rId6"/>
    <p:sldId id="332" r:id="rId7"/>
    <p:sldId id="335" r:id="rId8"/>
    <p:sldId id="341" r:id="rId9"/>
    <p:sldId id="340" r:id="rId10"/>
    <p:sldId id="338" r:id="rId11"/>
    <p:sldId id="33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FBBC47-0CC4-F9EA-55CE-6013EB80656C}" v="144" dt="2024-10-14T12:47:04.4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0672" autoAdjust="0"/>
  </p:normalViewPr>
  <p:slideViewPr>
    <p:cSldViewPr snapToGrid="0">
      <p:cViewPr varScale="1">
        <p:scale>
          <a:sx n="111" d="100"/>
          <a:sy n="111" d="100"/>
        </p:scale>
        <p:origin x="5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439" cy="4580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966" y="0"/>
            <a:ext cx="2972439" cy="4580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78DC7-813E-4E0E-ADCB-16F8451657E7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923"/>
            <a:ext cx="2972439" cy="4580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966" y="8685923"/>
            <a:ext cx="2972439" cy="4580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4916B-9413-4A8E-A811-E488AEAC2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856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F1563-D139-4A26-B8CE-B2A65FFD8118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5D7CA-AD98-461D-A6B5-F293053A2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117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5D7CA-AD98-461D-A6B5-F293053A22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939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5D7CA-AD98-461D-A6B5-F293053A228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948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5D7CA-AD98-461D-A6B5-F293053A228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619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5D7CA-AD98-461D-A6B5-F293053A22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621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5D7CA-AD98-461D-A6B5-F293053A22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649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5D7CA-AD98-461D-A6B5-F293053A228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223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E59344-9DA8-827B-167E-4A1298EB3CB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40"/>
          <a:stretch/>
        </p:blipFill>
        <p:spPr bwMode="auto">
          <a:xfrm>
            <a:off x="7438936" y="170792"/>
            <a:ext cx="2611552" cy="99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9F0E852B-6179-0D41-FE28-04A42CBA278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5"/>
          <a:stretch/>
        </p:blipFill>
        <p:spPr bwMode="auto">
          <a:xfrm>
            <a:off x="10111441" y="170791"/>
            <a:ext cx="1836755" cy="103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36200C4-554E-7244-B30E-E5BE226752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400" y="1916832"/>
            <a:ext cx="7704138" cy="1368425"/>
          </a:xfrm>
          <a:prstGeom prst="rect">
            <a:avLst/>
          </a:prstGeom>
        </p:spPr>
        <p:txBody>
          <a:bodyPr lIns="0" anchor="b" anchorCtr="0"/>
          <a:lstStyle>
            <a:lvl1pPr marL="0" indent="0">
              <a:buNone/>
              <a:defRPr sz="2600"/>
            </a:lvl1pPr>
          </a:lstStyle>
          <a:p>
            <a:pPr lvl="0"/>
            <a:r>
              <a:rPr lang="en-GB"/>
              <a:t>Insert supporting text here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FE2F63-8519-F54C-01D2-057982DD12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896" y="3294142"/>
            <a:ext cx="7703642" cy="216009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Insert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8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384" y="404663"/>
            <a:ext cx="10729192" cy="646331"/>
          </a:xfrm>
          <a:prstGeom prst="rect">
            <a:avLst/>
          </a:prstGeom>
        </p:spPr>
        <p:txBody>
          <a:bodyPr lIns="0">
            <a:normAutofit/>
          </a:bodyPr>
          <a:lstStyle>
            <a:lvl1pPr algn="l">
              <a:lnSpc>
                <a:spcPct val="95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372C5-80CF-FAAD-F6AD-BE413715A0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1268413"/>
            <a:ext cx="10729912" cy="4103688"/>
          </a:xfrm>
          <a:prstGeom prst="rect">
            <a:avLst/>
          </a:prstGeom>
        </p:spPr>
        <p:txBody>
          <a:bodyPr anchor="ctr"/>
          <a:lstStyle>
            <a:lvl1pPr marL="324000" indent="-324000">
              <a:buClr>
                <a:schemeClr val="accent1"/>
              </a:buClr>
              <a:defRPr/>
            </a:lvl1pPr>
            <a:lvl2pPr marL="648000" indent="-3240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67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38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14C22063-85FB-80DC-8928-A019B255C431}"/>
              </a:ext>
            </a:extLst>
          </p:cNvPr>
          <p:cNvSpPr/>
          <p:nvPr userDrawn="1"/>
        </p:nvSpPr>
        <p:spPr>
          <a:xfrm>
            <a:off x="2" y="1"/>
            <a:ext cx="12191999" cy="6122992"/>
          </a:xfrm>
          <a:custGeom>
            <a:avLst/>
            <a:gdLst>
              <a:gd name="connsiteX0" fmla="*/ 0 w 12191999"/>
              <a:gd name="connsiteY0" fmla="*/ 0 h 6122992"/>
              <a:gd name="connsiteX1" fmla="*/ 12191999 w 12191999"/>
              <a:gd name="connsiteY1" fmla="*/ 0 h 6122992"/>
              <a:gd name="connsiteX2" fmla="*/ 12191999 w 12191999"/>
              <a:gd name="connsiteY2" fmla="*/ 5904756 h 6122992"/>
              <a:gd name="connsiteX3" fmla="*/ 12021435 w 12191999"/>
              <a:gd name="connsiteY3" fmla="*/ 5751038 h 6122992"/>
              <a:gd name="connsiteX4" fmla="*/ 11028547 w 12191999"/>
              <a:gd name="connsiteY4" fmla="*/ 5445223 h 6122992"/>
              <a:gd name="connsiteX5" fmla="*/ 9721788 w 12191999"/>
              <a:gd name="connsiteY5" fmla="*/ 6106489 h 6122992"/>
              <a:gd name="connsiteX6" fmla="*/ 9715196 w 12191999"/>
              <a:gd name="connsiteY6" fmla="*/ 6122992 h 6122992"/>
              <a:gd name="connsiteX7" fmla="*/ 9609619 w 12191999"/>
              <a:gd name="connsiteY7" fmla="*/ 6075299 h 6122992"/>
              <a:gd name="connsiteX8" fmla="*/ 8940315 w 12191999"/>
              <a:gd name="connsiteY8" fmla="*/ 5949279 h 6122992"/>
              <a:gd name="connsiteX9" fmla="*/ 8522762 w 12191999"/>
              <a:gd name="connsiteY9" fmla="*/ 5996221 h 6122992"/>
              <a:gd name="connsiteX10" fmla="*/ 8454019 w 12191999"/>
              <a:gd name="connsiteY10" fmla="*/ 6014930 h 6122992"/>
              <a:gd name="connsiteX11" fmla="*/ 8436181 w 12191999"/>
              <a:gd name="connsiteY11" fmla="*/ 5993446 h 6122992"/>
              <a:gd name="connsiteX12" fmla="*/ 7212123 w 12191999"/>
              <a:gd name="connsiteY12" fmla="*/ 5517231 h 6122992"/>
              <a:gd name="connsiteX13" fmla="*/ 6273146 w 12191999"/>
              <a:gd name="connsiteY13" fmla="*/ 5763878 h 6122992"/>
              <a:gd name="connsiteX14" fmla="*/ 6251733 w 12191999"/>
              <a:gd name="connsiteY14" fmla="*/ 5779176 h 6122992"/>
              <a:gd name="connsiteX15" fmla="*/ 6226484 w 12191999"/>
              <a:gd name="connsiteY15" fmla="*/ 5763878 h 6122992"/>
              <a:gd name="connsiteX16" fmla="*/ 5195899 w 12191999"/>
              <a:gd name="connsiteY16" fmla="*/ 5517231 h 6122992"/>
              <a:gd name="connsiteX17" fmla="*/ 4389444 w 12191999"/>
              <a:gd name="connsiteY17" fmla="*/ 5660335 h 6122992"/>
              <a:gd name="connsiteX18" fmla="*/ 4278675 w 12191999"/>
              <a:gd name="connsiteY18" fmla="*/ 5711508 h 6122992"/>
              <a:gd name="connsiteX19" fmla="*/ 4246265 w 12191999"/>
              <a:gd name="connsiteY19" fmla="*/ 5691870 h 6122992"/>
              <a:gd name="connsiteX20" fmla="*/ 3215679 w 12191999"/>
              <a:gd name="connsiteY20" fmla="*/ 5445223 h 6122992"/>
              <a:gd name="connsiteX21" fmla="*/ 2409224 w 12191999"/>
              <a:gd name="connsiteY21" fmla="*/ 5588327 h 6122992"/>
              <a:gd name="connsiteX22" fmla="*/ 2370378 w 12191999"/>
              <a:gd name="connsiteY22" fmla="*/ 5606272 h 6122992"/>
              <a:gd name="connsiteX23" fmla="*/ 2295239 w 12191999"/>
              <a:gd name="connsiteY23" fmla="*/ 5545559 h 6122992"/>
              <a:gd name="connsiteX24" fmla="*/ 1149598 w 12191999"/>
              <a:gd name="connsiteY24" fmla="*/ 5229199 h 6122992"/>
              <a:gd name="connsiteX25" fmla="*/ 3958 w 12191999"/>
              <a:gd name="connsiteY25" fmla="*/ 5545559 h 6122992"/>
              <a:gd name="connsiteX26" fmla="*/ 0 w 12191999"/>
              <a:gd name="connsiteY26" fmla="*/ 5548757 h 612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1999" h="6122992">
                <a:moveTo>
                  <a:pt x="0" y="0"/>
                </a:moveTo>
                <a:lnTo>
                  <a:pt x="12191999" y="0"/>
                </a:lnTo>
                <a:lnTo>
                  <a:pt x="12191999" y="5904756"/>
                </a:lnTo>
                <a:lnTo>
                  <a:pt x="12021435" y="5751038"/>
                </a:lnTo>
                <a:cubicBezTo>
                  <a:pt x="11767333" y="5562090"/>
                  <a:pt x="11416294" y="5445223"/>
                  <a:pt x="11028547" y="5445223"/>
                </a:cubicBezTo>
                <a:cubicBezTo>
                  <a:pt x="10434810" y="5445223"/>
                  <a:pt x="9927142" y="5719244"/>
                  <a:pt x="9721788" y="6106489"/>
                </a:cubicBezTo>
                <a:lnTo>
                  <a:pt x="9715196" y="6122992"/>
                </a:lnTo>
                <a:lnTo>
                  <a:pt x="9609619" y="6075299"/>
                </a:lnTo>
                <a:cubicBezTo>
                  <a:pt x="9410660" y="5994930"/>
                  <a:pt x="9182657" y="5949279"/>
                  <a:pt x="8940315" y="5949279"/>
                </a:cubicBezTo>
                <a:cubicBezTo>
                  <a:pt x="8794910" y="5949279"/>
                  <a:pt x="8654667" y="5965714"/>
                  <a:pt x="8522762" y="5996221"/>
                </a:cubicBezTo>
                <a:lnTo>
                  <a:pt x="8454019" y="6014930"/>
                </a:lnTo>
                <a:lnTo>
                  <a:pt x="8436181" y="5993446"/>
                </a:lnTo>
                <a:cubicBezTo>
                  <a:pt x="8170904" y="5706132"/>
                  <a:pt x="7721663" y="5517231"/>
                  <a:pt x="7212123" y="5517231"/>
                </a:cubicBezTo>
                <a:cubicBezTo>
                  <a:pt x="6855446" y="5517231"/>
                  <a:pt x="6528314" y="5609793"/>
                  <a:pt x="6273146" y="5763878"/>
                </a:cubicBezTo>
                <a:lnTo>
                  <a:pt x="6251733" y="5779176"/>
                </a:lnTo>
                <a:lnTo>
                  <a:pt x="6226484" y="5763878"/>
                </a:lnTo>
                <a:cubicBezTo>
                  <a:pt x="5946422" y="5609793"/>
                  <a:pt x="5587375" y="5517231"/>
                  <a:pt x="5195899" y="5517231"/>
                </a:cubicBezTo>
                <a:cubicBezTo>
                  <a:pt x="4902293" y="5517231"/>
                  <a:pt x="4626927" y="5569297"/>
                  <a:pt x="4389444" y="5660335"/>
                </a:cubicBezTo>
                <a:lnTo>
                  <a:pt x="4278675" y="5711508"/>
                </a:lnTo>
                <a:lnTo>
                  <a:pt x="4246265" y="5691870"/>
                </a:lnTo>
                <a:cubicBezTo>
                  <a:pt x="3966202" y="5537785"/>
                  <a:pt x="3607155" y="5445223"/>
                  <a:pt x="3215679" y="5445223"/>
                </a:cubicBezTo>
                <a:cubicBezTo>
                  <a:pt x="2922073" y="5445223"/>
                  <a:pt x="2646707" y="5497289"/>
                  <a:pt x="2409224" y="5588327"/>
                </a:cubicBezTo>
                <a:lnTo>
                  <a:pt x="2370378" y="5606272"/>
                </a:lnTo>
                <a:lnTo>
                  <a:pt x="2295239" y="5545559"/>
                </a:lnTo>
                <a:cubicBezTo>
                  <a:pt x="2002044" y="5350096"/>
                  <a:pt x="1596999" y="5229199"/>
                  <a:pt x="1149598" y="5229199"/>
                </a:cubicBezTo>
                <a:cubicBezTo>
                  <a:pt x="702198" y="5229199"/>
                  <a:pt x="297153" y="5350096"/>
                  <a:pt x="3958" y="5545559"/>
                </a:cubicBezTo>
                <a:lnTo>
                  <a:pt x="0" y="5548757"/>
                </a:lnTo>
                <a:close/>
              </a:path>
            </a:pathLst>
          </a:custGeom>
          <a:solidFill>
            <a:srgbClr val="AFFEFF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4D140A27-84FA-5CB6-E544-BCDB4EA31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896" y="3212976"/>
            <a:ext cx="7560344" cy="1080120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Insert Divider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1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14C22063-85FB-80DC-8928-A019B255C431}"/>
              </a:ext>
            </a:extLst>
          </p:cNvPr>
          <p:cNvSpPr/>
          <p:nvPr userDrawn="1"/>
        </p:nvSpPr>
        <p:spPr>
          <a:xfrm>
            <a:off x="2" y="1"/>
            <a:ext cx="12191999" cy="6122992"/>
          </a:xfrm>
          <a:custGeom>
            <a:avLst/>
            <a:gdLst>
              <a:gd name="connsiteX0" fmla="*/ 0 w 12191999"/>
              <a:gd name="connsiteY0" fmla="*/ 0 h 6122992"/>
              <a:gd name="connsiteX1" fmla="*/ 12191999 w 12191999"/>
              <a:gd name="connsiteY1" fmla="*/ 0 h 6122992"/>
              <a:gd name="connsiteX2" fmla="*/ 12191999 w 12191999"/>
              <a:gd name="connsiteY2" fmla="*/ 5904756 h 6122992"/>
              <a:gd name="connsiteX3" fmla="*/ 12021435 w 12191999"/>
              <a:gd name="connsiteY3" fmla="*/ 5751038 h 6122992"/>
              <a:gd name="connsiteX4" fmla="*/ 11028547 w 12191999"/>
              <a:gd name="connsiteY4" fmla="*/ 5445223 h 6122992"/>
              <a:gd name="connsiteX5" fmla="*/ 9721788 w 12191999"/>
              <a:gd name="connsiteY5" fmla="*/ 6106489 h 6122992"/>
              <a:gd name="connsiteX6" fmla="*/ 9715196 w 12191999"/>
              <a:gd name="connsiteY6" fmla="*/ 6122992 h 6122992"/>
              <a:gd name="connsiteX7" fmla="*/ 9609619 w 12191999"/>
              <a:gd name="connsiteY7" fmla="*/ 6075299 h 6122992"/>
              <a:gd name="connsiteX8" fmla="*/ 8940315 w 12191999"/>
              <a:gd name="connsiteY8" fmla="*/ 5949279 h 6122992"/>
              <a:gd name="connsiteX9" fmla="*/ 8522762 w 12191999"/>
              <a:gd name="connsiteY9" fmla="*/ 5996221 h 6122992"/>
              <a:gd name="connsiteX10" fmla="*/ 8454019 w 12191999"/>
              <a:gd name="connsiteY10" fmla="*/ 6014930 h 6122992"/>
              <a:gd name="connsiteX11" fmla="*/ 8436181 w 12191999"/>
              <a:gd name="connsiteY11" fmla="*/ 5993446 h 6122992"/>
              <a:gd name="connsiteX12" fmla="*/ 7212123 w 12191999"/>
              <a:gd name="connsiteY12" fmla="*/ 5517231 h 6122992"/>
              <a:gd name="connsiteX13" fmla="*/ 6273146 w 12191999"/>
              <a:gd name="connsiteY13" fmla="*/ 5763878 h 6122992"/>
              <a:gd name="connsiteX14" fmla="*/ 6251733 w 12191999"/>
              <a:gd name="connsiteY14" fmla="*/ 5779176 h 6122992"/>
              <a:gd name="connsiteX15" fmla="*/ 6226484 w 12191999"/>
              <a:gd name="connsiteY15" fmla="*/ 5763878 h 6122992"/>
              <a:gd name="connsiteX16" fmla="*/ 5195899 w 12191999"/>
              <a:gd name="connsiteY16" fmla="*/ 5517231 h 6122992"/>
              <a:gd name="connsiteX17" fmla="*/ 4389444 w 12191999"/>
              <a:gd name="connsiteY17" fmla="*/ 5660335 h 6122992"/>
              <a:gd name="connsiteX18" fmla="*/ 4278675 w 12191999"/>
              <a:gd name="connsiteY18" fmla="*/ 5711508 h 6122992"/>
              <a:gd name="connsiteX19" fmla="*/ 4246265 w 12191999"/>
              <a:gd name="connsiteY19" fmla="*/ 5691870 h 6122992"/>
              <a:gd name="connsiteX20" fmla="*/ 3215679 w 12191999"/>
              <a:gd name="connsiteY20" fmla="*/ 5445223 h 6122992"/>
              <a:gd name="connsiteX21" fmla="*/ 2409224 w 12191999"/>
              <a:gd name="connsiteY21" fmla="*/ 5588327 h 6122992"/>
              <a:gd name="connsiteX22" fmla="*/ 2370378 w 12191999"/>
              <a:gd name="connsiteY22" fmla="*/ 5606272 h 6122992"/>
              <a:gd name="connsiteX23" fmla="*/ 2295239 w 12191999"/>
              <a:gd name="connsiteY23" fmla="*/ 5545559 h 6122992"/>
              <a:gd name="connsiteX24" fmla="*/ 1149598 w 12191999"/>
              <a:gd name="connsiteY24" fmla="*/ 5229199 h 6122992"/>
              <a:gd name="connsiteX25" fmla="*/ 3958 w 12191999"/>
              <a:gd name="connsiteY25" fmla="*/ 5545559 h 6122992"/>
              <a:gd name="connsiteX26" fmla="*/ 0 w 12191999"/>
              <a:gd name="connsiteY26" fmla="*/ 5548757 h 612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1999" h="6122992">
                <a:moveTo>
                  <a:pt x="0" y="0"/>
                </a:moveTo>
                <a:lnTo>
                  <a:pt x="12191999" y="0"/>
                </a:lnTo>
                <a:lnTo>
                  <a:pt x="12191999" y="5904756"/>
                </a:lnTo>
                <a:lnTo>
                  <a:pt x="12021435" y="5751038"/>
                </a:lnTo>
                <a:cubicBezTo>
                  <a:pt x="11767333" y="5562090"/>
                  <a:pt x="11416294" y="5445223"/>
                  <a:pt x="11028547" y="5445223"/>
                </a:cubicBezTo>
                <a:cubicBezTo>
                  <a:pt x="10434810" y="5445223"/>
                  <a:pt x="9927142" y="5719244"/>
                  <a:pt x="9721788" y="6106489"/>
                </a:cubicBezTo>
                <a:lnTo>
                  <a:pt x="9715196" y="6122992"/>
                </a:lnTo>
                <a:lnTo>
                  <a:pt x="9609619" y="6075299"/>
                </a:lnTo>
                <a:cubicBezTo>
                  <a:pt x="9410660" y="5994930"/>
                  <a:pt x="9182657" y="5949279"/>
                  <a:pt x="8940315" y="5949279"/>
                </a:cubicBezTo>
                <a:cubicBezTo>
                  <a:pt x="8794910" y="5949279"/>
                  <a:pt x="8654667" y="5965714"/>
                  <a:pt x="8522762" y="5996221"/>
                </a:cubicBezTo>
                <a:lnTo>
                  <a:pt x="8454019" y="6014930"/>
                </a:lnTo>
                <a:lnTo>
                  <a:pt x="8436181" y="5993446"/>
                </a:lnTo>
                <a:cubicBezTo>
                  <a:pt x="8170904" y="5706132"/>
                  <a:pt x="7721663" y="5517231"/>
                  <a:pt x="7212123" y="5517231"/>
                </a:cubicBezTo>
                <a:cubicBezTo>
                  <a:pt x="6855446" y="5517231"/>
                  <a:pt x="6528314" y="5609793"/>
                  <a:pt x="6273146" y="5763878"/>
                </a:cubicBezTo>
                <a:lnTo>
                  <a:pt x="6251733" y="5779176"/>
                </a:lnTo>
                <a:lnTo>
                  <a:pt x="6226484" y="5763878"/>
                </a:lnTo>
                <a:cubicBezTo>
                  <a:pt x="5946422" y="5609793"/>
                  <a:pt x="5587375" y="5517231"/>
                  <a:pt x="5195899" y="5517231"/>
                </a:cubicBezTo>
                <a:cubicBezTo>
                  <a:pt x="4902293" y="5517231"/>
                  <a:pt x="4626927" y="5569297"/>
                  <a:pt x="4389444" y="5660335"/>
                </a:cubicBezTo>
                <a:lnTo>
                  <a:pt x="4278675" y="5711508"/>
                </a:lnTo>
                <a:lnTo>
                  <a:pt x="4246265" y="5691870"/>
                </a:lnTo>
                <a:cubicBezTo>
                  <a:pt x="3966202" y="5537785"/>
                  <a:pt x="3607155" y="5445223"/>
                  <a:pt x="3215679" y="5445223"/>
                </a:cubicBezTo>
                <a:cubicBezTo>
                  <a:pt x="2922073" y="5445223"/>
                  <a:pt x="2646707" y="5497289"/>
                  <a:pt x="2409224" y="5588327"/>
                </a:cubicBezTo>
                <a:lnTo>
                  <a:pt x="2370378" y="5606272"/>
                </a:lnTo>
                <a:lnTo>
                  <a:pt x="2295239" y="5545559"/>
                </a:lnTo>
                <a:cubicBezTo>
                  <a:pt x="2002044" y="5350096"/>
                  <a:pt x="1596999" y="5229199"/>
                  <a:pt x="1149598" y="5229199"/>
                </a:cubicBezTo>
                <a:cubicBezTo>
                  <a:pt x="702198" y="5229199"/>
                  <a:pt x="297153" y="5350096"/>
                  <a:pt x="3958" y="5545559"/>
                </a:cubicBezTo>
                <a:lnTo>
                  <a:pt x="0" y="5548757"/>
                </a:lnTo>
                <a:close/>
              </a:path>
            </a:pathLst>
          </a:custGeom>
          <a:solidFill>
            <a:srgbClr val="AFFEFF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109574-260F-03B3-72DA-C29B3569BD61}"/>
              </a:ext>
            </a:extLst>
          </p:cNvPr>
          <p:cNvSpPr txBox="1"/>
          <p:nvPr userDrawn="1"/>
        </p:nvSpPr>
        <p:spPr>
          <a:xfrm>
            <a:off x="0" y="2461332"/>
            <a:ext cx="12191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chemeClr val="accent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3259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424" y="1052737"/>
            <a:ext cx="10363200" cy="72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424" y="2060848"/>
            <a:ext cx="10369152" cy="35779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71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8"/>
          <a:stretch/>
        </p:blipFill>
        <p:spPr bwMode="auto">
          <a:xfrm>
            <a:off x="0" y="4437112"/>
            <a:ext cx="12192001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88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1384" y="1151635"/>
            <a:ext cx="10787421" cy="4536362"/>
          </a:xfrm>
        </p:spPr>
        <p:txBody>
          <a:bodyPr lIns="91440" tIns="45720" rIns="91440" bIns="45720" anchor="ctr"/>
          <a:lstStyle/>
          <a:p>
            <a:pPr marL="0" indent="0" algn="ctr">
              <a:buNone/>
            </a:pPr>
            <a:endParaRPr lang="en-GB" sz="4000" b="1" i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4000" b="1" dirty="0">
                <a:solidFill>
                  <a:srgbClr val="0070C0"/>
                </a:solidFill>
                <a:latin typeface="Arial"/>
                <a:cs typeface="Arial"/>
              </a:rPr>
              <a:t>University Hospital Tees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GB" b="1" dirty="0">
                <a:solidFill>
                  <a:srgbClr val="0070C0"/>
                </a:solidFill>
                <a:latin typeface="Arial"/>
                <a:cs typeface="Arial"/>
              </a:rPr>
              <a:t>Navigating Change through an OD-lens</a:t>
            </a:r>
          </a:p>
          <a:p>
            <a:pPr marL="0" indent="0" algn="ctr">
              <a:buNone/>
            </a:pPr>
            <a:endParaRPr lang="en-GB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0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en-GB" sz="20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70C0"/>
                </a:solidFill>
                <a:latin typeface="Arial"/>
                <a:cs typeface="Arial"/>
              </a:rPr>
              <a:t>Rachel De Silva - </a:t>
            </a:r>
            <a:r>
              <a:rPr lang="en-GB" sz="2000" dirty="0">
                <a:solidFill>
                  <a:srgbClr val="0070C0"/>
                </a:solidFill>
                <a:ea typeface="+mn-lt"/>
                <a:cs typeface="+mn-lt"/>
              </a:rPr>
              <a:t>Head of Culture, Leadership, Education &amp; Development </a:t>
            </a:r>
            <a:endParaRPr lang="en-GB" sz="2000" b="1" dirty="0">
              <a:solidFill>
                <a:srgbClr val="0070C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70C0"/>
                </a:solidFill>
                <a:latin typeface="Arial"/>
                <a:cs typeface="Calibri"/>
              </a:rPr>
              <a:t>Dan Fawkes</a:t>
            </a:r>
            <a:r>
              <a:rPr lang="en-GB" sz="2000" dirty="0">
                <a:solidFill>
                  <a:srgbClr val="0070C0"/>
                </a:solidFill>
                <a:latin typeface="Calibri"/>
                <a:cs typeface="Calibri"/>
              </a:rPr>
              <a:t> – Head of Organisational Learning and Improvement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79E213-14E7-F231-68DA-45D0E4013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651" y="746232"/>
            <a:ext cx="2419048" cy="6095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FFDAF0-D0E7-CDB7-B529-042AC79F1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358" y="441717"/>
            <a:ext cx="8477139" cy="149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1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C6361-8F7D-34EF-F382-7077DF7D3D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VISION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8A852-90B1-0F56-45AE-82B2EAA394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1527749"/>
            <a:ext cx="10729912" cy="2165071"/>
          </a:xfrm>
        </p:spPr>
        <p:txBody>
          <a:bodyPr lIns="91440" tIns="45720" rIns="91440" bIns="45720" anchor="ctr"/>
          <a:lstStyle/>
          <a:p>
            <a:pPr marL="0" indent="0">
              <a:buNone/>
            </a:pPr>
            <a:r>
              <a:rPr lang="en-GB"/>
              <a:t>Creation of a truly collaborative and integrated service across all our People functions, that builds a fully engaged, inclusive and high performing workforce that lives our values and behaviours. </a:t>
            </a:r>
          </a:p>
          <a:p>
            <a:pPr marL="0" indent="0">
              <a:buNone/>
            </a:pPr>
            <a:endParaRPr lang="en-GB">
              <a:ea typeface="Calibri"/>
              <a:cs typeface="Calibri"/>
            </a:endParaRPr>
          </a:p>
          <a:p>
            <a:pPr marL="323850" indent="-323850"/>
            <a:endParaRPr lang="en-GB">
              <a:ea typeface="Calibri"/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8C5B71-3135-5B18-F02C-4D874024B476}"/>
              </a:ext>
            </a:extLst>
          </p:cNvPr>
          <p:cNvSpPr txBox="1">
            <a:spLocks/>
          </p:cNvSpPr>
          <p:nvPr/>
        </p:nvSpPr>
        <p:spPr>
          <a:xfrm>
            <a:off x="549037" y="3982861"/>
            <a:ext cx="10729192" cy="646331"/>
          </a:xfrm>
          <a:prstGeom prst="rect">
            <a:avLst/>
          </a:prstGeom>
        </p:spPr>
        <p:txBody>
          <a:bodyPr lIns="0" tIns="45720" rIns="91440" bIns="45720" anchor="t">
            <a:norm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/>
              <a:t>In the meantime.....</a:t>
            </a:r>
          </a:p>
        </p:txBody>
      </p:sp>
      <p:pic>
        <p:nvPicPr>
          <p:cNvPr id="6" name="Picture 5" descr="A maze with a group of people&#10;&#10;Description automatically generated">
            <a:extLst>
              <a:ext uri="{FF2B5EF4-FFF2-40B4-BE49-F238E27FC236}">
                <a16:creationId xmlns:a16="http://schemas.microsoft.com/office/drawing/2014/main" id="{CABADCB8-8C1E-64C7-4785-2B1D6BE4B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565" y="3115676"/>
            <a:ext cx="6665634" cy="373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53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A3845473-7119-3371-81F3-120D37BAC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404663"/>
            <a:ext cx="10729192" cy="646331"/>
          </a:xfrm>
        </p:spPr>
        <p:txBody>
          <a:bodyPr lIns="0" tIns="45720" rIns="91440" bIns="45720" anchor="t">
            <a:normAutofit/>
          </a:bodyPr>
          <a:lstStyle/>
          <a:p>
            <a:r>
              <a:rPr lang="en-GB">
                <a:ea typeface="Calibri"/>
                <a:cs typeface="Calibri"/>
              </a:rPr>
              <a:t>What we know about change</a:t>
            </a:r>
          </a:p>
        </p:txBody>
      </p:sp>
      <p:pic>
        <p:nvPicPr>
          <p:cNvPr id="2" name="Picture 1" descr="A collage of different faces&#10;&#10;Description automatically generated">
            <a:extLst>
              <a:ext uri="{FF2B5EF4-FFF2-40B4-BE49-F238E27FC236}">
                <a16:creationId xmlns:a16="http://schemas.microsoft.com/office/drawing/2014/main" id="{237EB677-F7D1-B4BA-98BA-5F8148A0B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091" y="4536"/>
            <a:ext cx="3267589" cy="2967043"/>
          </a:xfrm>
          <a:prstGeom prst="rect">
            <a:avLst/>
          </a:prstGeom>
        </p:spPr>
      </p:pic>
      <p:pic>
        <p:nvPicPr>
          <p:cNvPr id="3" name="Picture 2" descr="A diagram of a stress cycle&#10;&#10;Description automatically generated">
            <a:extLst>
              <a:ext uri="{FF2B5EF4-FFF2-40B4-BE49-F238E27FC236}">
                <a16:creationId xmlns:a16="http://schemas.microsoft.com/office/drawing/2014/main" id="{82A550FF-EA32-F33A-6FB9-1E72E82C7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348" y="1496285"/>
            <a:ext cx="7488909" cy="3803640"/>
          </a:xfrm>
          <a:prstGeom prst="rect">
            <a:avLst/>
          </a:prstGeom>
        </p:spPr>
      </p:pic>
      <p:pic>
        <p:nvPicPr>
          <p:cNvPr id="4" name="Picture 3" descr="A diagram of a change&#10;&#10;Description automatically generated">
            <a:extLst>
              <a:ext uri="{FF2B5EF4-FFF2-40B4-BE49-F238E27FC236}">
                <a16:creationId xmlns:a16="http://schemas.microsoft.com/office/drawing/2014/main" id="{319CC715-5459-920C-E729-89EA3A9B79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0544" y="3098914"/>
            <a:ext cx="7035126" cy="350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061DA-555F-D0E0-3C16-E3D290A434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0" tIns="45720" rIns="91440" bIns="45720" anchor="t">
            <a:normAutofit/>
          </a:bodyPr>
          <a:lstStyle/>
          <a:p>
            <a:r>
              <a:rPr lang="en-GB"/>
              <a:t>What we know about our system(s)</a:t>
            </a:r>
            <a:endParaRPr lang="en-US"/>
          </a:p>
        </p:txBody>
      </p:sp>
      <p:pic>
        <p:nvPicPr>
          <p:cNvPr id="6" name="Picture 5" descr="A white paper with black text&#10;&#10;Description automatically generated">
            <a:extLst>
              <a:ext uri="{FF2B5EF4-FFF2-40B4-BE49-F238E27FC236}">
                <a16:creationId xmlns:a16="http://schemas.microsoft.com/office/drawing/2014/main" id="{3033E2CC-1291-05A9-3BC3-3476C9B3A8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323" r="1038" b="-311"/>
          <a:stretch/>
        </p:blipFill>
        <p:spPr>
          <a:xfrm>
            <a:off x="1759603" y="1345826"/>
            <a:ext cx="8227904" cy="380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60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A3526-E829-1197-3CB6-133806DB22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0" tIns="45720" rIns="91440" bIns="45720" anchor="t">
            <a:normAutofit/>
          </a:bodyPr>
          <a:lstStyle/>
          <a:p>
            <a:r>
              <a:rPr lang="en-GB"/>
              <a:t>More on complexity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372866-D5E0-87C9-413F-3A7F62384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869" y="120184"/>
            <a:ext cx="6678145" cy="49815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F758115-6E18-68B7-CA25-1B5521272136}"/>
              </a:ext>
            </a:extLst>
          </p:cNvPr>
          <p:cNvSpPr txBox="1"/>
          <p:nvPr/>
        </p:nvSpPr>
        <p:spPr>
          <a:xfrm>
            <a:off x="8650941" y="5098677"/>
            <a:ext cx="33393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Ralph Stacey, Complexity Theory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FC18F0-4187-AE73-FC48-604E6EB75D79}"/>
              </a:ext>
            </a:extLst>
          </p:cNvPr>
          <p:cNvSpPr txBox="1"/>
          <p:nvPr/>
        </p:nvSpPr>
        <p:spPr>
          <a:xfrm>
            <a:off x="549088" y="2610971"/>
            <a:ext cx="450476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Calibri"/>
                <a:cs typeface="Calibri"/>
              </a:rPr>
              <a:t>The experience of working in OD</a:t>
            </a:r>
          </a:p>
          <a:p>
            <a:endParaRPr lang="en-US" b="1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ea typeface="Calibri"/>
                <a:cs typeface="Calibri"/>
              </a:rPr>
              <a:t>A buffer between simplicity and anarchy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ea typeface="Calibri"/>
                <a:cs typeface="Calibri"/>
              </a:rPr>
              <a:t>A sense making function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ea typeface="Calibri"/>
                <a:cs typeface="Calibri"/>
              </a:rPr>
              <a:t>A navigation aid (with a heart)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F1507C-D99B-3F9E-E1AA-9D613BB0A204}"/>
              </a:ext>
            </a:extLst>
          </p:cNvPr>
          <p:cNvSpPr txBox="1"/>
          <p:nvPr/>
        </p:nvSpPr>
        <p:spPr>
          <a:xfrm>
            <a:off x="555355" y="4636576"/>
            <a:ext cx="406830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rtl="0"/>
            <a:r>
              <a:rPr lang="en-US" sz="1800" b="1" baseline="0">
                <a:solidFill>
                  <a:srgbClr val="415563"/>
                </a:solidFill>
                <a:latin typeface="Calibri"/>
                <a:ea typeface="Arial"/>
                <a:cs typeface="Arial"/>
              </a:rPr>
              <a:t>…..all the while we are going through this ourselves at the same time.</a:t>
            </a:r>
            <a:endParaRPr lang="en-US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350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65BE2-B983-0A79-597D-EA30416B60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0" tIns="45720" rIns="91440" bIns="45720" anchor="t">
            <a:normAutofit/>
          </a:bodyPr>
          <a:lstStyle/>
          <a:p>
            <a:r>
              <a:rPr lang="en-GB">
                <a:ea typeface="Calibri"/>
                <a:cs typeface="Calibri"/>
              </a:rPr>
              <a:t>How it's been for us...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908A9C-371E-78AA-61BE-5D8A3EC6DC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ctr"/>
          <a:lstStyle/>
          <a:p>
            <a:pPr marL="323850" indent="-323850"/>
            <a:r>
              <a:rPr lang="en-US">
                <a:cs typeface="Calibri"/>
              </a:rPr>
              <a:t>Early engagement and involvement is key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323850" indent="-323850"/>
            <a:r>
              <a:rPr lang="en-US">
                <a:cs typeface="Calibri"/>
              </a:rPr>
              <a:t>Transparent and consistent communication is important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323850" indent="-323850"/>
            <a:r>
              <a:rPr lang="en-US">
                <a:cs typeface="Calibri"/>
              </a:rPr>
              <a:t>Trust/faith and 'agency' is helpful</a:t>
            </a:r>
          </a:p>
        </p:txBody>
      </p:sp>
    </p:spTree>
    <p:extLst>
      <p:ext uri="{BB962C8B-B14F-4D97-AF65-F5344CB8AC3E}">
        <p14:creationId xmlns:p14="http://schemas.microsoft.com/office/powerpoint/2010/main" val="420355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46EDE-DC68-6FA9-FDFD-43222E4DA6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0" tIns="45720" rIns="91440" bIns="45720" anchor="t">
            <a:normAutofit/>
          </a:bodyPr>
          <a:lstStyle/>
          <a:p>
            <a:r>
              <a:rPr lang="en-GB">
                <a:ea typeface="Calibri"/>
                <a:cs typeface="Calibri"/>
              </a:rPr>
              <a:t>Current state &amp; next steps...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BEF581-C52B-A4F1-204B-53EB60BF2A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1268413"/>
            <a:ext cx="11303653" cy="4103688"/>
          </a:xfrm>
        </p:spPr>
        <p:txBody>
          <a:bodyPr lIns="91440" tIns="45720" rIns="91440" bIns="45720" anchor="ctr"/>
          <a:lstStyle/>
          <a:p>
            <a:pPr marL="323850" indent="-323850"/>
            <a:r>
              <a:rPr lang="en-US">
                <a:ea typeface="Calibri"/>
                <a:cs typeface="Calibri"/>
              </a:rPr>
              <a:t>5 x Clinical Boards</a:t>
            </a:r>
          </a:p>
          <a:p>
            <a:pPr marL="647700" lvl="1" indent="-323850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Tri-team led (Medic/Nurse/Corporate)</a:t>
            </a:r>
          </a:p>
          <a:p>
            <a:pPr marL="647700" lvl="1" indent="-323850">
              <a:buFont typeface="Courier New" panose="020B0604020202020204" pitchFamily="34" charset="0"/>
              <a:buChar char="o"/>
            </a:pPr>
            <a:endParaRPr lang="en-US">
              <a:ea typeface="Calibri"/>
              <a:cs typeface="Calibri"/>
            </a:endParaRPr>
          </a:p>
          <a:p>
            <a:pPr marL="323850" indent="-323850"/>
            <a:r>
              <a:rPr lang="en-US">
                <a:ea typeface="Calibri"/>
                <a:cs typeface="Calibri"/>
              </a:rPr>
              <a:t>Blended OD support</a:t>
            </a:r>
          </a:p>
          <a:p>
            <a:pPr marL="647700" lvl="1" indent="-323850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Cross-Group workforce / shared models of support</a:t>
            </a:r>
          </a:p>
          <a:p>
            <a:pPr marL="647700" lvl="1" indent="-323850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Mixed methodologies approach (1:1 / team / service-level support)</a:t>
            </a:r>
          </a:p>
          <a:p>
            <a:pPr marL="323850" lvl="1" indent="0">
              <a:buNone/>
            </a:pPr>
            <a:endParaRPr lang="en-US">
              <a:ea typeface="Calibri"/>
              <a:cs typeface="Calibri"/>
            </a:endParaRPr>
          </a:p>
          <a:p>
            <a:pPr marL="323850" indent="-323850"/>
            <a:r>
              <a:rPr lang="en-US">
                <a:ea typeface="Calibri"/>
                <a:cs typeface="Calibri"/>
              </a:rPr>
              <a:t>Keep going – flex vs hold-the-line / measure &amp; share / celebrate</a:t>
            </a:r>
          </a:p>
        </p:txBody>
      </p:sp>
    </p:spTree>
    <p:extLst>
      <p:ext uri="{BB962C8B-B14F-4D97-AF65-F5344CB8AC3E}">
        <p14:creationId xmlns:p14="http://schemas.microsoft.com/office/powerpoint/2010/main" val="316817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D108D-5AC5-57EC-12B8-A2B51B341A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634" y="382368"/>
            <a:ext cx="10729192" cy="646331"/>
          </a:xfrm>
        </p:spPr>
        <p:txBody>
          <a:bodyPr lIns="0" tIns="45720" rIns="91440" bIns="45720" anchor="t">
            <a:normAutofit/>
          </a:bodyPr>
          <a:lstStyle/>
          <a:p>
            <a:r>
              <a:rPr lang="en-GB" dirty="0"/>
              <a:t>Questions / Offers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20BF52-C095-428F-B717-E072873950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ctr"/>
          <a:lstStyle/>
          <a:p>
            <a:pPr marL="323850" indent="-323850"/>
            <a:r>
              <a:rPr lang="en-US" dirty="0">
                <a:cs typeface="Calibri"/>
              </a:rPr>
              <a:t>What else would be helpful to explore?</a:t>
            </a:r>
            <a:endParaRPr lang="en-US" dirty="0"/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323850" indent="-323850"/>
            <a:r>
              <a:rPr lang="en-US" dirty="0">
                <a:cs typeface="Calibri"/>
              </a:rPr>
              <a:t>What (if anything) might you offer those currently navigating change?</a:t>
            </a:r>
          </a:p>
        </p:txBody>
      </p:sp>
    </p:spTree>
    <p:extLst>
      <p:ext uri="{BB962C8B-B14F-4D97-AF65-F5344CB8AC3E}">
        <p14:creationId xmlns:p14="http://schemas.microsoft.com/office/powerpoint/2010/main" val="13774959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South Tees">
      <a:dk1>
        <a:srgbClr val="415563"/>
      </a:dk1>
      <a:lt1>
        <a:srgbClr val="FFFFFF"/>
      </a:lt1>
      <a:dk2>
        <a:srgbClr val="002C9E"/>
      </a:dk2>
      <a:lt2>
        <a:srgbClr val="E8EDEE"/>
      </a:lt2>
      <a:accent1>
        <a:srgbClr val="004DFF"/>
      </a:accent1>
      <a:accent2>
        <a:srgbClr val="30D3FF"/>
      </a:accent2>
      <a:accent3>
        <a:srgbClr val="00A399"/>
      </a:accent3>
      <a:accent4>
        <a:srgbClr val="78BE20"/>
      </a:accent4>
      <a:accent5>
        <a:srgbClr val="EA1AAB"/>
      </a:accent5>
      <a:accent6>
        <a:srgbClr val="FFC31C"/>
      </a:accent6>
      <a:hlink>
        <a:srgbClr val="0563C1"/>
      </a:hlink>
      <a:folHlink>
        <a:srgbClr val="000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 Mundy - Presentation 24.03.2021 - NEW TEMPLATE.pptx" id="{C1363F34-D695-4BDE-A431-78D6FFB18136}" vid="{3839EC5A-1822-4652-88EA-8666EEA37C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C0EABBFA4DC84F8E8EF37D04FEE958" ma:contentTypeVersion="4" ma:contentTypeDescription="Create a new document." ma:contentTypeScope="" ma:versionID="445188939da6d9c45006241a4279580f">
  <xsd:schema xmlns:xsd="http://www.w3.org/2001/XMLSchema" xmlns:xs="http://www.w3.org/2001/XMLSchema" xmlns:p="http://schemas.microsoft.com/office/2006/metadata/properties" xmlns:ns2="fe82049e-564b-410c-9983-7f6d6a3b5923" targetNamespace="http://schemas.microsoft.com/office/2006/metadata/properties" ma:root="true" ma:fieldsID="eca0892e68ceb9c77b1e09d4826083a7" ns2:_="">
    <xsd:import namespace="fe82049e-564b-410c-9983-7f6d6a3b59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82049e-564b-410c-9983-7f6d6a3b59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796A01-CA34-4C0E-B690-54F8D01B1002}">
  <ds:schemaRefs>
    <ds:schemaRef ds:uri="fe82049e-564b-410c-9983-7f6d6a3b592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CB19BCB-63EA-4F10-8A6D-BAE29186096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DA3F038-13CB-461C-A7CA-1BF731F5FC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237</Words>
  <Application>Microsoft Office PowerPoint</Application>
  <PresentationFormat>Widescreen</PresentationFormat>
  <Paragraphs>46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Courier New</vt:lpstr>
      <vt:lpstr>1_Office Theme</vt:lpstr>
      <vt:lpstr>PowerPoint Presentation</vt:lpstr>
      <vt:lpstr>VISION </vt:lpstr>
      <vt:lpstr>What we know about change</vt:lpstr>
      <vt:lpstr>What we know about our system(s)</vt:lpstr>
      <vt:lpstr>More on complexity</vt:lpstr>
      <vt:lpstr>How it's been for us...</vt:lpstr>
      <vt:lpstr>Current state &amp; next steps...</vt:lpstr>
      <vt:lpstr>Questions / Offers</vt:lpstr>
    </vt:vector>
  </TitlesOfParts>
  <Company>North Tees &amp; Hartleppol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 Abigail (RVW) Private Office</dc:creator>
  <cp:lastModifiedBy>Sally Priestley</cp:lastModifiedBy>
  <cp:revision>58</cp:revision>
  <cp:lastPrinted>2024-04-29T10:26:22Z</cp:lastPrinted>
  <dcterms:created xsi:type="dcterms:W3CDTF">2023-11-30T13:36:08Z</dcterms:created>
  <dcterms:modified xsi:type="dcterms:W3CDTF">2024-11-12T16:44:51Z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0x01010021C0EABBFA4DC84F8E8EF37D04FEE958</vt:lpwstr>
  </property>
  <property fmtid="{D5CDD505-2E9C-101B-9397-08002B2CF9AE}" pid="3" name="MSIP_Label_d6ffb948-953e-42ec-a310-bd443e7b6908_Enabled">
    <vt:lpwstr>true</vt:lpwstr>
  </property>
  <property fmtid="{D5CDD505-2E9C-101B-9397-08002B2CF9AE}" pid="4" name="MSIP_Label_d6ffb948-953e-42ec-a310-bd443e7b6908_SetDate">
    <vt:lpwstr>2024-11-11T13:15:24Z</vt:lpwstr>
  </property>
  <property fmtid="{D5CDD505-2E9C-101B-9397-08002B2CF9AE}" pid="5" name="MSIP_Label_d6ffb948-953e-42ec-a310-bd443e7b6908_Method">
    <vt:lpwstr>Standard</vt:lpwstr>
  </property>
  <property fmtid="{D5CDD505-2E9C-101B-9397-08002B2CF9AE}" pid="6" name="MSIP_Label_d6ffb948-953e-42ec-a310-bd443e7b6908_Name">
    <vt:lpwstr>Commercial in Confidence</vt:lpwstr>
  </property>
  <property fmtid="{D5CDD505-2E9C-101B-9397-08002B2CF9AE}" pid="7" name="MSIP_Label_d6ffb948-953e-42ec-a310-bd443e7b6908_SiteId">
    <vt:lpwstr>b85e4127-ddf3-45f9-bf62-f1ea78c25bf7</vt:lpwstr>
  </property>
  <property fmtid="{D5CDD505-2E9C-101B-9397-08002B2CF9AE}" pid="8" name="MSIP_Label_d6ffb948-953e-42ec-a310-bd443e7b6908_ActionId">
    <vt:lpwstr>bfd7d559-6379-4e14-8e7c-351fa00cc8d9</vt:lpwstr>
  </property>
  <property fmtid="{D5CDD505-2E9C-101B-9397-08002B2CF9AE}" pid="9" name="MSIP_Label_d6ffb948-953e-42ec-a310-bd443e7b6908_ContentBits">
    <vt:lpwstr>0</vt:lpwstr>
  </property>
</Properties>
</file>