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 id="2147483968" r:id="rId5"/>
    <p:sldMasterId id="2147484008" r:id="rId6"/>
  </p:sldMasterIdLst>
  <p:notesMasterIdLst>
    <p:notesMasterId r:id="rId14"/>
  </p:notesMasterIdLst>
  <p:handoutMasterIdLst>
    <p:handoutMasterId r:id="rId15"/>
  </p:handoutMasterIdLst>
  <p:sldIdLst>
    <p:sldId id="2147483043" r:id="rId7"/>
    <p:sldId id="260" r:id="rId8"/>
    <p:sldId id="2147483032" r:id="rId9"/>
    <p:sldId id="2147483039" r:id="rId10"/>
    <p:sldId id="2147483042" r:id="rId11"/>
    <p:sldId id="2147483045" r:id="rId12"/>
    <p:sldId id="214748304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807A19-DEC1-BE6B-74AC-36262B9A2D4C}" name="LEECH, Richard (NHS ENGLAND – X24)" initials="RL" userId="S::richard.leech2@nhs.net::b6768fcd-6eee-497a-b0b9-8643315248c9" providerId="AD"/>
  <p188:author id="{088D841A-D596-A724-4D0D-AA3FD16B3E06}" name="David Kynman" initials="DK" userId="S::david.kynman@england.nhs.uk::4f3bf39f-f5dc-41b3-b315-11bc1869ce00" providerId="AD"/>
  <p188:author id="{3AE61E4A-468F-8585-90C8-131531F0715A}" name="MAY, Carolyn (NHS ENGLAND)" initials="CM" userId="S::carolyn.may3@nhs.net::b22a59b8-fb78-4e32-b947-15406349df80" providerId="AD"/>
  <p188:author id="{BBAB6755-D622-66DE-15D7-6B8B465C7DE7}" name="Jonathan Powell-Richards" initials="JP" userId="S::Jonathan.Powell-Richards@england.nhs.uk::6bd8bd7e-1b58-4c8c-a037-c1e81ed7bb81" providerId="AD"/>
  <p188:author id="{1CBA8EEF-2E40-913C-35D3-DB2DD55E5BAE}" name="Richard Leech" initials="RL" userId="S::Richard.Leech2@england.nhs.uk::758b8d91-d2cb-4232-a489-37d2cdc588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BE1"/>
    <a:srgbClr val="DEC9D4"/>
    <a:srgbClr val="BFDFCE"/>
    <a:srgbClr val="995572"/>
    <a:srgbClr val="005EB8"/>
    <a:srgbClr val="80D2CC"/>
    <a:srgbClr val="99DBD6"/>
    <a:srgbClr val="99DDEB"/>
    <a:srgbClr val="80D4E7"/>
    <a:srgbClr val="E8ED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00312-A6C2-43B5-9FAA-FA60C721916A}" v="8" dt="2026-07-14T10:48:46.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3" autoAdjust="0"/>
    <p:restoredTop sz="86372" autoAdjust="0"/>
  </p:normalViewPr>
  <p:slideViewPr>
    <p:cSldViewPr snapToGrid="0">
      <p:cViewPr varScale="1">
        <p:scale>
          <a:sx n="92" d="100"/>
          <a:sy n="92" d="100"/>
        </p:scale>
        <p:origin x="1350" y="84"/>
      </p:cViewPr>
      <p:guideLst/>
    </p:cSldViewPr>
  </p:slideViewPr>
  <p:outlineViewPr>
    <p:cViewPr>
      <p:scale>
        <a:sx n="33" d="100"/>
        <a:sy n="33" d="100"/>
      </p:scale>
      <p:origin x="0" y="-888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16/07/2026</a:t>
            </a:fld>
            <a:endParaRPr lang="en-GB" dirty="0"/>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dirty="0"/>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16/07/2026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dirty="0"/>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1d229b94f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dirty="0"/>
          </a:p>
        </p:txBody>
      </p:sp>
      <p:sp>
        <p:nvSpPr>
          <p:cNvPr id="300" name="Google Shape;300;g31d229b94f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g31d229b94f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1d229b94f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dirty="0"/>
          </a:p>
        </p:txBody>
      </p:sp>
      <p:sp>
        <p:nvSpPr>
          <p:cNvPr id="300" name="Google Shape;300;g31d229b94f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g31d229b94f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37B85778-B150-ECCA-CE7F-B0308A2AE6E2}"/>
            </a:ext>
          </a:extLst>
        </p:cNvPr>
        <p:cNvGrpSpPr/>
        <p:nvPr/>
      </p:nvGrpSpPr>
      <p:grpSpPr>
        <a:xfrm>
          <a:off x="0" y="0"/>
          <a:ext cx="0" cy="0"/>
          <a:chOff x="0" y="0"/>
          <a:chExt cx="0" cy="0"/>
        </a:xfrm>
      </p:grpSpPr>
      <p:sp>
        <p:nvSpPr>
          <p:cNvPr id="299" name="Google Shape;299;g31d229b94fe_0_0:notes">
            <a:extLst>
              <a:ext uri="{FF2B5EF4-FFF2-40B4-BE49-F238E27FC236}">
                <a16:creationId xmlns:a16="http://schemas.microsoft.com/office/drawing/2014/main" id="{D1F6E615-FFAB-3732-E865-2F8F86267A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300" name="Google Shape;300;g31d229b94fe_0_0:notes">
            <a:extLst>
              <a:ext uri="{FF2B5EF4-FFF2-40B4-BE49-F238E27FC236}">
                <a16:creationId xmlns:a16="http://schemas.microsoft.com/office/drawing/2014/main" id="{B4F7764A-AD6D-7A59-014A-A95767FC051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31d229b94fe_0_0:notes">
            <a:extLst>
              <a:ext uri="{FF2B5EF4-FFF2-40B4-BE49-F238E27FC236}">
                <a16:creationId xmlns:a16="http://schemas.microsoft.com/office/drawing/2014/main" id="{15BA68DA-D0E2-EF9B-2F8F-0798CA3ADB7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90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843A0-0298-A426-F083-3E90FD401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4B61C-32C3-8E4F-0840-835D1567A57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19297A82-72CD-A67D-61B2-A742F9710D1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41C1F71-82B4-D67F-C6BE-AE15E54517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6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7.svg"/><Relationship Id="rId5" Type="http://schemas.openxmlformats.org/officeDocument/2006/relationships/image" Target="../media/image11.svg"/><Relationship Id="rId4" Type="http://schemas.openxmlformats.org/officeDocument/2006/relationships/image" Target="../media/image10.sv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spTree>
      <p:nvGrpSpPr>
        <p:cNvPr id="1" name="Shape 25"/>
        <p:cNvGrpSpPr/>
        <p:nvPr/>
      </p:nvGrpSpPr>
      <p:grpSpPr>
        <a:xfrm>
          <a:off x="0" y="0"/>
          <a:ext cx="0" cy="0"/>
          <a:chOff x="0" y="0"/>
          <a:chExt cx="0" cy="0"/>
        </a:xfrm>
      </p:grpSpPr>
      <p:sp>
        <p:nvSpPr>
          <p:cNvPr id="26" name="Google Shape;26;p14"/>
          <p:cNvSpPr/>
          <p:nvPr/>
        </p:nvSpPr>
        <p:spPr>
          <a:xfrm>
            <a:off x="0" y="0"/>
            <a:ext cx="12206636" cy="6872615"/>
          </a:xfrm>
          <a:prstGeom prst="rect">
            <a:avLst/>
          </a:prstGeom>
          <a:solidFill>
            <a:srgbClr val="F6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7" name="Google Shape;27;p14"/>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lt1"/>
              </a:buClr>
              <a:buSzPts val="2200"/>
              <a:buNone/>
              <a:defRPr sz="2200" b="0">
                <a:solidFill>
                  <a:schemeClr val="accent6"/>
                </a:solidFill>
              </a:defRPr>
            </a:lvl1pPr>
            <a:lvl2pPr marL="914400" lvl="1" indent="-368300" algn="l">
              <a:lnSpc>
                <a:spcPct val="90000"/>
              </a:lnSpc>
              <a:spcBef>
                <a:spcPts val="600"/>
              </a:spcBef>
              <a:spcAft>
                <a:spcPts val="0"/>
              </a:spcAft>
              <a:buClr>
                <a:schemeClr val="lt1"/>
              </a:buClr>
              <a:buSzPts val="2200"/>
              <a:buChar char="•"/>
              <a:defRPr sz="2200">
                <a:solidFill>
                  <a:schemeClr val="accent6"/>
                </a:solidFill>
              </a:defRPr>
            </a:lvl2pPr>
            <a:lvl3pPr marL="1371600" lvl="2" indent="-368300" algn="l">
              <a:lnSpc>
                <a:spcPct val="90000"/>
              </a:lnSpc>
              <a:spcBef>
                <a:spcPts val="500"/>
              </a:spcBef>
              <a:spcAft>
                <a:spcPts val="0"/>
              </a:spcAft>
              <a:buClr>
                <a:schemeClr val="lt1"/>
              </a:buClr>
              <a:buSzPts val="2200"/>
              <a:buChar char="•"/>
              <a:defRPr sz="2200">
                <a:solidFill>
                  <a:schemeClr val="lt1"/>
                </a:solidFill>
              </a:defRPr>
            </a:lvl3pPr>
            <a:lvl4pPr marL="1828800" lvl="3" indent="-368300" algn="l">
              <a:lnSpc>
                <a:spcPct val="90000"/>
              </a:lnSpc>
              <a:spcBef>
                <a:spcPts val="500"/>
              </a:spcBef>
              <a:spcAft>
                <a:spcPts val="0"/>
              </a:spcAft>
              <a:buClr>
                <a:schemeClr val="lt1"/>
              </a:buClr>
              <a:buSzPts val="2200"/>
              <a:buChar char="•"/>
              <a:defRPr sz="2200">
                <a:solidFill>
                  <a:schemeClr val="lt1"/>
                </a:solidFill>
              </a:defRPr>
            </a:lvl4pPr>
            <a:lvl5pPr marL="2286000" lvl="4" indent="-368300" algn="l">
              <a:lnSpc>
                <a:spcPct val="90000"/>
              </a:lnSpc>
              <a:spcBef>
                <a:spcPts val="500"/>
              </a:spcBef>
              <a:spcAft>
                <a:spcPts val="0"/>
              </a:spcAft>
              <a:buClr>
                <a:schemeClr val="lt1"/>
              </a:buClr>
              <a:buSzPts val="2200"/>
              <a:buChar char="•"/>
              <a:defRPr sz="2200">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8" name="Google Shape;28;p14"/>
          <p:cNvSpPr txBox="1">
            <a:spLocks noGrp="1"/>
          </p:cNvSpPr>
          <p:nvPr>
            <p:ph type="body" idx="2"/>
          </p:nvPr>
        </p:nvSpPr>
        <p:spPr>
          <a:xfrm>
            <a:off x="432001" y="2088000"/>
            <a:ext cx="11012644" cy="577927"/>
          </a:xfrm>
          <a:prstGeom prst="rect">
            <a:avLst/>
          </a:prstGeom>
          <a:noFill/>
          <a:ln>
            <a:noFill/>
          </a:ln>
        </p:spPr>
        <p:txBody>
          <a:bodyPr spcFirstLastPara="1" wrap="square" lIns="0" tIns="0" rIns="0" bIns="0" anchor="t" anchorCtr="0">
            <a:noAutofit/>
          </a:bodyPr>
          <a:lstStyle>
            <a:lvl1pPr marL="457200" lvl="0" indent="-228600" algn="l">
              <a:lnSpc>
                <a:spcPct val="91666"/>
              </a:lnSpc>
              <a:spcBef>
                <a:spcPts val="0"/>
              </a:spcBef>
              <a:spcAft>
                <a:spcPts val="0"/>
              </a:spcAft>
              <a:buClr>
                <a:schemeClr val="lt1"/>
              </a:buClr>
              <a:buSzPts val="2400"/>
              <a:buNone/>
              <a:defRPr sz="2400" b="1">
                <a:solidFill>
                  <a:schemeClr val="accent6"/>
                </a:solidFill>
              </a:defRPr>
            </a:lvl1pPr>
            <a:lvl2pPr marL="914400" lvl="1" indent="-228600" algn="l">
              <a:lnSpc>
                <a:spcPct val="90000"/>
              </a:lnSpc>
              <a:spcBef>
                <a:spcPts val="900"/>
              </a:spcBef>
              <a:spcAft>
                <a:spcPts val="0"/>
              </a:spcAft>
              <a:buClr>
                <a:schemeClr val="lt1"/>
              </a:buClr>
              <a:buSzPts val="1800"/>
              <a:buNone/>
              <a:defRPr sz="18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800"/>
              <a:buNone/>
              <a:defRPr sz="1800">
                <a:solidFill>
                  <a:schemeClr val="lt1"/>
                </a:solidFill>
              </a:defRPr>
            </a:lvl4pPr>
            <a:lvl5pPr marL="2286000" lvl="4" indent="-228600" algn="l">
              <a:lnSpc>
                <a:spcPct val="90000"/>
              </a:lnSpc>
              <a:spcBef>
                <a:spcPts val="500"/>
              </a:spcBef>
              <a:spcAft>
                <a:spcPts val="0"/>
              </a:spcAft>
              <a:buClr>
                <a:schemeClr val="lt1"/>
              </a:buClr>
              <a:buSzPts val="1800"/>
              <a:buNone/>
              <a:defRPr sz="1800">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14"/>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dirty="0">
              <a:solidFill>
                <a:schemeClr val="accent1"/>
              </a:solidFill>
              <a:latin typeface="Arial"/>
              <a:ea typeface="Arial"/>
              <a:cs typeface="Arial"/>
              <a:sym typeface="Arial"/>
            </a:endParaRPr>
          </a:p>
        </p:txBody>
      </p:sp>
      <p:sp>
        <p:nvSpPr>
          <p:cNvPr id="30" name="Google Shape;30;p14"/>
          <p:cNvSpPr/>
          <p:nvPr/>
        </p:nvSpPr>
        <p:spPr>
          <a:xfrm>
            <a:off x="11444644" y="6404977"/>
            <a:ext cx="3722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200">
                <a:solidFill>
                  <a:schemeClr val="accent6"/>
                </a:solidFill>
                <a:latin typeface="Arial"/>
                <a:ea typeface="Arial"/>
                <a:cs typeface="Arial"/>
                <a:sym typeface="Arial"/>
              </a:rPr>
              <a:t>‹#›</a:t>
            </a:fld>
            <a:endParaRPr sz="1200" dirty="0">
              <a:solidFill>
                <a:schemeClr val="accent6"/>
              </a:solidFill>
              <a:latin typeface="Arial"/>
              <a:ea typeface="Arial"/>
              <a:cs typeface="Arial"/>
              <a:sym typeface="Arial"/>
            </a:endParaRPr>
          </a:p>
        </p:txBody>
      </p:sp>
      <p:sp>
        <p:nvSpPr>
          <p:cNvPr id="31" name="Google Shape;31;p14"/>
          <p:cNvSpPr txBox="1">
            <a:spLocks noGrp="1"/>
          </p:cNvSpPr>
          <p:nvPr>
            <p:ph type="title"/>
          </p:nvPr>
        </p:nvSpPr>
        <p:spPr>
          <a:xfrm>
            <a:off x="432000" y="432000"/>
            <a:ext cx="11404154" cy="865186"/>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3600"/>
              <a:buFont typeface="Arial"/>
              <a:buNone/>
              <a:defRPr sz="3600"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2" name="Google Shape;32;p14"/>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33" name="Google Shape;33;p14"/>
          <p:cNvPicPr preferRelativeResize="0"/>
          <p:nvPr/>
        </p:nvPicPr>
        <p:blipFill rotWithShape="1">
          <a:blip r:embed="rId2">
            <a:alphaModFix/>
          </a:blip>
          <a:srcRect/>
          <a:stretch/>
        </p:blipFill>
        <p:spPr>
          <a:xfrm rot="10800000">
            <a:off x="9220370" y="244040"/>
            <a:ext cx="3064672" cy="187960"/>
          </a:xfrm>
          <a:prstGeom prst="rect">
            <a:avLst/>
          </a:prstGeom>
          <a:noFill/>
          <a:ln>
            <a:noFill/>
          </a:ln>
        </p:spPr>
      </p:pic>
    </p:spTree>
    <p:extLst>
      <p:ext uri="{BB962C8B-B14F-4D97-AF65-F5344CB8AC3E}">
        <p14:creationId xmlns:p14="http://schemas.microsoft.com/office/powerpoint/2010/main" val="31095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50044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85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533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99061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277389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5129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7137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215805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2980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247814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54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4774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7621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56184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95313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01724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69760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1372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14433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41622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417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27980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dirty="0"/>
              <a:t>Click on image icon in centre to insert a photo</a:t>
            </a:r>
            <a:br>
              <a:rPr lang="en-GB" dirty="0"/>
            </a:br>
            <a:r>
              <a:rPr lang="en-GB" dirty="0"/>
              <a:t>(don’t forget to add Alt Text to image)</a:t>
            </a:r>
          </a:p>
        </p:txBody>
      </p:sp>
    </p:spTree>
    <p:extLst>
      <p:ext uri="{BB962C8B-B14F-4D97-AF65-F5344CB8AC3E}">
        <p14:creationId xmlns:p14="http://schemas.microsoft.com/office/powerpoint/2010/main" val="375485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3386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89790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30395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39861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12943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1278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94217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73458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7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72381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Tree>
    <p:extLst>
      <p:ext uri="{BB962C8B-B14F-4D97-AF65-F5344CB8AC3E}">
        <p14:creationId xmlns:p14="http://schemas.microsoft.com/office/powerpoint/2010/main" val="405861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9639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Heading, subhead, bullets one column">
  <p:cSld name="1_Heading, subhead, bullets one column">
    <p:spTree>
      <p:nvGrpSpPr>
        <p:cNvPr id="1" name="Shape 25"/>
        <p:cNvGrpSpPr/>
        <p:nvPr/>
      </p:nvGrpSpPr>
      <p:grpSpPr>
        <a:xfrm>
          <a:off x="0" y="0"/>
          <a:ext cx="0" cy="0"/>
          <a:chOff x="0" y="0"/>
          <a:chExt cx="0" cy="0"/>
        </a:xfrm>
      </p:grpSpPr>
      <p:sp>
        <p:nvSpPr>
          <p:cNvPr id="26" name="Google Shape;26;p14"/>
          <p:cNvSpPr/>
          <p:nvPr/>
        </p:nvSpPr>
        <p:spPr>
          <a:xfrm>
            <a:off x="0" y="0"/>
            <a:ext cx="12206636" cy="6872615"/>
          </a:xfrm>
          <a:prstGeom prst="rect">
            <a:avLst/>
          </a:prstGeom>
          <a:solidFill>
            <a:srgbClr val="F6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7" name="Google Shape;27;p14"/>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lt1"/>
              </a:buClr>
              <a:buSzPts val="2200"/>
              <a:buNone/>
              <a:defRPr sz="2200" b="0">
                <a:solidFill>
                  <a:schemeClr val="accent6"/>
                </a:solidFill>
              </a:defRPr>
            </a:lvl1pPr>
            <a:lvl2pPr marL="914400" lvl="1" indent="-368300" algn="l">
              <a:lnSpc>
                <a:spcPct val="90000"/>
              </a:lnSpc>
              <a:spcBef>
                <a:spcPts val="600"/>
              </a:spcBef>
              <a:spcAft>
                <a:spcPts val="0"/>
              </a:spcAft>
              <a:buClr>
                <a:schemeClr val="lt1"/>
              </a:buClr>
              <a:buSzPts val="2200"/>
              <a:buChar char="•"/>
              <a:defRPr sz="2200">
                <a:solidFill>
                  <a:schemeClr val="accent6"/>
                </a:solidFill>
              </a:defRPr>
            </a:lvl2pPr>
            <a:lvl3pPr marL="1371600" lvl="2" indent="-368300" algn="l">
              <a:lnSpc>
                <a:spcPct val="90000"/>
              </a:lnSpc>
              <a:spcBef>
                <a:spcPts val="500"/>
              </a:spcBef>
              <a:spcAft>
                <a:spcPts val="0"/>
              </a:spcAft>
              <a:buClr>
                <a:schemeClr val="lt1"/>
              </a:buClr>
              <a:buSzPts val="2200"/>
              <a:buChar char="•"/>
              <a:defRPr sz="2200">
                <a:solidFill>
                  <a:schemeClr val="lt1"/>
                </a:solidFill>
              </a:defRPr>
            </a:lvl3pPr>
            <a:lvl4pPr marL="1828800" lvl="3" indent="-368300" algn="l">
              <a:lnSpc>
                <a:spcPct val="90000"/>
              </a:lnSpc>
              <a:spcBef>
                <a:spcPts val="500"/>
              </a:spcBef>
              <a:spcAft>
                <a:spcPts val="0"/>
              </a:spcAft>
              <a:buClr>
                <a:schemeClr val="lt1"/>
              </a:buClr>
              <a:buSzPts val="2200"/>
              <a:buChar char="•"/>
              <a:defRPr sz="2200">
                <a:solidFill>
                  <a:schemeClr val="lt1"/>
                </a:solidFill>
              </a:defRPr>
            </a:lvl4pPr>
            <a:lvl5pPr marL="2286000" lvl="4" indent="-368300" algn="l">
              <a:lnSpc>
                <a:spcPct val="90000"/>
              </a:lnSpc>
              <a:spcBef>
                <a:spcPts val="500"/>
              </a:spcBef>
              <a:spcAft>
                <a:spcPts val="0"/>
              </a:spcAft>
              <a:buClr>
                <a:schemeClr val="lt1"/>
              </a:buClr>
              <a:buSzPts val="2200"/>
              <a:buChar char="•"/>
              <a:defRPr sz="2200">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8" name="Google Shape;28;p14"/>
          <p:cNvSpPr txBox="1">
            <a:spLocks noGrp="1"/>
          </p:cNvSpPr>
          <p:nvPr>
            <p:ph type="body" idx="2"/>
          </p:nvPr>
        </p:nvSpPr>
        <p:spPr>
          <a:xfrm>
            <a:off x="432001" y="2088000"/>
            <a:ext cx="11012644" cy="577927"/>
          </a:xfrm>
          <a:prstGeom prst="rect">
            <a:avLst/>
          </a:prstGeom>
          <a:noFill/>
          <a:ln>
            <a:noFill/>
          </a:ln>
        </p:spPr>
        <p:txBody>
          <a:bodyPr spcFirstLastPara="1" wrap="square" lIns="0" tIns="0" rIns="0" bIns="0" anchor="t" anchorCtr="0">
            <a:noAutofit/>
          </a:bodyPr>
          <a:lstStyle>
            <a:lvl1pPr marL="457200" lvl="0" indent="-228600" algn="l">
              <a:lnSpc>
                <a:spcPct val="91666"/>
              </a:lnSpc>
              <a:spcBef>
                <a:spcPts val="0"/>
              </a:spcBef>
              <a:spcAft>
                <a:spcPts val="0"/>
              </a:spcAft>
              <a:buClr>
                <a:schemeClr val="lt1"/>
              </a:buClr>
              <a:buSzPts val="2400"/>
              <a:buNone/>
              <a:defRPr sz="2400" b="1">
                <a:solidFill>
                  <a:schemeClr val="accent6"/>
                </a:solidFill>
              </a:defRPr>
            </a:lvl1pPr>
            <a:lvl2pPr marL="914400" lvl="1" indent="-228600" algn="l">
              <a:lnSpc>
                <a:spcPct val="90000"/>
              </a:lnSpc>
              <a:spcBef>
                <a:spcPts val="900"/>
              </a:spcBef>
              <a:spcAft>
                <a:spcPts val="0"/>
              </a:spcAft>
              <a:buClr>
                <a:schemeClr val="lt1"/>
              </a:buClr>
              <a:buSzPts val="1800"/>
              <a:buNone/>
              <a:defRPr sz="18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800"/>
              <a:buNone/>
              <a:defRPr sz="1800">
                <a:solidFill>
                  <a:schemeClr val="lt1"/>
                </a:solidFill>
              </a:defRPr>
            </a:lvl4pPr>
            <a:lvl5pPr marL="2286000" lvl="4" indent="-228600" algn="l">
              <a:lnSpc>
                <a:spcPct val="90000"/>
              </a:lnSpc>
              <a:spcBef>
                <a:spcPts val="500"/>
              </a:spcBef>
              <a:spcAft>
                <a:spcPts val="0"/>
              </a:spcAft>
              <a:buClr>
                <a:schemeClr val="lt1"/>
              </a:buClr>
              <a:buSzPts val="1800"/>
              <a:buNone/>
              <a:defRPr sz="1800">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14"/>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dirty="0">
              <a:solidFill>
                <a:schemeClr val="accent1"/>
              </a:solidFill>
              <a:latin typeface="Arial"/>
              <a:ea typeface="Arial"/>
              <a:cs typeface="Arial"/>
              <a:sym typeface="Arial"/>
            </a:endParaRPr>
          </a:p>
        </p:txBody>
      </p:sp>
      <p:sp>
        <p:nvSpPr>
          <p:cNvPr id="30" name="Google Shape;30;p14"/>
          <p:cNvSpPr/>
          <p:nvPr/>
        </p:nvSpPr>
        <p:spPr>
          <a:xfrm>
            <a:off x="11444644" y="6404977"/>
            <a:ext cx="3722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200">
                <a:solidFill>
                  <a:schemeClr val="accent6"/>
                </a:solidFill>
                <a:latin typeface="Arial"/>
                <a:ea typeface="Arial"/>
                <a:cs typeface="Arial"/>
                <a:sym typeface="Arial"/>
              </a:rPr>
              <a:t>‹#›</a:t>
            </a:fld>
            <a:endParaRPr sz="1200" dirty="0">
              <a:solidFill>
                <a:schemeClr val="accent6"/>
              </a:solidFill>
              <a:latin typeface="Arial"/>
              <a:ea typeface="Arial"/>
              <a:cs typeface="Arial"/>
              <a:sym typeface="Arial"/>
            </a:endParaRPr>
          </a:p>
        </p:txBody>
      </p:sp>
      <p:sp>
        <p:nvSpPr>
          <p:cNvPr id="31" name="Google Shape;31;p14"/>
          <p:cNvSpPr txBox="1">
            <a:spLocks noGrp="1"/>
          </p:cNvSpPr>
          <p:nvPr>
            <p:ph type="title"/>
          </p:nvPr>
        </p:nvSpPr>
        <p:spPr>
          <a:xfrm>
            <a:off x="432000" y="432000"/>
            <a:ext cx="11404154" cy="865186"/>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3600"/>
              <a:buFont typeface="Arial"/>
              <a:buNone/>
              <a:defRPr sz="3600"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2" name="Google Shape;32;p14"/>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33" name="Google Shape;33;p14"/>
          <p:cNvPicPr preferRelativeResize="0"/>
          <p:nvPr/>
        </p:nvPicPr>
        <p:blipFill rotWithShape="1">
          <a:blip r:embed="rId2">
            <a:alphaModFix/>
          </a:blip>
          <a:srcRect/>
          <a:stretch/>
        </p:blipFill>
        <p:spPr>
          <a:xfrm rot="10800000">
            <a:off x="9220370" y="244040"/>
            <a:ext cx="3064672" cy="187960"/>
          </a:xfrm>
          <a:prstGeom prst="rect">
            <a:avLst/>
          </a:prstGeom>
          <a:noFill/>
          <a:ln>
            <a:noFill/>
          </a:ln>
        </p:spPr>
      </p:pic>
    </p:spTree>
    <p:extLst>
      <p:ext uri="{BB962C8B-B14F-4D97-AF65-F5344CB8AC3E}">
        <p14:creationId xmlns:p14="http://schemas.microsoft.com/office/powerpoint/2010/main" val="282192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7555004"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0"/>
            <a:ext cx="5664000"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4C2FAE6A-FC17-E90E-E00D-8E63B22C9E2C}"/>
              </a:ext>
            </a:extLst>
          </p:cNvPr>
          <p:cNvPicPr>
            <a:picLocks noChangeAspect="1"/>
          </p:cNvPicPr>
          <p:nvPr userDrawn="1"/>
        </p:nvPicPr>
        <p:blipFill>
          <a:blip r:embed="rId2"/>
          <a:srcRect/>
          <a:stretch/>
        </p:blipFill>
        <p:spPr>
          <a:xfrm>
            <a:off x="8095504" y="513016"/>
            <a:ext cx="3579292" cy="1374400"/>
          </a:xfrm>
          <a:prstGeom prst="rect">
            <a:avLst/>
          </a:prstGeom>
        </p:spPr>
      </p:pic>
      <p:sp>
        <p:nvSpPr>
          <p:cNvPr id="7" name="Rectangle 6">
            <a:extLst>
              <a:ext uri="{FF2B5EF4-FFF2-40B4-BE49-F238E27FC236}">
                <a16:creationId xmlns:a16="http://schemas.microsoft.com/office/drawing/2014/main" id="{210E844B-2F69-EF07-C48C-6C631CC9CDBA}"/>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1351451"/>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Front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7555004"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0"/>
            <a:ext cx="5664000"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sp>
        <p:nvSpPr>
          <p:cNvPr id="10" name="Picture Placeholder 6">
            <a:extLst>
              <a:ext uri="{FF2B5EF4-FFF2-40B4-BE49-F238E27FC236}">
                <a16:creationId xmlns:a16="http://schemas.microsoft.com/office/drawing/2014/main" id="{CDA5D188-AF0F-868B-9744-6232386EDB96}"/>
              </a:ext>
            </a:extLst>
          </p:cNvPr>
          <p:cNvSpPr>
            <a:spLocks noGrp="1"/>
          </p:cNvSpPr>
          <p:nvPr>
            <p:ph type="pic" sz="quarter" idx="10" hasCustomPrompt="1"/>
          </p:nvPr>
        </p:nvSpPr>
        <p:spPr>
          <a:xfrm>
            <a:off x="7343192" y="1744824"/>
            <a:ext cx="4848808" cy="5113176"/>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7" name="Rectangle 6">
            <a:extLst>
              <a:ext uri="{FF2B5EF4-FFF2-40B4-BE49-F238E27FC236}">
                <a16:creationId xmlns:a16="http://schemas.microsoft.com/office/drawing/2014/main" id="{210E844B-2F69-EF07-C48C-6C631CC9CDBA}"/>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0A5F43AD-C2FB-25E6-C132-53B74E9DBF72}"/>
              </a:ext>
            </a:extLst>
          </p:cNvPr>
          <p:cNvPicPr>
            <a:picLocks noChangeAspect="1"/>
          </p:cNvPicPr>
          <p:nvPr userDrawn="1"/>
        </p:nvPicPr>
        <p:blipFill>
          <a:blip r:embed="rId2"/>
          <a:srcRect/>
          <a:stretch/>
        </p:blipFill>
        <p:spPr>
          <a:xfrm>
            <a:off x="8095504" y="513016"/>
            <a:ext cx="3579292" cy="1374400"/>
          </a:xfrm>
          <a:prstGeom prst="rect">
            <a:avLst/>
          </a:prstGeom>
        </p:spPr>
      </p:pic>
    </p:spTree>
    <p:extLst>
      <p:ext uri="{BB962C8B-B14F-4D97-AF65-F5344CB8AC3E}">
        <p14:creationId xmlns:p14="http://schemas.microsoft.com/office/powerpoint/2010/main" val="2534082731"/>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Front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625951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 (with image holder)</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0"/>
            <a:ext cx="5664000"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sp>
        <p:nvSpPr>
          <p:cNvPr id="8" name="Picture Placeholder 7">
            <a:extLst>
              <a:ext uri="{FF2B5EF4-FFF2-40B4-BE49-F238E27FC236}">
                <a16:creationId xmlns:a16="http://schemas.microsoft.com/office/drawing/2014/main" id="{3A9D8BBE-80F8-4C02-014F-15E215CF1ECF}"/>
              </a:ext>
            </a:extLst>
          </p:cNvPr>
          <p:cNvSpPr>
            <a:spLocks noGrp="1"/>
          </p:cNvSpPr>
          <p:nvPr>
            <p:ph type="pic" sz="quarter" idx="14" hasCustomPrompt="1"/>
          </p:nvPr>
        </p:nvSpPr>
        <p:spPr>
          <a:xfrm>
            <a:off x="7144485" y="1918010"/>
            <a:ext cx="5259387" cy="5218769"/>
          </a:xfrm>
          <a:prstGeom prst="roundRect">
            <a:avLst>
              <a:gd name="adj" fmla="val 7548"/>
            </a:avLst>
          </a:prstGeom>
        </p:spPr>
        <p:txBody>
          <a:bodyPr>
            <a:normAutofit/>
          </a:bodyPr>
          <a:lstStyle>
            <a:lvl1pPr marL="0" indent="0" algn="ctr">
              <a:buNone/>
              <a:defRPr sz="2400"/>
            </a:lvl1pPr>
          </a:lstStyle>
          <a:p>
            <a:r>
              <a:rPr lang="en-GB" dirty="0"/>
              <a:t>Click on icon to insert image (including Alt Text)</a:t>
            </a:r>
          </a:p>
        </p:txBody>
      </p:sp>
      <p:pic>
        <p:nvPicPr>
          <p:cNvPr id="6" name="Picture 5">
            <a:extLst>
              <a:ext uri="{FF2B5EF4-FFF2-40B4-BE49-F238E27FC236}">
                <a16:creationId xmlns:a16="http://schemas.microsoft.com/office/drawing/2014/main" id="{A0E8A8BA-F931-A4FB-9B55-460292F0CD6A}"/>
              </a:ext>
            </a:extLst>
          </p:cNvPr>
          <p:cNvPicPr>
            <a:picLocks noChangeAspect="1"/>
          </p:cNvPicPr>
          <p:nvPr userDrawn="1"/>
        </p:nvPicPr>
        <p:blipFill>
          <a:blip r:embed="rId2"/>
          <a:srcRect/>
          <a:stretch/>
        </p:blipFill>
        <p:spPr>
          <a:xfrm>
            <a:off x="8095504" y="513016"/>
            <a:ext cx="3579292" cy="1374400"/>
          </a:xfrm>
          <a:prstGeom prst="rect">
            <a:avLst/>
          </a:prstGeom>
        </p:spPr>
      </p:pic>
    </p:spTree>
    <p:extLst>
      <p:ext uri="{BB962C8B-B14F-4D97-AF65-F5344CB8AC3E}">
        <p14:creationId xmlns:p14="http://schemas.microsoft.com/office/powerpoint/2010/main" val="3045867816"/>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6" name="Rectangle 5">
            <a:extLst>
              <a:ext uri="{FF2B5EF4-FFF2-40B4-BE49-F238E27FC236}">
                <a16:creationId xmlns:a16="http://schemas.microsoft.com/office/drawing/2014/main" id="{5193EAEF-51B8-2B15-B0BD-EAE1D6DD8D17}"/>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044558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AD3C576-D209-E28F-E0A1-6814BBC64002}"/>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8576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ample-Icons-Layout">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6" name="Rectangle 5">
            <a:extLst>
              <a:ext uri="{FF2B5EF4-FFF2-40B4-BE49-F238E27FC236}">
                <a16:creationId xmlns:a16="http://schemas.microsoft.com/office/drawing/2014/main" id="{1137CEDE-49CC-02CA-CED6-D86E75F5D5B8}"/>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44207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ubhead, two colum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6" name="Rectangle 5">
            <a:extLst>
              <a:ext uri="{FF2B5EF4-FFF2-40B4-BE49-F238E27FC236}">
                <a16:creationId xmlns:a16="http://schemas.microsoft.com/office/drawing/2014/main" id="{BC920D77-289F-31E9-527F-B65B928F0CF0}"/>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116466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subhead, Three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6" name="Rectangle 5">
            <a:extLst>
              <a:ext uri="{FF2B5EF4-FFF2-40B4-BE49-F238E27FC236}">
                <a16:creationId xmlns:a16="http://schemas.microsoft.com/office/drawing/2014/main" id="{904E41DD-6F78-9A82-90D4-9EECA162C765}"/>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108515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3">
            <a:extLst>
              <a:ext uri="{FF2B5EF4-FFF2-40B4-BE49-F238E27FC236}">
                <a16:creationId xmlns:a16="http://schemas.microsoft.com/office/drawing/2014/main" id="{BE5E20DD-F633-85D2-A5FA-89FBEC9AFA19}"/>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44561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Rectangle 3">
            <a:extLst>
              <a:ext uri="{FF2B5EF4-FFF2-40B4-BE49-F238E27FC236}">
                <a16:creationId xmlns:a16="http://schemas.microsoft.com/office/drawing/2014/main" id="{0952B6C1-5CE1-BA58-CBA5-5DDF6555AF8E}"/>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17986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CON Grid Boxes 4UP Grey">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6" name="Rectangle 5">
            <a:extLst>
              <a:ext uri="{FF2B5EF4-FFF2-40B4-BE49-F238E27FC236}">
                <a16:creationId xmlns:a16="http://schemas.microsoft.com/office/drawing/2014/main" id="{0589E104-0D2B-51E2-C5DE-7BFEA1924A49}"/>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2286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CON Grid Boxes 2UP Grey">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5" name="Rectangle 4">
            <a:extLst>
              <a:ext uri="{FF2B5EF4-FFF2-40B4-BE49-F238E27FC236}">
                <a16:creationId xmlns:a16="http://schemas.microsoft.com/office/drawing/2014/main" id="{91F85FD8-D221-A91E-D50B-CC7D5DE355CD}"/>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7451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Grid, Titles 4UP Grey">
    <p:bg>
      <p:bgPr>
        <a:solidFill>
          <a:schemeClr val="bg1"/>
        </a:solidFill>
        <a:effectLst/>
      </p:bgPr>
    </p:bg>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6" name="Rectangle 5">
            <a:extLst>
              <a:ext uri="{FF2B5EF4-FFF2-40B4-BE49-F238E27FC236}">
                <a16:creationId xmlns:a16="http://schemas.microsoft.com/office/drawing/2014/main" id="{EF276CDB-B443-BFCA-6810-7300B6FE3489}"/>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293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sp>
        <p:nvSpPr>
          <p:cNvPr id="5" name="Rectangle 4">
            <a:extLst>
              <a:ext uri="{FF2B5EF4-FFF2-40B4-BE49-F238E27FC236}">
                <a16:creationId xmlns:a16="http://schemas.microsoft.com/office/drawing/2014/main" id="{4F8B7B91-23EE-AB1A-BBA4-311078CF54D4}"/>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709369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5" name="Rectangle 4">
            <a:extLst>
              <a:ext uri="{FF2B5EF4-FFF2-40B4-BE49-F238E27FC236}">
                <a16:creationId xmlns:a16="http://schemas.microsoft.com/office/drawing/2014/main" id="{2B808F6B-3B0D-C099-2AD9-7B871C3E69DF}"/>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6473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4" name="Rectangle 3">
            <a:extLst>
              <a:ext uri="{FF2B5EF4-FFF2-40B4-BE49-F238E27FC236}">
                <a16:creationId xmlns:a16="http://schemas.microsoft.com/office/drawing/2014/main" id="{D6436032-F135-CF46-0A19-070B1A3293D1}"/>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97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
        <p:nvSpPr>
          <p:cNvPr id="2" name="Rectangle 1">
            <a:extLst>
              <a:ext uri="{FF2B5EF4-FFF2-40B4-BE49-F238E27FC236}">
                <a16:creationId xmlns:a16="http://schemas.microsoft.com/office/drawing/2014/main" id="{EC5D002D-DB85-5E12-3E55-547223F73CDC}"/>
              </a:ext>
            </a:extLst>
          </p:cNvPr>
          <p:cNvSpPr/>
          <p:nvPr userDrawn="1"/>
        </p:nvSpPr>
        <p:spPr>
          <a:xfrm>
            <a:off x="-102640" y="0"/>
            <a:ext cx="158620" cy="6858000"/>
          </a:xfrm>
          <a:prstGeom prst="rect">
            <a:avLst/>
          </a:prstGeom>
          <a:solidFill>
            <a:srgbClr val="4255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771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
        <p:nvSpPr>
          <p:cNvPr id="3" name="Rectangle 2">
            <a:extLst>
              <a:ext uri="{FF2B5EF4-FFF2-40B4-BE49-F238E27FC236}">
                <a16:creationId xmlns:a16="http://schemas.microsoft.com/office/drawing/2014/main" id="{AD238AB7-6B0C-848A-8E25-051D1B55721B}"/>
              </a:ext>
            </a:extLst>
          </p:cNvPr>
          <p:cNvSpPr/>
          <p:nvPr userDrawn="1"/>
        </p:nvSpPr>
        <p:spPr>
          <a:xfrm>
            <a:off x="-102640" y="0"/>
            <a:ext cx="158620" cy="6858000"/>
          </a:xfrm>
          <a:prstGeom prst="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7447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1</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
        <p:nvSpPr>
          <p:cNvPr id="4" name="Rectangle 3">
            <a:extLst>
              <a:ext uri="{FF2B5EF4-FFF2-40B4-BE49-F238E27FC236}">
                <a16:creationId xmlns:a16="http://schemas.microsoft.com/office/drawing/2014/main" id="{737D6A5B-11B4-A468-81DA-E7571D058B61}"/>
              </a:ext>
            </a:extLst>
          </p:cNvPr>
          <p:cNvSpPr/>
          <p:nvPr userDrawn="1"/>
        </p:nvSpPr>
        <p:spPr>
          <a:xfrm>
            <a:off x="7613781" y="0"/>
            <a:ext cx="45782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443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
        <p:nvSpPr>
          <p:cNvPr id="2" name="Rectangle 1">
            <a:extLst>
              <a:ext uri="{FF2B5EF4-FFF2-40B4-BE49-F238E27FC236}">
                <a16:creationId xmlns:a16="http://schemas.microsoft.com/office/drawing/2014/main" id="{AB6D9993-4999-7797-0DB5-CF462D34D377}"/>
              </a:ext>
            </a:extLst>
          </p:cNvPr>
          <p:cNvSpPr/>
          <p:nvPr userDrawn="1"/>
        </p:nvSpPr>
        <p:spPr>
          <a:xfrm>
            <a:off x="7613781" y="0"/>
            <a:ext cx="4578220" cy="6858000"/>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a:extLst>
              <a:ext uri="{FF2B5EF4-FFF2-40B4-BE49-F238E27FC236}">
                <a16:creationId xmlns:a16="http://schemas.microsoft.com/office/drawing/2014/main" id="{1222CCCD-7101-8E8C-A4CB-0DDEEEBC2C0D}"/>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2</a:t>
            </a:r>
            <a:endParaRPr lang="en-GB" dirty="0"/>
          </a:p>
        </p:txBody>
      </p:sp>
      <p:sp>
        <p:nvSpPr>
          <p:cNvPr id="5" name="Text Placeholder 6">
            <a:extLst>
              <a:ext uri="{FF2B5EF4-FFF2-40B4-BE49-F238E27FC236}">
                <a16:creationId xmlns:a16="http://schemas.microsoft.com/office/drawing/2014/main" id="{573197B7-4C57-4C22-E95C-2B0F5DCBA60B}"/>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Tree>
    <p:extLst>
      <p:ext uri="{BB962C8B-B14F-4D97-AF65-F5344CB8AC3E}">
        <p14:creationId xmlns:p14="http://schemas.microsoft.com/office/powerpoint/2010/main" val="214346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
        <p:nvSpPr>
          <p:cNvPr id="5" name="Rectangle 4">
            <a:extLst>
              <a:ext uri="{FF2B5EF4-FFF2-40B4-BE49-F238E27FC236}">
                <a16:creationId xmlns:a16="http://schemas.microsoft.com/office/drawing/2014/main" id="{F0D1DB75-3BA3-97E4-CDEC-150A757973D1}"/>
              </a:ext>
            </a:extLst>
          </p:cNvPr>
          <p:cNvSpPr/>
          <p:nvPr userDrawn="1"/>
        </p:nvSpPr>
        <p:spPr>
          <a:xfrm>
            <a:off x="7613781" y="0"/>
            <a:ext cx="4578220" cy="6858000"/>
          </a:xfrm>
          <a:prstGeom prst="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C79B09CD-73DE-6502-6A12-6004B1C42576}"/>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3</a:t>
            </a:r>
            <a:endParaRPr lang="en-GB" dirty="0"/>
          </a:p>
        </p:txBody>
      </p:sp>
      <p:sp>
        <p:nvSpPr>
          <p:cNvPr id="12" name="Text Placeholder 6">
            <a:extLst>
              <a:ext uri="{FF2B5EF4-FFF2-40B4-BE49-F238E27FC236}">
                <a16:creationId xmlns:a16="http://schemas.microsoft.com/office/drawing/2014/main" id="{117B4569-C3FE-038A-394E-80E4E30FB1B7}"/>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Tree>
    <p:extLst>
      <p:ext uri="{BB962C8B-B14F-4D97-AF65-F5344CB8AC3E}">
        <p14:creationId xmlns:p14="http://schemas.microsoft.com/office/powerpoint/2010/main" val="7862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
        <p:nvSpPr>
          <p:cNvPr id="3" name="Rectangle 2">
            <a:extLst>
              <a:ext uri="{FF2B5EF4-FFF2-40B4-BE49-F238E27FC236}">
                <a16:creationId xmlns:a16="http://schemas.microsoft.com/office/drawing/2014/main" id="{7A05EE8C-B3DD-31D1-F753-004CC71BE527}"/>
              </a:ext>
            </a:extLst>
          </p:cNvPr>
          <p:cNvSpPr/>
          <p:nvPr userDrawn="1"/>
        </p:nvSpPr>
        <p:spPr>
          <a:xfrm>
            <a:off x="7613781" y="0"/>
            <a:ext cx="4578220" cy="6858000"/>
          </a:xfrm>
          <a:prstGeom prst="rect">
            <a:avLst/>
          </a:prstGeom>
          <a:solidFill>
            <a:srgbClr val="7686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a:extLst>
              <a:ext uri="{FF2B5EF4-FFF2-40B4-BE49-F238E27FC236}">
                <a16:creationId xmlns:a16="http://schemas.microsoft.com/office/drawing/2014/main" id="{C0087E54-0E62-A3F0-AA61-96ACB28B3FE4}"/>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4</a:t>
            </a:r>
            <a:endParaRPr lang="en-GB" dirty="0"/>
          </a:p>
        </p:txBody>
      </p:sp>
      <p:sp>
        <p:nvSpPr>
          <p:cNvPr id="9" name="Text Placeholder 6">
            <a:extLst>
              <a:ext uri="{FF2B5EF4-FFF2-40B4-BE49-F238E27FC236}">
                <a16:creationId xmlns:a16="http://schemas.microsoft.com/office/drawing/2014/main" id="{3C7D00BE-DBDF-14A0-B395-9A6D942C8208}"/>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Tree>
    <p:extLst>
      <p:ext uri="{BB962C8B-B14F-4D97-AF65-F5344CB8AC3E}">
        <p14:creationId xmlns:p14="http://schemas.microsoft.com/office/powerpoint/2010/main" val="400542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dirty="0"/>
              <a:t>Breaker </a:t>
            </a:r>
            <a:br>
              <a:rPr lang="en-US" dirty="0"/>
            </a:br>
            <a:r>
              <a:rPr lang="en-US" dirty="0"/>
              <a:t>slide 5</a:t>
            </a:r>
            <a:endParaRPr lang="en-GB" dirty="0"/>
          </a:p>
        </p:txBody>
      </p:sp>
      <p:sp>
        <p:nvSpPr>
          <p:cNvPr id="4" name="Rectangle 3">
            <a:extLst>
              <a:ext uri="{FF2B5EF4-FFF2-40B4-BE49-F238E27FC236}">
                <a16:creationId xmlns:a16="http://schemas.microsoft.com/office/drawing/2014/main" id="{873D25E7-24DC-058A-042F-5FD8ADBB9B68}"/>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031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8" name="Rectangle 7">
            <a:extLst>
              <a:ext uri="{FF2B5EF4-FFF2-40B4-BE49-F238E27FC236}">
                <a16:creationId xmlns:a16="http://schemas.microsoft.com/office/drawing/2014/main" id="{04CB7344-E491-224F-EDEC-1D82C77E7DE2}"/>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3650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621412" y="3725526"/>
            <a:ext cx="865108" cy="0"/>
          </a:xfrm>
          <a:prstGeom prst="line">
            <a:avLst/>
          </a:prstGeom>
          <a:ln w="38100">
            <a:solidFill>
              <a:srgbClr val="005EB8"/>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06925" y="3928420"/>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@xxxxx</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company/xxxxx</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www.nhs.uk/</a:t>
            </a:r>
            <a:endParaRPr lang="en-GB" sz="2400" b="1" dirty="0">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768195" y="4784908"/>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781551" y="5386043"/>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663229" y="5926196"/>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pic>
        <p:nvPicPr>
          <p:cNvPr id="4" name="Picture 3">
            <a:extLst>
              <a:ext uri="{FF2B5EF4-FFF2-40B4-BE49-F238E27FC236}">
                <a16:creationId xmlns:a16="http://schemas.microsoft.com/office/drawing/2014/main" id="{FF3F2A22-E7C1-A4C8-4076-4E63487EEA20}"/>
              </a:ext>
            </a:extLst>
          </p:cNvPr>
          <p:cNvPicPr>
            <a:picLocks noChangeAspect="1"/>
          </p:cNvPicPr>
          <p:nvPr userDrawn="1"/>
        </p:nvPicPr>
        <p:blipFill>
          <a:blip r:embed="rId5"/>
          <a:srcRect/>
          <a:stretch/>
        </p:blipFill>
        <p:spPr>
          <a:xfrm>
            <a:off x="10118457" y="592838"/>
            <a:ext cx="1474278" cy="594027"/>
          </a:xfrm>
          <a:prstGeom prst="rect">
            <a:avLst/>
          </a:prstGeom>
        </p:spPr>
      </p:pic>
      <p:sp>
        <p:nvSpPr>
          <p:cNvPr id="6" name="Rectangle 5">
            <a:extLst>
              <a:ext uri="{FF2B5EF4-FFF2-40B4-BE49-F238E27FC236}">
                <a16:creationId xmlns:a16="http://schemas.microsoft.com/office/drawing/2014/main" id="{6E83CE7F-E10B-601C-835C-8879FBF31BAE}"/>
              </a:ext>
            </a:extLst>
          </p:cNvPr>
          <p:cNvSpPr/>
          <p:nvPr userDrawn="1"/>
        </p:nvSpPr>
        <p:spPr>
          <a:xfrm>
            <a:off x="-102634" y="1623"/>
            <a:ext cx="15862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94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8" Type="http://schemas.openxmlformats.org/officeDocument/2006/relationships/slideLayout" Target="../slideLayouts/slideLayout36.xml"/><Relationship Id="rId3"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theme" Target="../theme/theme3.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833" r:id="rId2"/>
    <p:sldLayoutId id="2147483834" r:id="rId3"/>
    <p:sldLayoutId id="2147483826" r:id="rId4"/>
    <p:sldLayoutId id="2147483931" r:id="rId5"/>
    <p:sldLayoutId id="2147483827" r:id="rId6"/>
    <p:sldLayoutId id="2147483818" r:id="rId7"/>
    <p:sldLayoutId id="2147483813" r:id="rId8"/>
    <p:sldLayoutId id="2147483814" r:id="rId9"/>
    <p:sldLayoutId id="2147483815" r:id="rId10"/>
    <p:sldLayoutId id="2147483719" r:id="rId11"/>
    <p:sldLayoutId id="2147483938" r:id="rId12"/>
    <p:sldLayoutId id="2147483939" r:id="rId13"/>
    <p:sldLayoutId id="2147483933" r:id="rId14"/>
    <p:sldLayoutId id="2147483824" r:id="rId15"/>
    <p:sldLayoutId id="2147483926" r:id="rId16"/>
    <p:sldLayoutId id="2147483927" r:id="rId17"/>
    <p:sldLayoutId id="2147483929" r:id="rId18"/>
    <p:sldLayoutId id="2147483928" r:id="rId19"/>
    <p:sldLayoutId id="2147483930" r:id="rId20"/>
    <p:sldLayoutId id="2147483924" r:id="rId21"/>
    <p:sldLayoutId id="2147483940" r:id="rId22"/>
    <p:sldLayoutId id="2147483934" r:id="rId23"/>
    <p:sldLayoutId id="2147483936" r:id="rId24"/>
    <p:sldLayoutId id="2147483937" r:id="rId25"/>
    <p:sldLayoutId id="2147483825" r:id="rId26"/>
    <p:sldLayoutId id="2147483935" r:id="rId27"/>
    <p:sldLayoutId id="214748400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1937429149"/>
      </p:ext>
    </p:extLst>
  </p:cSld>
  <p:clrMap bg1="dk1" tx1="lt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 id="2147483991" r:id="rId23"/>
    <p:sldLayoutId id="2147483992" r:id="rId24"/>
    <p:sldLayoutId id="2147483993" r:id="rId25"/>
    <p:sldLayoutId id="2147483994" r:id="rId26"/>
    <p:sldLayoutId id="2147483995" r:id="rId27"/>
    <p:sldLayoutId id="2147483996" r:id="rId28"/>
    <p:sldLayoutId id="2147483997" r:id="rId29"/>
    <p:sldLayoutId id="2147483998" r:id="rId30"/>
    <p:sldLayoutId id="2147483999" r:id="rId31"/>
    <p:sldLayoutId id="2147484000" r:id="rId32"/>
    <p:sldLayoutId id="2147484001" r:id="rId33"/>
    <p:sldLayoutId id="2147484002" r:id="rId34"/>
    <p:sldLayoutId id="2147484003" r:id="rId35"/>
    <p:sldLayoutId id="2147484007"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16/07/2026</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5863143"/>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 id="2147484031" r:id="rId23"/>
    <p:sldLayoutId id="2147484032" r:id="rId24"/>
    <p:sldLayoutId id="214748403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8" Type="http://schemas.openxmlformats.org/officeDocument/2006/relationships/hyperlink" Target="https://www.england.nhs.uk/publication/nhs-college-of-leadership-and-management/" TargetMode="External"/><Relationship Id="rId3" Type="http://schemas.openxmlformats.org/officeDocument/2006/relationships/hyperlink" Target="https://lmframework.leadershipacademy.nhs.uk/" TargetMode="External"/><Relationship Id="rId7" Type="http://schemas.openxmlformats.org/officeDocument/2006/relationships/hyperlink" Target="https://gbr01.safelinks.protection.outlook.com/?url=https%3A%2F%2Fwww.england.nhs.uk%2Flong-read%2Fmedium-term-planning-framework-delivering-change-together-2026-27-to-2028-29%2F&amp;data=05%7C02%7Cgill.rooke%40nhs.net%7C791b8056991e47b4f5d608de1de1b66c%7C37c354b285b047f5b22207b48d774ee3%7C0%7C0%7C638981052440464305%7CUnknown%7CTWFpbGZsb3d8eyJFbXB0eU1hcGkiOnRydWUsIlYiOiIwLjAuMDAwMCIsIlAiOiJXaW4zMiIsIkFOIjoiTWFpbCIsIldUIjoyfQ%3D%3D%7C0%7C%7C%7C&amp;sdata=wMz0BJUViiufDEYmk6qkhtifHPp%2Bh8Gy2o8JcfOqt3E%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s://gbr01.safelinks.protection.outlook.com/?url=https%3A%2F%2Fwww.gov.uk%2Fgovernment%2Fpublications%2F10-year-health-plan-for-england-fit-for-the-future&amp;data=05%7C02%7Cgill.rooke%40nhs.net%7C791b8056991e47b4f5d608de1de1b66c%7C37c354b285b047f5b22207b48d774ee3%7C0%7C0%7C638981052440439398%7CUnknown%7CTWFpbGZsb3d8eyJFbXB0eU1hcGkiOnRydWUsIlYiOiIwLjAuMDAwMCIsIlAiOiJXaW4zMiIsIkFOIjoiTWFpbCIsIldUIjoyfQ%3D%3D%7C0%7C%7C%7C&amp;sdata=QpRDPK9pHWotfYYRJQU0aeMOL1c57VlpGa7MzQBhzQ8%3D&amp;reserved=0" TargetMode="External"/><Relationship Id="rId5" Type="http://schemas.openxmlformats.org/officeDocument/2006/relationships/hyperlink" Target="https://www.england.nhs.uk/wp-content/uploads/2026/07/NHS-College-of-Leadership-and-Management-letter.pdf" TargetMode="External"/><Relationship Id="rId4" Type="http://schemas.openxmlformats.org/officeDocument/2006/relationships/hyperlink" Target="https://www.gov.uk/government/publications/health-and-social-care-review-leadership-for-a-collaborative-and-inclusive-futu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hyperlink" Target="mailto:england.talentinsights@nhs.net" TargetMode="Externa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F7A02D94-56E8-9FAB-7FE0-B861C9C6A7AA}"/>
              </a:ext>
            </a:extLst>
          </p:cNvPr>
          <p:cNvSpPr>
            <a:spLocks noGrp="1"/>
          </p:cNvSpPr>
          <p:nvPr>
            <p:ph type="ctrTitle"/>
          </p:nvPr>
        </p:nvSpPr>
        <p:spPr>
          <a:xfrm>
            <a:off x="432000" y="2110810"/>
            <a:ext cx="10222748" cy="732896"/>
          </a:xfrm>
        </p:spPr>
        <p:txBody>
          <a:bodyPr/>
          <a:lstStyle/>
          <a:p>
            <a:r>
              <a:rPr lang="en-GB" sz="3600" dirty="0">
                <a:solidFill>
                  <a:schemeClr val="bg2">
                    <a:lumMod val="75000"/>
                  </a:schemeClr>
                </a:solidFill>
              </a:rPr>
              <a:t>NHS Leadership and Management Framework</a:t>
            </a:r>
          </a:p>
        </p:txBody>
      </p:sp>
      <p:sp>
        <p:nvSpPr>
          <p:cNvPr id="25" name="Text Placeholder 8">
            <a:extLst>
              <a:ext uri="{FF2B5EF4-FFF2-40B4-BE49-F238E27FC236}">
                <a16:creationId xmlns:a16="http://schemas.microsoft.com/office/drawing/2014/main" id="{0FA2ED67-D81E-DD27-8D09-1FADFA51A351}"/>
              </a:ext>
            </a:extLst>
          </p:cNvPr>
          <p:cNvSpPr>
            <a:spLocks noGrp="1"/>
          </p:cNvSpPr>
          <p:nvPr>
            <p:ph type="body" sz="quarter" idx="13"/>
          </p:nvPr>
        </p:nvSpPr>
        <p:spPr>
          <a:xfrm>
            <a:off x="432000" y="3429000"/>
            <a:ext cx="8362044" cy="2746022"/>
          </a:xfrm>
        </p:spPr>
        <p:txBody>
          <a:bodyPr>
            <a:normAutofit fontScale="70000" lnSpcReduction="20000"/>
          </a:bodyPr>
          <a:lstStyle/>
          <a:p>
            <a:pPr>
              <a:lnSpc>
                <a:spcPct val="120000"/>
              </a:lnSpc>
            </a:pPr>
            <a:r>
              <a:rPr lang="en-GB" sz="2600" b="1" dirty="0">
                <a:solidFill>
                  <a:schemeClr val="tx1"/>
                </a:solidFill>
              </a:rPr>
              <a:t>Presented by:</a:t>
            </a:r>
          </a:p>
          <a:p>
            <a:pPr>
              <a:lnSpc>
                <a:spcPct val="120000"/>
              </a:lnSpc>
            </a:pPr>
            <a:r>
              <a:rPr lang="en-GB" sz="2600" b="1" dirty="0">
                <a:solidFill>
                  <a:schemeClr val="tx1"/>
                </a:solidFill>
              </a:rPr>
              <a:t>Gill </a:t>
            </a:r>
            <a:r>
              <a:rPr lang="en-GB" sz="2600" b="1" dirty="0" err="1">
                <a:solidFill>
                  <a:schemeClr val="tx1"/>
                </a:solidFill>
              </a:rPr>
              <a:t>Rooke,</a:t>
            </a:r>
            <a:r>
              <a:rPr lang="en-GB" sz="2600" b="1" dirty="0">
                <a:solidFill>
                  <a:schemeClr val="tx1"/>
                </a:solidFill>
              </a:rPr>
              <a:t> Deputy Director</a:t>
            </a:r>
          </a:p>
          <a:p>
            <a:pPr>
              <a:lnSpc>
                <a:spcPct val="120000"/>
              </a:lnSpc>
            </a:pPr>
            <a:r>
              <a:rPr lang="en-GB" sz="2600" b="1" dirty="0">
                <a:solidFill>
                  <a:schemeClr val="tx1"/>
                </a:solidFill>
              </a:rPr>
              <a:t>Chris Witham, Head of Digital Learning</a:t>
            </a:r>
          </a:p>
          <a:p>
            <a:pPr>
              <a:lnSpc>
                <a:spcPct val="120000"/>
              </a:lnSpc>
            </a:pPr>
            <a:r>
              <a:rPr lang="en-GB" sz="2600" b="1" dirty="0">
                <a:solidFill>
                  <a:schemeClr val="tx1"/>
                </a:solidFill>
              </a:rPr>
              <a:t>Niomie Warner, Head of Research, Evaluation &amp; Insights</a:t>
            </a:r>
          </a:p>
          <a:p>
            <a:pPr>
              <a:lnSpc>
                <a:spcPct val="120000"/>
              </a:lnSpc>
            </a:pPr>
            <a:endParaRPr lang="en-GB" sz="2600" b="1" dirty="0">
              <a:solidFill>
                <a:schemeClr val="tx1"/>
              </a:solidFill>
            </a:endParaRPr>
          </a:p>
          <a:p>
            <a:pPr>
              <a:lnSpc>
                <a:spcPct val="120000"/>
              </a:lnSpc>
            </a:pPr>
            <a:r>
              <a:rPr lang="en-GB" sz="2600" b="1" dirty="0">
                <a:solidFill>
                  <a:schemeClr val="tx1"/>
                </a:solidFill>
              </a:rPr>
              <a:t>Leadership &amp; Management Centre of Excellence</a:t>
            </a:r>
          </a:p>
          <a:p>
            <a:pPr>
              <a:lnSpc>
                <a:spcPct val="120000"/>
              </a:lnSpc>
            </a:pPr>
            <a:endParaRPr lang="en-GB" sz="2600" b="1" dirty="0">
              <a:solidFill>
                <a:schemeClr val="tx1"/>
              </a:solidFill>
            </a:endParaRPr>
          </a:p>
          <a:p>
            <a:pPr>
              <a:lnSpc>
                <a:spcPct val="120000"/>
              </a:lnSpc>
            </a:pPr>
            <a:r>
              <a:rPr lang="en-GB" sz="2600" b="1" dirty="0">
                <a:solidFill>
                  <a:schemeClr val="tx1"/>
                </a:solidFill>
              </a:rPr>
              <a:t>July 2026</a:t>
            </a:r>
          </a:p>
          <a:p>
            <a:pPr>
              <a:lnSpc>
                <a:spcPct val="120000"/>
              </a:lnSpc>
            </a:pPr>
            <a:br>
              <a:rPr lang="en-GB" sz="1600" dirty="0"/>
            </a:br>
            <a:endParaRPr lang="en-GB" sz="1600" b="1" dirty="0"/>
          </a:p>
        </p:txBody>
      </p:sp>
    </p:spTree>
    <p:extLst>
      <p:ext uri="{BB962C8B-B14F-4D97-AF65-F5344CB8AC3E}">
        <p14:creationId xmlns:p14="http://schemas.microsoft.com/office/powerpoint/2010/main" val="312179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CC19848D-392F-1F20-E3B4-47DF26AF671C}"/>
              </a:ext>
            </a:extLst>
          </p:cNvPr>
          <p:cNvSpPr>
            <a:spLocks noGrp="1"/>
          </p:cNvSpPr>
          <p:nvPr>
            <p:ph type="title"/>
          </p:nvPr>
        </p:nvSpPr>
        <p:spPr>
          <a:xfrm>
            <a:off x="295600" y="248201"/>
            <a:ext cx="11360800" cy="763600"/>
          </a:xfrm>
        </p:spPr>
        <p:txBody>
          <a:bodyPr>
            <a:noAutofit/>
          </a:bodyPr>
          <a:lstStyle/>
          <a:p>
            <a:r>
              <a:rPr lang="en-GB" sz="2800" b="1" dirty="0">
                <a:solidFill>
                  <a:schemeClr val="bg2">
                    <a:lumMod val="75000"/>
                  </a:schemeClr>
                </a:solidFill>
              </a:rPr>
              <a:t>Leadership and Management Framework</a:t>
            </a:r>
            <a:br>
              <a:rPr lang="en-GB" sz="2800" b="1" dirty="0">
                <a:solidFill>
                  <a:schemeClr val="bg2">
                    <a:lumMod val="75000"/>
                  </a:schemeClr>
                </a:solidFill>
              </a:rPr>
            </a:br>
            <a:endParaRPr lang="en-GB" sz="2800" dirty="0">
              <a:solidFill>
                <a:schemeClr val="bg2">
                  <a:lumMod val="75000"/>
                </a:schemeClr>
              </a:solidFill>
            </a:endParaRPr>
          </a:p>
        </p:txBody>
      </p:sp>
      <p:sp>
        <p:nvSpPr>
          <p:cNvPr id="3" name="Text Placeholder 2">
            <a:extLst>
              <a:ext uri="{FF2B5EF4-FFF2-40B4-BE49-F238E27FC236}">
                <a16:creationId xmlns:a16="http://schemas.microsoft.com/office/drawing/2014/main" id="{04A24D00-0962-D29C-DBC5-D51D7ED311C3}"/>
              </a:ext>
            </a:extLst>
          </p:cNvPr>
          <p:cNvSpPr txBox="1">
            <a:spLocks/>
          </p:cNvSpPr>
          <p:nvPr/>
        </p:nvSpPr>
        <p:spPr>
          <a:xfrm>
            <a:off x="175600" y="826333"/>
            <a:ext cx="11600800" cy="6031667"/>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rPr>
              <a:t>The new </a:t>
            </a:r>
            <a:r>
              <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hlinkClick r:id="rId3"/>
              </a:rPr>
              <a:t>NHS Leadership and Management Framework </a:t>
            </a:r>
            <a:r>
              <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rPr>
              <a:t>has been co-developed with experts and the service to recognise, support and professionalise leadership and management consistently across the NHS, in response to the </a:t>
            </a:r>
            <a:r>
              <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hlinkClick r:id="rId4"/>
              </a:rPr>
              <a:t>Messenger and Pollard Review (2022)</a:t>
            </a:r>
            <a:r>
              <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rPr>
              <a:t>. It sets consistent, professional standards and competencies across 5 levels of NHS leadership and management, clinical and non-clinical, and for the first time a single, national code of practice across health and social care</a:t>
            </a:r>
          </a:p>
          <a:p>
            <a:pPr marL="228600" marR="0" lvl="0" indent="-2286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228600" marR="0" lvl="0" indent="-2286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rPr>
              <a:t>Launched on 6</a:t>
            </a:r>
            <a:r>
              <a:rPr kumimoji="0" lang="en-GB" altLang="en-US" sz="1800" b="0" i="0" u="none" strike="noStrike" kern="1200" cap="none" spc="0" normalizeH="0" baseline="30000" noProof="0" dirty="0">
                <a:ln>
                  <a:noFill/>
                </a:ln>
                <a:solidFill>
                  <a:srgbClr val="231F20"/>
                </a:solidFill>
                <a:effectLst/>
                <a:uLnTx/>
                <a:uFillTx/>
                <a:latin typeface="Arial" panose="020B0604020202020204"/>
                <a:ea typeface="+mn-ea"/>
                <a:cs typeface="+mn-cs"/>
              </a:rPr>
              <a:t>th</a:t>
            </a:r>
            <a:r>
              <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rPr>
              <a:t> July 2026, the expected adoption of the new Framework has now been committed in a </a:t>
            </a:r>
            <a:r>
              <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hlinkClick r:id="rId5"/>
              </a:rPr>
              <a:t>letter to the service</a:t>
            </a:r>
            <a:r>
              <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rPr>
              <a:t>, as well as in the </a:t>
            </a:r>
            <a:r>
              <a:rPr kumimoji="0" lang="en-GB" sz="1800" b="0" i="0" u="sng" strike="noStrike" kern="1200" cap="none" spc="0" normalizeH="0" baseline="0" noProof="0" dirty="0">
                <a:ln>
                  <a:noFill/>
                </a:ln>
                <a:solidFill>
                  <a:srgbClr val="425563"/>
                </a:solidFill>
                <a:effectLst/>
                <a:uLnTx/>
                <a:uFillTx/>
                <a:latin typeface="Arial" panose="020B0604020202020204"/>
                <a:ea typeface="+mn-ea"/>
                <a:cs typeface="+mn-cs"/>
                <a:hlinkClick r:id="rId6"/>
              </a:rPr>
              <a:t>10 year health plan</a:t>
            </a:r>
            <a:r>
              <a:rPr kumimoji="0" lang="en-GB" sz="1800" b="0" i="0" u="none" strike="noStrike" kern="1200" cap="none" spc="0" normalizeH="0" baseline="0" noProof="0" dirty="0">
                <a:ln>
                  <a:noFill/>
                </a:ln>
                <a:solidFill>
                  <a:srgbClr val="425563"/>
                </a:solidFill>
                <a:effectLst/>
                <a:uLnTx/>
                <a:uFillTx/>
                <a:latin typeface="Arial" panose="020B0604020202020204"/>
                <a:ea typeface="+mn-ea"/>
                <a:cs typeface="+mn-cs"/>
              </a:rPr>
              <a:t> </a:t>
            </a: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rPr>
              <a:t>and the </a:t>
            </a:r>
            <a:r>
              <a:rPr kumimoji="0" lang="en-GB" sz="1800" b="0" i="0" u="sng" strike="noStrike" kern="1200" cap="none" spc="0" normalizeH="0" baseline="0" noProof="0" dirty="0">
                <a:ln>
                  <a:noFill/>
                </a:ln>
                <a:solidFill>
                  <a:srgbClr val="425563"/>
                </a:solidFill>
                <a:effectLst/>
                <a:uLnTx/>
                <a:uFillTx/>
                <a:latin typeface="Arial" panose="020B0604020202020204"/>
                <a:ea typeface="+mn-ea"/>
                <a:cs typeface="+mn-cs"/>
                <a:hlinkClick r:id="rId7"/>
              </a:rPr>
              <a:t>Medium Term Planning Framework</a:t>
            </a:r>
            <a:r>
              <a:rPr kumimoji="0" lang="en-GB" sz="1800" b="0" i="0" u="sng" strike="noStrike" kern="1200" cap="none" spc="0" normalizeH="0" baseline="0" noProof="0" dirty="0">
                <a:ln>
                  <a:noFill/>
                </a:ln>
                <a:solidFill>
                  <a:srgbClr val="425563"/>
                </a:solidFill>
                <a:effectLst/>
                <a:uLnTx/>
                <a:uFillTx/>
                <a:latin typeface="Arial" panose="020B0604020202020204"/>
                <a:ea typeface="+mn-ea"/>
                <a:cs typeface="+mn-cs"/>
              </a:rPr>
              <a:t>:   </a:t>
            </a:r>
          </a:p>
          <a:p>
            <a:pPr lvl="1" eaLnBrk="0" fontAlgn="base" hangingPunct="0">
              <a:lnSpc>
                <a:spcPct val="100000"/>
              </a:lnSpc>
              <a:spcBef>
                <a:spcPts val="0"/>
              </a:spcBef>
              <a:defRPr/>
            </a:pP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rPr>
              <a:t>All NHS organisations should start work in implementing the Framework from </a:t>
            </a:r>
            <a:r>
              <a:rPr lang="en-GB" sz="1800" dirty="0">
                <a:solidFill>
                  <a:srgbClr val="231F20"/>
                </a:solidFill>
                <a:latin typeface="Arial" panose="020B0604020202020204"/>
              </a:rPr>
              <a:t>summer </a:t>
            </a: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rPr>
              <a:t>2026, adopting the new standards and adapting existing local communications, strategies, policies, training, appraisal and recruitment processes in order to align with the new framework. </a:t>
            </a:r>
          </a:p>
          <a:p>
            <a:pPr lvl="1" eaLnBrk="0" fontAlgn="base" hangingPunct="0">
              <a:lnSpc>
                <a:spcPct val="100000"/>
              </a:lnSpc>
              <a:spcBef>
                <a:spcPts val="0"/>
              </a:spcBef>
              <a:defRPr/>
            </a:pP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rPr>
              <a:t>All leaders and managers should self-assess against the standards and access development to work towards achieving the standards over time</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The new </a:t>
            </a: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hlinkClick r:id="rId8"/>
              </a:rPr>
              <a:t>NHS College of Leadership and Management </a:t>
            </a: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will provide the national architecture for leadership and management, bringing together the Framework, standards, development, talent pipelines, and career pathways into a single, coherent system</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Uptake of the framework will be monitored as part of formal and informal governance arrangements from launch, </a:t>
            </a: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rPr>
              <a:t>including access to the self-assessment tool, 360 and modular training, ongoing evaluation and feedback, communities of practice and inclusion in existing data collection and survey opportunities</a:t>
            </a:r>
            <a:endPar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25563"/>
              </a:solidFill>
              <a:effectLst/>
              <a:uLnTx/>
              <a:uFillTx/>
              <a:latin typeface="Arial" panose="020B060402020202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636A46D6-084F-07C7-B0E8-DA691400550F}"/>
              </a:ext>
            </a:extLst>
          </p:cNvPr>
          <p:cNvSpPr>
            <a:spLocks noGrp="1"/>
          </p:cNvSpPr>
          <p:nvPr>
            <p:ph type="title"/>
          </p:nvPr>
        </p:nvSpPr>
        <p:spPr>
          <a:xfrm>
            <a:off x="191912" y="381560"/>
            <a:ext cx="11404600" cy="521368"/>
          </a:xfrm>
        </p:spPr>
        <p:txBody>
          <a:bodyPr>
            <a:noAutofit/>
          </a:bodyPr>
          <a:lstStyle/>
          <a:p>
            <a:r>
              <a:rPr lang="en-GB" sz="2800" dirty="0">
                <a:solidFill>
                  <a:schemeClr val="bg2">
                    <a:lumMod val="75000"/>
                  </a:schemeClr>
                </a:solidFill>
              </a:rPr>
              <a:t>Leadership and Management Framework – resources</a:t>
            </a:r>
            <a:br>
              <a:rPr lang="en-GB" sz="2800" dirty="0">
                <a:solidFill>
                  <a:schemeClr val="bg2">
                    <a:lumMod val="75000"/>
                  </a:schemeClr>
                </a:solidFill>
              </a:rPr>
            </a:br>
            <a:endParaRPr lang="en-GB" sz="2800" dirty="0">
              <a:solidFill>
                <a:schemeClr val="bg2">
                  <a:lumMod val="75000"/>
                </a:schemeClr>
              </a:solidFill>
            </a:endParaRPr>
          </a:p>
        </p:txBody>
      </p:sp>
      <p:sp>
        <p:nvSpPr>
          <p:cNvPr id="3" name="Text Placeholder 2">
            <a:extLst>
              <a:ext uri="{FF2B5EF4-FFF2-40B4-BE49-F238E27FC236}">
                <a16:creationId xmlns:a16="http://schemas.microsoft.com/office/drawing/2014/main" id="{20E3A9DC-4D0E-6505-C984-B949C4F2DFDA}"/>
              </a:ext>
            </a:extLst>
          </p:cNvPr>
          <p:cNvSpPr txBox="1">
            <a:spLocks/>
          </p:cNvSpPr>
          <p:nvPr/>
        </p:nvSpPr>
        <p:spPr>
          <a:xfrm>
            <a:off x="183445" y="1035960"/>
            <a:ext cx="11692466" cy="54404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eaLnBrk="0" fontAlgn="base" hangingPunct="0">
              <a:lnSpc>
                <a:spcPct val="100000"/>
              </a:lnSpc>
              <a:spcBef>
                <a:spcPct val="0"/>
              </a:spcBef>
              <a:spcAft>
                <a:spcPct val="0"/>
              </a:spcAft>
            </a:pPr>
            <a:r>
              <a:rPr lang="en-GB" altLang="en-US" sz="2000" dirty="0">
                <a:solidFill>
                  <a:schemeClr val="tx1"/>
                </a:solidFill>
                <a:latin typeface="Arial" panose="020B0604020202020204" pitchFamily="34" charset="0"/>
              </a:rPr>
              <a:t>A number of resources are being developed to accompany the Framework and support its implementation over the course of 2026. </a:t>
            </a:r>
          </a:p>
          <a:p>
            <a:pPr marL="0" indent="0" eaLnBrk="0" fontAlgn="base" hangingPunct="0">
              <a:lnSpc>
                <a:spcPct val="100000"/>
              </a:lnSpc>
              <a:spcBef>
                <a:spcPct val="0"/>
              </a:spcBef>
              <a:spcAft>
                <a:spcPct val="0"/>
              </a:spcAft>
              <a:buNone/>
            </a:pPr>
            <a:endParaRPr lang="en-GB" altLang="en-US" sz="2000" dirty="0">
              <a:solidFill>
                <a:schemeClr val="tx1"/>
              </a:solidFill>
              <a:latin typeface="Arial" panose="020B0604020202020204" pitchFamily="34" charset="0"/>
            </a:endParaRPr>
          </a:p>
          <a:p>
            <a:pPr marL="171450" indent="-171450" eaLnBrk="0" fontAlgn="base" hangingPunct="0">
              <a:lnSpc>
                <a:spcPct val="100000"/>
              </a:lnSpc>
              <a:spcBef>
                <a:spcPct val="0"/>
              </a:spcBef>
              <a:spcAft>
                <a:spcPct val="0"/>
              </a:spcAft>
            </a:pPr>
            <a:r>
              <a:rPr lang="en-GB" altLang="en-US" sz="2000" dirty="0">
                <a:solidFill>
                  <a:schemeClr val="tx1"/>
                </a:solidFill>
                <a:latin typeface="Arial" panose="020B0604020202020204" pitchFamily="34" charset="0"/>
              </a:rPr>
              <a:t>Available now is a freely accessible microsite including the code of practice, standards and competencies and guidance to help individuals select the right level for them, as well as the new self-assessment tool</a:t>
            </a:r>
          </a:p>
          <a:p>
            <a:pPr marL="0" indent="0" eaLnBrk="0" fontAlgn="base" hangingPunct="0">
              <a:lnSpc>
                <a:spcPct val="100000"/>
              </a:lnSpc>
              <a:spcBef>
                <a:spcPct val="0"/>
              </a:spcBef>
              <a:spcAft>
                <a:spcPct val="0"/>
              </a:spcAft>
              <a:buNone/>
            </a:pPr>
            <a:endParaRPr lang="en-GB" altLang="en-US" sz="2000" dirty="0">
              <a:solidFill>
                <a:schemeClr val="tx1"/>
              </a:solidFill>
              <a:latin typeface="Arial" panose="020B0604020202020204" pitchFamily="34" charset="0"/>
            </a:endParaRPr>
          </a:p>
          <a:p>
            <a:pPr marL="171450" indent="-171450" eaLnBrk="0" fontAlgn="base" hangingPunct="0">
              <a:lnSpc>
                <a:spcPct val="100000"/>
              </a:lnSpc>
              <a:spcBef>
                <a:spcPct val="0"/>
              </a:spcBef>
              <a:spcAft>
                <a:spcPct val="0"/>
              </a:spcAft>
            </a:pPr>
            <a:r>
              <a:rPr lang="en-GB" altLang="en-US" sz="2000" dirty="0">
                <a:solidFill>
                  <a:schemeClr val="tx1"/>
                </a:solidFill>
                <a:latin typeface="Arial" panose="020B0604020202020204" pitchFamily="34" charset="0"/>
              </a:rPr>
              <a:t>Available later in 2026 will be a free 360</a:t>
            </a:r>
            <a:r>
              <a:rPr lang="en-GB" altLang="en-US" sz="2000" dirty="0">
                <a:solidFill>
                  <a:schemeClr val="tx1"/>
                </a:solidFill>
                <a:latin typeface="Arial" panose="020B0604020202020204" pitchFamily="34" charset="0"/>
                <a:cs typeface="Arial" panose="020B0604020202020204" pitchFamily="34" charset="0"/>
              </a:rPr>
              <a:t>° feedback tool, </a:t>
            </a:r>
            <a:r>
              <a:rPr lang="en-GB" altLang="en-US" sz="2000" dirty="0">
                <a:solidFill>
                  <a:schemeClr val="tx1"/>
                </a:solidFill>
                <a:latin typeface="Arial" panose="020B0604020202020204" pitchFamily="34" charset="0"/>
              </a:rPr>
              <a:t>a comprehensive suite of free, self-directed online learning, fully aligned to the standards at all levels and a national development curriculum at all levels </a:t>
            </a:r>
          </a:p>
          <a:p>
            <a:pPr marL="628650" lvl="1" indent="-171450" eaLnBrk="0" fontAlgn="base" hangingPunct="0">
              <a:lnSpc>
                <a:spcPct val="100000"/>
              </a:lnSpc>
              <a:spcBef>
                <a:spcPct val="0"/>
              </a:spcBef>
              <a:spcAft>
                <a:spcPct val="0"/>
              </a:spcAft>
            </a:pPr>
            <a:endParaRPr lang="en-GB" altLang="en-US" sz="2000" dirty="0">
              <a:solidFill>
                <a:schemeClr val="tx1"/>
              </a:solidFill>
              <a:latin typeface="Arial" panose="020B0604020202020204" pitchFamily="34" charset="0"/>
            </a:endParaRPr>
          </a:p>
          <a:p>
            <a:pPr marL="171450" indent="-171450" eaLnBrk="0" fontAlgn="base" hangingPunct="0">
              <a:lnSpc>
                <a:spcPct val="100000"/>
              </a:lnSpc>
              <a:spcBef>
                <a:spcPct val="0"/>
              </a:spcBef>
              <a:spcAft>
                <a:spcPct val="0"/>
              </a:spcAft>
            </a:pPr>
            <a:r>
              <a:rPr lang="en-GB" altLang="en-US" sz="2000" dirty="0">
                <a:solidFill>
                  <a:schemeClr val="tx1"/>
                </a:solidFill>
                <a:latin typeface="Arial" panose="020B0604020202020204" pitchFamily="34" charset="0"/>
              </a:rPr>
              <a:t>Over time, more resources and materials will be developed and shared to help support implementation</a:t>
            </a:r>
          </a:p>
          <a:p>
            <a:pPr marL="0" indent="0" eaLnBrk="0" fontAlgn="base" hangingPunct="0">
              <a:lnSpc>
                <a:spcPct val="100000"/>
              </a:lnSpc>
              <a:spcBef>
                <a:spcPct val="0"/>
              </a:spcBef>
              <a:spcAft>
                <a:spcPct val="0"/>
              </a:spcAft>
              <a:buNone/>
            </a:pPr>
            <a:endParaRPr lang="en-GB" altLang="en-US" sz="2000" dirty="0">
              <a:solidFill>
                <a:schemeClr val="tx1"/>
              </a:solidFill>
              <a:latin typeface="Arial" panose="020B0604020202020204" pitchFamily="34" charset="0"/>
            </a:endParaRPr>
          </a:p>
          <a:p>
            <a:pPr marL="171450" indent="-171450" eaLnBrk="0" fontAlgn="base" hangingPunct="0">
              <a:lnSpc>
                <a:spcPct val="100000"/>
              </a:lnSpc>
              <a:spcBef>
                <a:spcPct val="0"/>
              </a:spcBef>
              <a:spcAft>
                <a:spcPct val="0"/>
              </a:spcAft>
            </a:pPr>
            <a:r>
              <a:rPr lang="en-GB" altLang="en-US" sz="2000" dirty="0">
                <a:solidFill>
                  <a:schemeClr val="tx1"/>
                </a:solidFill>
                <a:latin typeface="Arial" panose="020B0604020202020204" pitchFamily="34" charset="0"/>
              </a:rPr>
              <a:t>All existing national development offers will also be refreshed to align with the standards, including all Leadership Academy programmes, the NHS Graduate Management Training Scheme, bitesize learning and regional offers.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a:extLst>
            <a:ext uri="{FF2B5EF4-FFF2-40B4-BE49-F238E27FC236}">
              <a16:creationId xmlns:a16="http://schemas.microsoft.com/office/drawing/2014/main" id="{26830F0D-F969-E1DA-8056-6888624F8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68FF0-CEA0-81E9-B0BB-6C4DDC9D0036}"/>
              </a:ext>
            </a:extLst>
          </p:cNvPr>
          <p:cNvSpPr>
            <a:spLocks noGrp="1"/>
          </p:cNvSpPr>
          <p:nvPr>
            <p:ph type="title"/>
          </p:nvPr>
        </p:nvSpPr>
        <p:spPr>
          <a:xfrm>
            <a:off x="214488" y="28183"/>
            <a:ext cx="11404600" cy="733778"/>
          </a:xfrm>
        </p:spPr>
        <p:txBody>
          <a:bodyPr>
            <a:noAutofit/>
          </a:bodyPr>
          <a:lstStyle/>
          <a:p>
            <a:r>
              <a:rPr lang="en-GB" sz="2800" b="1" noProof="0" dirty="0">
                <a:solidFill>
                  <a:schemeClr val="bg2">
                    <a:lumMod val="75000"/>
                  </a:schemeClr>
                </a:solidFill>
                <a:latin typeface="Arial" panose="020B0604020202020204" pitchFamily="34" charset="0"/>
                <a:cs typeface="Arial" panose="020B0604020202020204" pitchFamily="34" charset="0"/>
              </a:rPr>
              <a:t>Engagement with the service</a:t>
            </a:r>
            <a:endParaRPr lang="en-GB" sz="2800" noProof="0" dirty="0">
              <a:solidFill>
                <a:schemeClr val="bg2">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0572722-A8D1-71CF-939D-203C728BF5B8}"/>
              </a:ext>
            </a:extLst>
          </p:cNvPr>
          <p:cNvSpPr txBox="1"/>
          <p:nvPr/>
        </p:nvSpPr>
        <p:spPr>
          <a:xfrm>
            <a:off x="316088" y="679171"/>
            <a:ext cx="11661423" cy="5632311"/>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200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 “socialisation” phase commenced in summer 2025 to:</a:t>
            </a:r>
          </a:p>
          <a:p>
            <a:pPr marL="285750" indent="-285750" algn="just">
              <a:buFont typeface="Arial" panose="020B0604020202020204" pitchFamily="34" charset="0"/>
              <a:buChar char="•"/>
              <a:defRPr/>
            </a:pPr>
            <a:r>
              <a:rPr kumimoji="0" lang="en-GB" sz="200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Explore how organisations implement (or plan to implement) the Framework, within either existing or new products and processes </a:t>
            </a:r>
          </a:p>
          <a:p>
            <a:pPr marL="285750" indent="-285750" algn="just">
              <a:buFont typeface="Arial" panose="020B0604020202020204" pitchFamily="34" charset="0"/>
              <a:buChar char="•"/>
              <a:defRPr/>
            </a:pPr>
            <a:r>
              <a:rPr kumimoji="0" lang="en-GB" sz="200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Identify the benefits, challenges and obstacles relating to this experience, so that the learning can be shared with all other organisations </a:t>
            </a:r>
          </a:p>
          <a:p>
            <a:pPr marL="285750" indent="-285750" algn="just">
              <a:buFont typeface="Arial" panose="020B0604020202020204" pitchFamily="34" charset="0"/>
              <a:buChar char="•"/>
              <a:defRPr/>
            </a:pPr>
            <a:r>
              <a:rPr kumimoji="0" lang="en-GB" sz="200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Gather feedback and advice from organisations to help in the development of practical resources and materials to accompany the framework launch and  support implementation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community of practice now stands at over </a:t>
            </a:r>
            <a:r>
              <a:rPr lang="en-GB" altLang="en-US" sz="2000" dirty="0">
                <a:latin typeface="Arial" panose="020B0604020202020204" pitchFamily="34" charset="0"/>
                <a:cs typeface="Arial" panose="020B0604020202020204" pitchFamily="34" charset="0"/>
              </a:rPr>
              <a:t>180 organisations, and has established:</a:t>
            </a:r>
          </a:p>
          <a:p>
            <a:pPr marL="342900" indent="-342900" eaLnBrk="0" fontAlgn="base" hangingPunct="0">
              <a:spcBef>
                <a:spcPct val="0"/>
              </a:spcBef>
              <a:spcAft>
                <a:spcPct val="0"/>
              </a:spcAft>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What is already in existence across the NHS, how organisations plan to use the Framework and feedback on products such as the beta microsite, user guidance and personas to support future implementation</a:t>
            </a:r>
          </a:p>
          <a:p>
            <a:pPr marL="342900" indent="-342900" eaLnBrk="0" fontAlgn="base" hangingPunct="0">
              <a:spcBef>
                <a:spcPct val="0"/>
              </a:spcBef>
              <a:spcAft>
                <a:spcPct val="0"/>
              </a:spcAft>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A number of examples of early preparation for implementation which will be developed over time</a:t>
            </a:r>
          </a:p>
          <a:p>
            <a:pPr marL="342900" indent="-342900" eaLnBrk="0" fontAlgn="base" hangingPunct="0">
              <a:spcBef>
                <a:spcPct val="0"/>
              </a:spcBef>
              <a:spcAft>
                <a:spcPct val="0"/>
              </a:spcAft>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Sharing of helpful resources such as a mapping template for existing materials, an implementation checklist and other useful resources which will continue to build over time to support uptake</a:t>
            </a:r>
          </a:p>
          <a:p>
            <a:pPr marL="342900" indent="-342900" eaLnBrk="0" fontAlgn="base" hangingPunct="0">
              <a:spcBef>
                <a:spcPct val="0"/>
              </a:spcBef>
              <a:spcAft>
                <a:spcPct val="0"/>
              </a:spcAft>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altLang="en-US" sz="2000" dirty="0">
                <a:latin typeface="Arial" panose="020B0604020202020204" pitchFamily="34" charset="0"/>
                <a:cs typeface="Arial" panose="020B0604020202020204" pitchFamily="34" charset="0"/>
              </a:rPr>
              <a:t>Now the Framework has been launched, we will grow the community of practice to support all organisations in implementation to enable high uptake and strong alignment with the new standards</a:t>
            </a:r>
          </a:p>
        </p:txBody>
      </p:sp>
    </p:spTree>
    <p:extLst>
      <p:ext uri="{BB962C8B-B14F-4D97-AF65-F5344CB8AC3E}">
        <p14:creationId xmlns:p14="http://schemas.microsoft.com/office/powerpoint/2010/main" val="196045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580AD-0BF2-493F-9720-1D11DA4D850F}"/>
              </a:ext>
            </a:extLst>
          </p:cNvPr>
          <p:cNvSpPr>
            <a:spLocks noGrp="1"/>
          </p:cNvSpPr>
          <p:nvPr>
            <p:ph type="body" idx="1"/>
          </p:nvPr>
        </p:nvSpPr>
        <p:spPr>
          <a:xfrm>
            <a:off x="323141" y="791029"/>
            <a:ext cx="11542287" cy="5827485"/>
          </a:xfrm>
        </p:spPr>
        <p:txBody>
          <a:bodyPr>
            <a:normAutofit/>
          </a:bodyPr>
          <a:lstStyle/>
          <a:p>
            <a:r>
              <a:rPr lang="en-GB" sz="1900" b="1" dirty="0">
                <a:solidFill>
                  <a:schemeClr val="tx1"/>
                </a:solidFill>
              </a:rPr>
              <a:t>Actions for leaders and managers </a:t>
            </a:r>
          </a:p>
          <a:p>
            <a:pPr marL="571500" indent="-342900">
              <a:buFont typeface="Arial" panose="020B0604020202020204" pitchFamily="34" charset="0"/>
              <a:buChar char="•"/>
            </a:pPr>
            <a:r>
              <a:rPr lang="en-GB" sz="1900" dirty="0">
                <a:solidFill>
                  <a:schemeClr val="tx1"/>
                </a:solidFill>
              </a:rPr>
              <a:t>During 2026, all NHS leaders and managers should use the framework as a practical starting point for reflection, development and improvement. </a:t>
            </a:r>
          </a:p>
          <a:p>
            <a:pPr marL="571500" indent="-342900">
              <a:buFont typeface="Arial" panose="020B0604020202020204" pitchFamily="34" charset="0"/>
              <a:buChar char="•"/>
            </a:pPr>
            <a:r>
              <a:rPr lang="en-GB" sz="1900" dirty="0">
                <a:solidFill>
                  <a:schemeClr val="tx1"/>
                </a:solidFill>
              </a:rPr>
              <a:t>By the end of quarter 4, every manager and leader should self-assess against the framework stage that is relevant to their level, discuss the outcomes with their line manager and agree a focused development plan. </a:t>
            </a:r>
          </a:p>
          <a:p>
            <a:endParaRPr lang="en-GB" sz="1900" dirty="0"/>
          </a:p>
          <a:p>
            <a:r>
              <a:rPr lang="en-GB" sz="1900" b="1" dirty="0">
                <a:solidFill>
                  <a:schemeClr val="tx1"/>
                </a:solidFill>
              </a:rPr>
              <a:t>Actions for organisations and boards </a:t>
            </a:r>
          </a:p>
          <a:p>
            <a:pPr marL="571500" indent="-342900">
              <a:buFont typeface="Arial" panose="020B0604020202020204" pitchFamily="34" charset="0"/>
              <a:buChar char="•"/>
            </a:pPr>
            <a:r>
              <a:rPr lang="en-GB" sz="1900" dirty="0">
                <a:solidFill>
                  <a:schemeClr val="tx1"/>
                </a:solidFill>
              </a:rPr>
              <a:t>We ask organisations and boards to begin implementation by embedding the framework into local people strategies, policies, training, appraisal and recruitment, and by aligning existing leadership and management development offers to the new standards. This should include mapping current provision and identifying gaps. </a:t>
            </a:r>
          </a:p>
          <a:p>
            <a:pPr marL="571500" indent="-342900">
              <a:buFont typeface="Arial" panose="020B0604020202020204" pitchFamily="34" charset="0"/>
              <a:buChar char="•"/>
            </a:pPr>
            <a:r>
              <a:rPr lang="en-GB" sz="1900" dirty="0">
                <a:solidFill>
                  <a:schemeClr val="tx1"/>
                </a:solidFill>
              </a:rPr>
              <a:t>The framework will also support delivery of the NHS staff standards which are reflected in the National Oversight Framework and should therefore form part of local assurance of management quality, staff experience and improvement. </a:t>
            </a:r>
          </a:p>
          <a:p>
            <a:pPr marL="571500" indent="-342900">
              <a:buFont typeface="Arial" panose="020B0604020202020204" pitchFamily="34" charset="0"/>
              <a:buChar char="•"/>
            </a:pPr>
            <a:r>
              <a:rPr lang="en-GB" sz="1900" dirty="0">
                <a:solidFill>
                  <a:schemeClr val="tx1"/>
                </a:solidFill>
              </a:rPr>
              <a:t>Organisations should support all leaders and managers to complete the self assessment and undertake development (including on-the-job learning) aimed at achieving their level’s required competencies. Boards should monitor local completion and use the data to understand development needs across their organisation. </a:t>
            </a:r>
          </a:p>
        </p:txBody>
      </p:sp>
      <p:sp>
        <p:nvSpPr>
          <p:cNvPr id="4" name="Title 3">
            <a:extLst>
              <a:ext uri="{FF2B5EF4-FFF2-40B4-BE49-F238E27FC236}">
                <a16:creationId xmlns:a16="http://schemas.microsoft.com/office/drawing/2014/main" id="{55693BA6-58FF-0039-1502-A16C25F3D45A}"/>
              </a:ext>
            </a:extLst>
          </p:cNvPr>
          <p:cNvSpPr>
            <a:spLocks noGrp="1"/>
          </p:cNvSpPr>
          <p:nvPr>
            <p:ph type="title"/>
          </p:nvPr>
        </p:nvSpPr>
        <p:spPr>
          <a:xfrm>
            <a:off x="219752" y="-74157"/>
            <a:ext cx="11404154" cy="865186"/>
          </a:xfrm>
        </p:spPr>
        <p:txBody>
          <a:bodyPr>
            <a:normAutofit/>
          </a:bodyPr>
          <a:lstStyle/>
          <a:p>
            <a:r>
              <a:rPr lang="en-GB" sz="2800" dirty="0">
                <a:solidFill>
                  <a:schemeClr val="bg2">
                    <a:lumMod val="75000"/>
                  </a:schemeClr>
                </a:solidFill>
              </a:rPr>
              <a:t>Implementation – your help please</a:t>
            </a:r>
          </a:p>
        </p:txBody>
      </p:sp>
    </p:spTree>
    <p:extLst>
      <p:ext uri="{BB962C8B-B14F-4D97-AF65-F5344CB8AC3E}">
        <p14:creationId xmlns:p14="http://schemas.microsoft.com/office/powerpoint/2010/main" val="74411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2DD49-D6C8-16AA-C4C7-6C3001F8A2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744E7F-F035-CD21-4336-F0A520744856}"/>
              </a:ext>
            </a:extLst>
          </p:cNvPr>
          <p:cNvSpPr>
            <a:spLocks noGrp="1"/>
          </p:cNvSpPr>
          <p:nvPr>
            <p:ph type="body" idx="1"/>
          </p:nvPr>
        </p:nvSpPr>
        <p:spPr>
          <a:xfrm>
            <a:off x="323141" y="791029"/>
            <a:ext cx="11542287" cy="5827485"/>
          </a:xfrm>
        </p:spPr>
        <p:txBody>
          <a:bodyPr>
            <a:normAutofit fontScale="92500" lnSpcReduction="10000"/>
          </a:bodyPr>
          <a:lstStyle/>
          <a:p>
            <a:r>
              <a:rPr lang="en-GB" sz="1900" b="1" dirty="0">
                <a:solidFill>
                  <a:schemeClr val="tx1"/>
                </a:solidFill>
              </a:rPr>
              <a:t>Data</a:t>
            </a:r>
          </a:p>
          <a:p>
            <a:endParaRPr lang="en-GB" sz="1900" b="1" dirty="0">
              <a:solidFill>
                <a:schemeClr val="tx1"/>
              </a:solidFill>
            </a:endParaRPr>
          </a:p>
          <a:p>
            <a:pPr marL="571500" indent="-342900">
              <a:buFont typeface="Arial" panose="020B0604020202020204" pitchFamily="34" charset="0"/>
              <a:buChar char="•"/>
            </a:pPr>
            <a:r>
              <a:rPr lang="en-GB" sz="1900" dirty="0">
                <a:solidFill>
                  <a:schemeClr val="tx1"/>
                </a:solidFill>
              </a:rPr>
              <a:t>Data on uptake will be collected centrally. We can share this data with organisations through a monthly report. If you wish to receive this, please email </a:t>
            </a:r>
            <a:r>
              <a:rPr lang="en-GB" sz="1900" dirty="0">
                <a:solidFill>
                  <a:schemeClr val="tx1"/>
                </a:solidFill>
                <a:hlinkClick r:id="rId2"/>
              </a:rPr>
              <a:t>england.talentinsights@nhs.net</a:t>
            </a:r>
            <a:r>
              <a:rPr lang="en-GB" sz="1900" dirty="0">
                <a:solidFill>
                  <a:schemeClr val="tx1"/>
                </a:solidFill>
              </a:rPr>
              <a:t> . We ask that only 1 person per organisation requests the data and this can then be disseminated to relevant people/teams.</a:t>
            </a:r>
          </a:p>
          <a:p>
            <a:pPr marL="571500" indent="-342900">
              <a:buFont typeface="Arial" panose="020B0604020202020204" pitchFamily="34" charset="0"/>
              <a:buChar char="•"/>
            </a:pPr>
            <a:r>
              <a:rPr lang="en-GB" sz="1900" dirty="0">
                <a:solidFill>
                  <a:schemeClr val="tx1"/>
                </a:solidFill>
              </a:rPr>
              <a:t>In the first instance data will consist of numbers of self-assessments. As more are undertaken and we have a larger dataset, this will be disaggregated to include stages, bands and protected characteristics. By Q1 2027/28 we anticipate we will have enough data at competency level for organisations to use for a learning needs analysis. This will also be done at national/regional level to highlight any trends or any content that needs to be developed centrally.</a:t>
            </a:r>
          </a:p>
          <a:p>
            <a:pPr marL="571500" indent="-342900">
              <a:buFont typeface="Arial" panose="020B0604020202020204" pitchFamily="34" charset="0"/>
              <a:buChar char="•"/>
            </a:pPr>
            <a:r>
              <a:rPr lang="en-GB" sz="1900" dirty="0">
                <a:solidFill>
                  <a:schemeClr val="tx1"/>
                </a:solidFill>
              </a:rPr>
              <a:t>Please note data will not contain any personal identifiable data, including names.</a:t>
            </a:r>
          </a:p>
          <a:p>
            <a:pPr marL="571500" indent="-342900">
              <a:buFont typeface="Arial" panose="020B0604020202020204" pitchFamily="34" charset="0"/>
              <a:buChar char="•"/>
            </a:pPr>
            <a:r>
              <a:rPr lang="en-GB" sz="1900" dirty="0">
                <a:solidFill>
                  <a:schemeClr val="tx1"/>
                </a:solidFill>
              </a:rPr>
              <a:t>Longer term, our aim is to get this data incorporated into Model System</a:t>
            </a:r>
          </a:p>
          <a:p>
            <a:pPr marL="571500" indent="-342900">
              <a:buFont typeface="Arial" panose="020B0604020202020204" pitchFamily="34" charset="0"/>
              <a:buChar char="•"/>
            </a:pPr>
            <a:endParaRPr lang="en-GB" sz="1900" dirty="0">
              <a:solidFill>
                <a:schemeClr val="tx1"/>
              </a:solidFill>
            </a:endParaRPr>
          </a:p>
          <a:p>
            <a:endParaRPr lang="en-GB" sz="1900" dirty="0"/>
          </a:p>
          <a:p>
            <a:r>
              <a:rPr lang="en-GB" sz="1900" b="1" dirty="0">
                <a:solidFill>
                  <a:schemeClr val="tx1"/>
                </a:solidFill>
              </a:rPr>
              <a:t>Evaluation</a:t>
            </a:r>
          </a:p>
          <a:p>
            <a:pPr marL="571500" indent="-342900">
              <a:buFont typeface="Arial" panose="020B0604020202020204" pitchFamily="34" charset="0"/>
              <a:buChar char="•"/>
            </a:pPr>
            <a:r>
              <a:rPr lang="en-GB" sz="1900" dirty="0">
                <a:solidFill>
                  <a:schemeClr val="tx1"/>
                </a:solidFill>
              </a:rPr>
              <a:t>Over the next 3 months, the research and evaluation team will be working with some initial sites to create mini case studies on implementation, which will be shared. </a:t>
            </a:r>
          </a:p>
          <a:p>
            <a:pPr marL="571500" indent="-342900">
              <a:buFont typeface="Arial" panose="020B0604020202020204" pitchFamily="34" charset="0"/>
              <a:buChar char="•"/>
            </a:pPr>
            <a:r>
              <a:rPr lang="en-GB" sz="1900" dirty="0">
                <a:solidFill>
                  <a:schemeClr val="tx1"/>
                </a:solidFill>
              </a:rPr>
              <a:t>Nationally we will be monitoring uptake and feedback, to understand trends and to ensure continuous improvement is embedded into the framework and its associated tools.</a:t>
            </a:r>
          </a:p>
          <a:p>
            <a:pPr marL="571500" indent="-342900">
              <a:buFont typeface="Arial" panose="020B0604020202020204" pitchFamily="34" charset="0"/>
              <a:buChar char="•"/>
            </a:pPr>
            <a:r>
              <a:rPr lang="en-GB" sz="1900" dirty="0">
                <a:solidFill>
                  <a:schemeClr val="tx1"/>
                </a:solidFill>
              </a:rPr>
              <a:t>Longer term, we will be creating a suite of case studies, with representation of different care settings. We will also be using different evaluation methodologies to look at the impact of the leadership and management framework, on individuals, wider staff metrics and the contribution this may have to </a:t>
            </a:r>
            <a:r>
              <a:rPr lang="en-GB" sz="1900">
                <a:solidFill>
                  <a:schemeClr val="tx1"/>
                </a:solidFill>
              </a:rPr>
              <a:t>organisational metrics. </a:t>
            </a:r>
            <a:endParaRPr lang="en-GB" sz="1900" dirty="0">
              <a:solidFill>
                <a:schemeClr val="tx1"/>
              </a:solidFill>
            </a:endParaRPr>
          </a:p>
        </p:txBody>
      </p:sp>
      <p:sp>
        <p:nvSpPr>
          <p:cNvPr id="4" name="Title 3">
            <a:extLst>
              <a:ext uri="{FF2B5EF4-FFF2-40B4-BE49-F238E27FC236}">
                <a16:creationId xmlns:a16="http://schemas.microsoft.com/office/drawing/2014/main" id="{E78C5D3B-C8BC-B383-2C90-6E191B2E3508}"/>
              </a:ext>
            </a:extLst>
          </p:cNvPr>
          <p:cNvSpPr>
            <a:spLocks noGrp="1"/>
          </p:cNvSpPr>
          <p:nvPr>
            <p:ph type="title"/>
          </p:nvPr>
        </p:nvSpPr>
        <p:spPr>
          <a:xfrm>
            <a:off x="219752" y="-74157"/>
            <a:ext cx="11404154" cy="865186"/>
          </a:xfrm>
        </p:spPr>
        <p:txBody>
          <a:bodyPr>
            <a:normAutofit/>
          </a:bodyPr>
          <a:lstStyle/>
          <a:p>
            <a:r>
              <a:rPr lang="en-GB" sz="2800" dirty="0">
                <a:solidFill>
                  <a:schemeClr val="bg2">
                    <a:lumMod val="75000"/>
                  </a:schemeClr>
                </a:solidFill>
              </a:rPr>
              <a:t>Data and evaluation</a:t>
            </a:r>
          </a:p>
        </p:txBody>
      </p:sp>
    </p:spTree>
    <p:extLst>
      <p:ext uri="{BB962C8B-B14F-4D97-AF65-F5344CB8AC3E}">
        <p14:creationId xmlns:p14="http://schemas.microsoft.com/office/powerpoint/2010/main" val="268826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BE95F-7FA6-8D98-59AB-6D30BD382FEC}"/>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B3981070-4847-4877-5B57-83369D16221C}"/>
              </a:ext>
            </a:extLst>
          </p:cNvPr>
          <p:cNvSpPr>
            <a:spLocks noGrp="1"/>
          </p:cNvSpPr>
          <p:nvPr>
            <p:ph type="ctrTitle"/>
          </p:nvPr>
        </p:nvSpPr>
        <p:spPr>
          <a:xfrm>
            <a:off x="432000" y="1002268"/>
            <a:ext cx="10222748" cy="2507695"/>
          </a:xfrm>
        </p:spPr>
        <p:txBody>
          <a:bodyPr/>
          <a:lstStyle/>
          <a:p>
            <a:r>
              <a:rPr lang="en-GB" sz="4800" dirty="0">
                <a:solidFill>
                  <a:schemeClr val="bg2">
                    <a:lumMod val="75000"/>
                  </a:schemeClr>
                </a:solidFill>
              </a:rPr>
              <a:t>Thank you</a:t>
            </a:r>
          </a:p>
        </p:txBody>
      </p:sp>
      <p:sp>
        <p:nvSpPr>
          <p:cNvPr id="25" name="Text Placeholder 8">
            <a:extLst>
              <a:ext uri="{FF2B5EF4-FFF2-40B4-BE49-F238E27FC236}">
                <a16:creationId xmlns:a16="http://schemas.microsoft.com/office/drawing/2014/main" id="{8149525A-45BA-C1AB-E360-75EF7195A665}"/>
              </a:ext>
            </a:extLst>
          </p:cNvPr>
          <p:cNvSpPr>
            <a:spLocks noGrp="1"/>
          </p:cNvSpPr>
          <p:nvPr>
            <p:ph type="body" sz="quarter" idx="13"/>
          </p:nvPr>
        </p:nvSpPr>
        <p:spPr>
          <a:xfrm>
            <a:off x="432000" y="4380742"/>
            <a:ext cx="6713867" cy="1794280"/>
          </a:xfrm>
        </p:spPr>
        <p:txBody>
          <a:bodyPr>
            <a:normAutofit/>
          </a:bodyPr>
          <a:lstStyle/>
          <a:p>
            <a:r>
              <a:rPr lang="en-GB" sz="2800" b="1" dirty="0">
                <a:solidFill>
                  <a:schemeClr val="tx1"/>
                </a:solidFill>
              </a:rPr>
              <a:t>Contact us:</a:t>
            </a:r>
          </a:p>
          <a:p>
            <a:r>
              <a:rPr lang="en-GB" sz="2800" b="1" dirty="0">
                <a:solidFill>
                  <a:schemeClr val="tx1"/>
                </a:solidFill>
              </a:rPr>
              <a:t>England.LeadershipandManagement@nhs.net</a:t>
            </a:r>
          </a:p>
        </p:txBody>
      </p:sp>
    </p:spTree>
    <p:extLst>
      <p:ext uri="{BB962C8B-B14F-4D97-AF65-F5344CB8AC3E}">
        <p14:creationId xmlns:p14="http://schemas.microsoft.com/office/powerpoint/2010/main" val="365523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1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2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3c6f1cd-bb7f-44c5-95ac-efbf5372fd2a" xsi:nil="true"/>
    <lcf76f155ced4ddcb4097134ff3c332f xmlns="03d8ae34-1c93-48cc-8cc3-59f9f569be86">
      <Terms xmlns="http://schemas.microsoft.com/office/infopath/2007/PartnerControls"/>
    </lcf76f155ced4ddcb4097134ff3c332f>
    <SharedWithUsers xmlns="e3c6f1cd-bb7f-44c5-95ac-efbf5372fd2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7EAEE8C581B14DB049A60AAD7F453C" ma:contentTypeVersion="15" ma:contentTypeDescription="Create a new document." ma:contentTypeScope="" ma:versionID="130e162fce65ab800f9352fc7a7f9b65">
  <xsd:schema xmlns:xsd="http://www.w3.org/2001/XMLSchema" xmlns:xs="http://www.w3.org/2001/XMLSchema" xmlns:p="http://schemas.microsoft.com/office/2006/metadata/properties" xmlns:ns2="03d8ae34-1c93-48cc-8cc3-59f9f569be86" xmlns:ns3="e3c6f1cd-bb7f-44c5-95ac-efbf5372fd2a" targetNamespace="http://schemas.microsoft.com/office/2006/metadata/properties" ma:root="true" ma:fieldsID="e290ef8f87f2eca919b893fe81b625af" ns2:_="" ns3:_="">
    <xsd:import namespace="03d8ae34-1c93-48cc-8cc3-59f9f569be86"/>
    <xsd:import namespace="e3c6f1cd-bb7f-44c5-95ac-efbf5372fd2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8ae34-1c93-48cc-8cc3-59f9f569be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9f334ec-5907-4406-9c20-eeaa5f585b8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c6f1cd-bb7f-44c5-95ac-efbf5372fd2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3b1f00d-284a-4039-8ee8-02b77d7c0ca9}" ma:internalName="TaxCatchAll" ma:showField="CatchAllData" ma:web="e3c6f1cd-bb7f-44c5-95ac-efbf5372fd2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http://purl.org/dc/elements/1.1/"/>
    <ds:schemaRef ds:uri="http://schemas.microsoft.com/office/2006/documentManagement/types"/>
    <ds:schemaRef ds:uri="03d8ae34-1c93-48cc-8cc3-59f9f569be86"/>
    <ds:schemaRef ds:uri="http://schemas.openxmlformats.org/package/2006/metadata/core-propertie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e3c6f1cd-bb7f-44c5-95ac-efbf5372fd2a"/>
  </ds:schemaRefs>
</ds:datastoreItem>
</file>

<file path=customXml/itemProps3.xml><?xml version="1.0" encoding="utf-8"?>
<ds:datastoreItem xmlns:ds="http://schemas.openxmlformats.org/officeDocument/2006/customXml" ds:itemID="{CF2A5543-6844-49E1-B9D2-8751DB8DC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8ae34-1c93-48cc-8cc3-59f9f569be86"/>
    <ds:schemaRef ds:uri="e3c6f1cd-bb7f-44c5-95ac-efbf5372fd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1</TotalTime>
  <Words>1185</Words>
  <Application>Microsoft Office PowerPoint</Application>
  <PresentationFormat>Widescreen</PresentationFormat>
  <Paragraphs>72</Paragraphs>
  <Slides>7</Slides>
  <Notes>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7</vt:i4>
      </vt:variant>
    </vt:vector>
  </HeadingPairs>
  <TitlesOfParts>
    <vt:vector size="12" baseType="lpstr">
      <vt:lpstr>Arial</vt:lpstr>
      <vt:lpstr>Calibri</vt:lpstr>
      <vt:lpstr>NHSD-Refresh-Theme-NOV1120B</vt:lpstr>
      <vt:lpstr>1_NHSD-Refresh-Theme-NOV1120B</vt:lpstr>
      <vt:lpstr>2_NHSD-Refresh-Theme-NOV1120B</vt:lpstr>
      <vt:lpstr>NHS Leadership and Management Framework</vt:lpstr>
      <vt:lpstr>Leadership and Management Framework </vt:lpstr>
      <vt:lpstr>Leadership and Management Framework – resources </vt:lpstr>
      <vt:lpstr>Engagement with the service</vt:lpstr>
      <vt:lpstr>Implementation – your help please</vt:lpstr>
      <vt:lpstr>Data and evaluation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Sally Priestley</cp:lastModifiedBy>
  <cp:revision>116</cp:revision>
  <dcterms:created xsi:type="dcterms:W3CDTF">2020-11-30T10:49:03Z</dcterms:created>
  <dcterms:modified xsi:type="dcterms:W3CDTF">2026-07-16T13:08:32Z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0x010100F17EAEE8C581B14DB049A60AAD7F453C</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Order">
    <vt:r8>36596500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