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17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Layouts/slideLayout3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1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3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32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3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1" r:id="rId5"/>
    <p:sldId id="270" r:id="rId6"/>
    <p:sldId id="262" r:id="rId7"/>
    <p:sldId id="26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resentatio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4791A-1C43-4CFE-A535-C629A590BF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49389"/>
            <a:ext cx="10514011" cy="2386888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7E33A-FE3C-4B39-8487-B6DA52FE01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3941380"/>
            <a:ext cx="10514011" cy="222447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CAAFE4-E7B8-4082-952A-407FA159688E}"/>
              </a:ext>
            </a:extLst>
          </p:cNvPr>
          <p:cNvCxnSpPr/>
          <p:nvPr userDrawn="1"/>
        </p:nvCxnSpPr>
        <p:spPr>
          <a:xfrm flipH="1">
            <a:off x="828001" y="1188000"/>
            <a:ext cx="10514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D254CDFA-D8D5-4397-B3BD-3FC615CA85AA">
            <a:extLst>
              <a:ext uri="{FF2B5EF4-FFF2-40B4-BE49-F238E27FC236}">
                <a16:creationId xmlns:a16="http://schemas.microsoft.com/office/drawing/2014/main" id="{9FB80654-9FCA-493B-BB73-EC0599127B3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593" y="540000"/>
            <a:ext cx="701819" cy="52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25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Slide Gatsb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B8160-FA07-4921-AE75-230E7575C7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40AFF4-BFB1-4F92-B3F5-19DE6AB6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389"/>
            <a:ext cx="10515600" cy="47164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35B202-EE3B-4E0B-9A07-EE6E84A7D753}"/>
              </a:ext>
            </a:extLst>
          </p:cNvPr>
          <p:cNvCxnSpPr/>
          <p:nvPr userDrawn="1"/>
        </p:nvCxnSpPr>
        <p:spPr>
          <a:xfrm flipH="1">
            <a:off x="828001" y="1188000"/>
            <a:ext cx="10514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D254CDFA-D8D5-4397-B3BD-3FC615CA85AA">
            <a:extLst>
              <a:ext uri="{FF2B5EF4-FFF2-40B4-BE49-F238E27FC236}">
                <a16:creationId xmlns:a16="http://schemas.microsoft.com/office/drawing/2014/main" id="{C058570C-E3D6-4267-A561-4F823F8337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593" y="540000"/>
            <a:ext cx="701819" cy="52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373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resentation Title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6BA18A-7D47-4285-8976-9C2989D9CE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4791A-1C43-4CFE-A535-C629A590BF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49389"/>
            <a:ext cx="10514011" cy="2386888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7E33A-FE3C-4B39-8487-B6DA52FE01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3941380"/>
            <a:ext cx="10514011" cy="222447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CAAFE4-E7B8-4082-952A-407FA159688E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00D34C1F-7E31-4063-9381-55AF67306A7A">
            <a:extLst>
              <a:ext uri="{FF2B5EF4-FFF2-40B4-BE49-F238E27FC236}">
                <a16:creationId xmlns:a16="http://schemas.microsoft.com/office/drawing/2014/main" id="{E5F11BAF-B2C0-45F6-9D2A-76C93D26C0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005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Slide Gatsby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DA64CE-FF5F-4CF2-BBED-D4362BA3A9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40AFF4-BFB1-4F92-B3F5-19DE6AB6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392"/>
            <a:ext cx="10515600" cy="471645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591E1C-C734-4091-8A33-906221BCDC0D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00D34C1F-7E31-4063-9381-55AF67306A7A">
            <a:extLst>
              <a:ext uri="{FF2B5EF4-FFF2-40B4-BE49-F238E27FC236}">
                <a16:creationId xmlns:a16="http://schemas.microsoft.com/office/drawing/2014/main" id="{0CECE806-302F-41D2-A851-D45A7C0BF33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2D306C2-B293-4472-9131-7B59AB940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08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resentation Title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6BA18A-7D47-4285-8976-9C2989D9CE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4791A-1C43-4CFE-A535-C629A590BF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49389"/>
            <a:ext cx="10514011" cy="2386888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7E33A-FE3C-4B39-8487-B6DA52FE01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3941380"/>
            <a:ext cx="10514011" cy="222447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CAAFE4-E7B8-4082-952A-407FA159688E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00D34C1F-7E31-4063-9381-55AF67306A7A">
            <a:extLst>
              <a:ext uri="{FF2B5EF4-FFF2-40B4-BE49-F238E27FC236}">
                <a16:creationId xmlns:a16="http://schemas.microsoft.com/office/drawing/2014/main" id="{84F67576-E61E-4556-BF73-8464A3C63C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1944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ndard Slide Gatsby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DA64CE-FF5F-4CF2-BBED-D4362BA3A9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40AFF4-BFB1-4F92-B3F5-19DE6AB6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389"/>
            <a:ext cx="10515600" cy="47164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591E1C-C734-4091-8A33-906221BCDC0D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00D34C1F-7E31-4063-9381-55AF67306A7A">
            <a:extLst>
              <a:ext uri="{FF2B5EF4-FFF2-40B4-BE49-F238E27FC236}">
                <a16:creationId xmlns:a16="http://schemas.microsoft.com/office/drawing/2014/main" id="{F486C1A2-2CC4-4025-9E79-7F4A4049C0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1103CA5-13E1-445D-B68B-34E1CE8EEC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916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Alternative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4791A-1C43-4CFE-A535-C629A590BF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196976"/>
            <a:ext cx="10514011" cy="1604841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7E33A-FE3C-4B39-8487-B6DA52FE01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2965946"/>
            <a:ext cx="10514011" cy="9026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  <p:pic>
        <p:nvPicPr>
          <p:cNvPr id="11" name="D254CDFA-D8D5-4397-B3BD-3FC615CA85AA">
            <a:extLst>
              <a:ext uri="{FF2B5EF4-FFF2-40B4-BE49-F238E27FC236}">
                <a16:creationId xmlns:a16="http://schemas.microsoft.com/office/drawing/2014/main" id="{576E9918-6B43-4AAD-8AF0-251C5638D4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776" y="4396375"/>
            <a:ext cx="1906953" cy="143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2166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6BA18A-7D47-4285-8976-9C2989D9CE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00D34C1F-7E31-4063-9381-55AF67306A7A">
            <a:extLst>
              <a:ext uri="{FF2B5EF4-FFF2-40B4-BE49-F238E27FC236}">
                <a16:creationId xmlns:a16="http://schemas.microsoft.com/office/drawing/2014/main" id="{DA967C69-4848-4E74-AE44-C2B59BFAD2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282" y="4399743"/>
            <a:ext cx="1897445" cy="142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70983BE-0B7E-4281-A25C-0A96AA693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196976"/>
            <a:ext cx="10514011" cy="160484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30A7110-DC16-47D0-B1B3-99775F6E52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2965946"/>
            <a:ext cx="10514011" cy="90267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1397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6BA18A-7D47-4285-8976-9C2989D9CE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70983BE-0B7E-4281-A25C-0A96AA693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196976"/>
            <a:ext cx="10514011" cy="160484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30A7110-DC16-47D0-B1B3-99775F6E52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2965946"/>
            <a:ext cx="10514011" cy="902677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pic>
        <p:nvPicPr>
          <p:cNvPr id="12" name="00D34C1F-7E31-4063-9381-55AF67306A7A">
            <a:extLst>
              <a:ext uri="{FF2B5EF4-FFF2-40B4-BE49-F238E27FC236}">
                <a16:creationId xmlns:a16="http://schemas.microsoft.com/office/drawing/2014/main" id="{BF52ED24-E027-49DF-85E7-9BE771E9FE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282" y="4399743"/>
            <a:ext cx="1897445" cy="142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850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-branding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4791A-1C43-4CFE-A535-C629A590BF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49389"/>
            <a:ext cx="10514011" cy="2386888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7E33A-FE3C-4B39-8487-B6DA52FE01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3941380"/>
            <a:ext cx="10514011" cy="222447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CAAFE4-E7B8-4082-952A-407FA159688E}"/>
              </a:ext>
            </a:extLst>
          </p:cNvPr>
          <p:cNvCxnSpPr/>
          <p:nvPr userDrawn="1"/>
        </p:nvCxnSpPr>
        <p:spPr>
          <a:xfrm flipH="1">
            <a:off x="828001" y="1188000"/>
            <a:ext cx="10514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CB9D9532-9988-40E2-97EB-52A6AD178858">
            <a:extLst>
              <a:ext uri="{FF2B5EF4-FFF2-40B4-BE49-F238E27FC236}">
                <a16:creationId xmlns:a16="http://schemas.microsoft.com/office/drawing/2014/main" id="{A18C17C6-2F62-4AAA-85C2-E60D0F2AA0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030" y="517638"/>
            <a:ext cx="1664617" cy="63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63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Co-branding Standard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40AFF4-BFB1-4F92-B3F5-19DE6AB6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392"/>
            <a:ext cx="10515600" cy="471645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35B202-EE3B-4E0B-9A07-EE6E84A7D753}"/>
              </a:ext>
            </a:extLst>
          </p:cNvPr>
          <p:cNvCxnSpPr/>
          <p:nvPr userDrawn="1"/>
        </p:nvCxnSpPr>
        <p:spPr>
          <a:xfrm flipH="1">
            <a:off x="828001" y="1188000"/>
            <a:ext cx="10514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CB9D9532-9988-40E2-97EB-52A6AD178858">
            <a:extLst>
              <a:ext uri="{FF2B5EF4-FFF2-40B4-BE49-F238E27FC236}">
                <a16:creationId xmlns:a16="http://schemas.microsoft.com/office/drawing/2014/main" id="{94613ABD-886E-4A23-A895-D8B57D1AFA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030" y="517638"/>
            <a:ext cx="1664617" cy="63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1A4B989-DD63-4288-8DD2-F27FFC06FE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2059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-branding Title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6BA18A-7D47-4285-8976-9C2989D9CE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4791A-1C43-4CFE-A535-C629A590BF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49391"/>
            <a:ext cx="10514011" cy="2386886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7E33A-FE3C-4B39-8487-B6DA52FE01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3941380"/>
            <a:ext cx="10514011" cy="222447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CAAFE4-E7B8-4082-952A-407FA159688E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6F6F6C58-6108-483F-A968-047017CE66F5">
            <a:extLst>
              <a:ext uri="{FF2B5EF4-FFF2-40B4-BE49-F238E27FC236}">
                <a16:creationId xmlns:a16="http://schemas.microsoft.com/office/drawing/2014/main" id="{62C46CA0-4B98-4D9B-8786-49C0FBE15B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1" y="631291"/>
            <a:ext cx="1351811" cy="40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7889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-branding Standard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DA64CE-FF5F-4CF2-BBED-D4362BA3A9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40AFF4-BFB1-4F92-B3F5-19DE6AB6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390"/>
            <a:ext cx="10515600" cy="471646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591E1C-C734-4091-8A33-906221BCDC0D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6F6F6C58-6108-483F-A968-047017CE66F5">
            <a:extLst>
              <a:ext uri="{FF2B5EF4-FFF2-40B4-BE49-F238E27FC236}">
                <a16:creationId xmlns:a16="http://schemas.microsoft.com/office/drawing/2014/main" id="{15E702B5-545C-47C4-8813-3388126EF5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1" y="631291"/>
            <a:ext cx="1351811" cy="40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30ED812-BCB8-4AD3-B5E8-2A879D78DF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331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-branding Title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6BA18A-7D47-4285-8976-9C2989D9CE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4791A-1C43-4CFE-A535-C629A590BF8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789" y="1449389"/>
            <a:ext cx="10514011" cy="2386888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A7E33A-FE3C-4B39-8487-B6DA52FE01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9" y="3941380"/>
            <a:ext cx="10514011" cy="228074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882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8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2" indent="0" algn="ctr">
              <a:buNone/>
              <a:defRPr sz="1200"/>
            </a:lvl9pPr>
          </a:lstStyle>
          <a:p>
            <a:r>
              <a:rPr lang="en-US" dirty="0"/>
              <a:t>CLICK TO ADD SUBTITLE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080B5-C642-46FA-9D92-FFCCB7204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A6ADE-176B-404D-A080-57688A93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169B94-E85A-40A2-A390-F0E0ED9A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CAAFE4-E7B8-4082-952A-407FA159688E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6F6F6C58-6108-483F-A968-047017CE66F5">
            <a:extLst>
              <a:ext uri="{FF2B5EF4-FFF2-40B4-BE49-F238E27FC236}">
                <a16:creationId xmlns:a16="http://schemas.microsoft.com/office/drawing/2014/main" id="{41E15EBD-56F9-474E-AAE0-1684B668C5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1" y="631291"/>
            <a:ext cx="1351811" cy="40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4F515F0-950B-4800-9F3E-D98043008D12}"/>
              </a:ext>
            </a:extLst>
          </p:cNvPr>
          <p:cNvSpPr txBox="1">
            <a:spLocks/>
          </p:cNvSpPr>
          <p:nvPr userDrawn="1"/>
        </p:nvSpPr>
        <p:spPr>
          <a:xfrm>
            <a:off x="838206" y="540001"/>
            <a:ext cx="9527817" cy="648004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1800"/>
              <a:t>CLICK TO EDIT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404292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-branding Standard Dark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DA64CE-FF5F-4CF2-BBED-D4362BA3A9C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40AFF4-BFB1-4F92-B3F5-19DE6AB67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389"/>
            <a:ext cx="10515600" cy="47164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591E1C-C734-4091-8A33-906221BCDC0D}"/>
              </a:ext>
            </a:extLst>
          </p:cNvPr>
          <p:cNvCxnSpPr/>
          <p:nvPr userDrawn="1"/>
        </p:nvCxnSpPr>
        <p:spPr>
          <a:xfrm flipH="1">
            <a:off x="838801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6F6F6C58-6108-483F-A968-047017CE66F5">
            <a:extLst>
              <a:ext uri="{FF2B5EF4-FFF2-40B4-BE49-F238E27FC236}">
                <a16:creationId xmlns:a16="http://schemas.microsoft.com/office/drawing/2014/main" id="{15E702B5-545C-47C4-8813-3388126EF5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1" y="631291"/>
            <a:ext cx="1351811" cy="40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EA6D2DD-E533-48E5-884B-D8875D7695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3029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Standard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935B202-EE3B-4E0B-9A07-EE6E84A7D753}"/>
              </a:ext>
            </a:extLst>
          </p:cNvPr>
          <p:cNvCxnSpPr/>
          <p:nvPr userDrawn="1"/>
        </p:nvCxnSpPr>
        <p:spPr>
          <a:xfrm flipH="1">
            <a:off x="828001" y="1188000"/>
            <a:ext cx="10514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B7402E-6775-45D8-982C-6AEBB70A49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003" y="1449389"/>
            <a:ext cx="10498364" cy="4716461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CLICK TO ADD IMAGE</a:t>
            </a:r>
          </a:p>
        </p:txBody>
      </p:sp>
      <p:pic>
        <p:nvPicPr>
          <p:cNvPr id="9" name="D254CDFA-D8D5-4397-B3BD-3FC615CA85AA">
            <a:extLst>
              <a:ext uri="{FF2B5EF4-FFF2-40B4-BE49-F238E27FC236}">
                <a16:creationId xmlns:a16="http://schemas.microsoft.com/office/drawing/2014/main" id="{33EC106B-AC74-4723-AE12-0E709DEF3D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593" y="540000"/>
            <a:ext cx="701819" cy="52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08FC6FB-C223-4665-9178-8BC7BBC005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805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Image slide (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B7402E-6775-45D8-982C-6AEBB70A49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72558" y="0"/>
            <a:ext cx="6119447" cy="685800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80AF53-F191-4FD3-B651-17D1CB022705}"/>
              </a:ext>
            </a:extLst>
          </p:cNvPr>
          <p:cNvSpPr/>
          <p:nvPr userDrawn="1"/>
        </p:nvSpPr>
        <p:spPr>
          <a:xfrm>
            <a:off x="0" y="0"/>
            <a:ext cx="6084277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489C29A-EEE3-4C03-82F1-2FF2FDE613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54400"/>
            <a:ext cx="4484077" cy="4711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933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f Image slide (Lef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B7402E-6775-45D8-982C-6AEBB70A49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3444" y="0"/>
            <a:ext cx="6119447" cy="685800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80AF53-F191-4FD3-B651-17D1CB022705}"/>
              </a:ext>
            </a:extLst>
          </p:cNvPr>
          <p:cNvSpPr/>
          <p:nvPr userDrawn="1"/>
        </p:nvSpPr>
        <p:spPr>
          <a:xfrm>
            <a:off x="6096000" y="0"/>
            <a:ext cx="6084277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1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489C29A-EEE3-4C03-82F1-2FF2FDE613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136" y="1454400"/>
            <a:ext cx="4484077" cy="47114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5730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B7402E-6775-45D8-982C-6AEBB70A49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/>
            </a:lvl1pPr>
          </a:lstStyle>
          <a:p>
            <a:r>
              <a:rPr lang="en-GB" dirty="0"/>
              <a:t>INSERT FULL PAGE IMAGE.</a:t>
            </a:r>
          </a:p>
        </p:txBody>
      </p:sp>
    </p:spTree>
    <p:extLst>
      <p:ext uri="{BB962C8B-B14F-4D97-AF65-F5344CB8AC3E}">
        <p14:creationId xmlns:p14="http://schemas.microsoft.com/office/powerpoint/2010/main" val="5628368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79DDE1B-CE30-4B6F-B4DD-5741958FC3A7}"/>
              </a:ext>
            </a:extLst>
          </p:cNvPr>
          <p:cNvCxnSpPr/>
          <p:nvPr userDrawn="1"/>
        </p:nvCxnSpPr>
        <p:spPr>
          <a:xfrm flipH="1">
            <a:off x="828001" y="1188000"/>
            <a:ext cx="10514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D254CDFA-D8D5-4397-B3BD-3FC615CA85AA">
            <a:extLst>
              <a:ext uri="{FF2B5EF4-FFF2-40B4-BE49-F238E27FC236}">
                <a16:creationId xmlns:a16="http://schemas.microsoft.com/office/drawing/2014/main" id="{3F7BAFDA-2EA0-4E1E-BAC4-F1C6AB3922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593" y="540000"/>
            <a:ext cx="701819" cy="52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674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withou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1902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Gatsby Br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FF73BA-1B30-4183-B566-2D690DB427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8E89F17-8E8B-44CA-9455-8E138AF7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390"/>
            <a:ext cx="10515600" cy="471646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0F4BA7-EAAE-42EB-A879-A14F600289B0}"/>
              </a:ext>
            </a:extLst>
          </p:cNvPr>
          <p:cNvCxnSpPr/>
          <p:nvPr userDrawn="1"/>
        </p:nvCxnSpPr>
        <p:spPr>
          <a:xfrm flipH="1">
            <a:off x="839789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00D34C1F-7E31-4063-9381-55AF67306A7A">
            <a:extLst>
              <a:ext uri="{FF2B5EF4-FFF2-40B4-BE49-F238E27FC236}">
                <a16:creationId xmlns:a16="http://schemas.microsoft.com/office/drawing/2014/main" id="{F90FF484-B529-4360-8DFF-C7FA29A0C9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F6730E0-48D0-48C9-8A11-42E8B19F95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4299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Gatsb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FF73BA-1B30-4183-B566-2D690DB427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BB59035-4B3F-450E-969C-6C85D8D43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399"/>
            <a:ext cx="10515600" cy="4765429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E3D09C-D407-4533-99C0-F4B323F88A6C}"/>
              </a:ext>
            </a:extLst>
          </p:cNvPr>
          <p:cNvCxnSpPr/>
          <p:nvPr userDrawn="1"/>
        </p:nvCxnSpPr>
        <p:spPr>
          <a:xfrm flipH="1">
            <a:off x="839789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00D34C1F-7E31-4063-9381-55AF67306A7A">
            <a:extLst>
              <a:ext uri="{FF2B5EF4-FFF2-40B4-BE49-F238E27FC236}">
                <a16:creationId xmlns:a16="http://schemas.microsoft.com/office/drawing/2014/main" id="{AB92338B-0A18-4FEB-98B0-72E980DB78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19DB45D-2C5A-4DE5-89E9-BC8D6AD04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12525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Gatsb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FF73BA-1B30-4183-B566-2D690DB427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0E04C6D-B2E9-4755-9B90-67812BFB4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399"/>
            <a:ext cx="10515600" cy="476542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CD33FF3-00D9-41A5-9B58-30240494C42F}"/>
              </a:ext>
            </a:extLst>
          </p:cNvPr>
          <p:cNvCxnSpPr/>
          <p:nvPr userDrawn="1"/>
        </p:nvCxnSpPr>
        <p:spPr>
          <a:xfrm flipH="1">
            <a:off x="839789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00D34C1F-7E31-4063-9381-55AF67306A7A">
            <a:extLst>
              <a:ext uri="{FF2B5EF4-FFF2-40B4-BE49-F238E27FC236}">
                <a16:creationId xmlns:a16="http://schemas.microsoft.com/office/drawing/2014/main" id="{013EA9E3-27DC-4E9A-8B62-12B4A68514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CC5E137-A6EA-4632-8BF4-3C642696D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6343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Gatsb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FF73BA-1B30-4183-B566-2D690DB427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59F2018-56C2-4D0E-8244-F4657C34A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400"/>
            <a:ext cx="10515600" cy="478556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8EB6494-570D-41CD-A714-3D475A08311A}"/>
              </a:ext>
            </a:extLst>
          </p:cNvPr>
          <p:cNvCxnSpPr/>
          <p:nvPr userDrawn="1"/>
        </p:nvCxnSpPr>
        <p:spPr>
          <a:xfrm flipH="1">
            <a:off x="839789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00D34C1F-7E31-4063-9381-55AF67306A7A">
            <a:extLst>
              <a:ext uri="{FF2B5EF4-FFF2-40B4-BE49-F238E27FC236}">
                <a16:creationId xmlns:a16="http://schemas.microsoft.com/office/drawing/2014/main" id="{D7F599E1-5700-44A7-826A-22CC57B9B1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D25A097-B6CC-4F71-BEE8-1C445C136A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7568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 Gatsby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FF73BA-1B30-4183-B566-2D690DB427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1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385-9005-4836-87D4-BE19F28A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E232A-CC5F-419A-AD1C-970FEBC4D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2D43-A39B-482A-856A-A29683375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0357F7-5870-4E5A-B6EC-A65C23F174A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DC1A77B-290C-463F-BC7F-B90794588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4405"/>
            <a:ext cx="10515600" cy="4785565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261086D-4D1C-4041-90DB-D03FD2BB480B}"/>
              </a:ext>
            </a:extLst>
          </p:cNvPr>
          <p:cNvCxnSpPr/>
          <p:nvPr userDrawn="1"/>
        </p:nvCxnSpPr>
        <p:spPr>
          <a:xfrm flipH="1">
            <a:off x="839789" y="1188000"/>
            <a:ext cx="105140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00D34C1F-7E31-4063-9381-55AF67306A7A">
            <a:extLst>
              <a:ext uri="{FF2B5EF4-FFF2-40B4-BE49-F238E27FC236}">
                <a16:creationId xmlns:a16="http://schemas.microsoft.com/office/drawing/2014/main" id="{F51FD131-3012-4263-A099-C5492E1788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800" y="540000"/>
            <a:ext cx="700011" cy="5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F51C3B4-52CF-49EF-B040-B07F7362DD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540001"/>
            <a:ext cx="9527817" cy="648004"/>
          </a:xfrm>
        </p:spPr>
        <p:txBody>
          <a:bodyPr lIns="0" anchor="b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07246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PPLEMENT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DF91-D338-4FD9-BCA1-5E2E94E07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45440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FF37B-F2F4-4A3C-8DF6-B78A1AA34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71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A70D1-4EC9-4534-982D-31EF5D139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3C4B2-7195-4072-B2FD-ED28C6FC5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229AF-AA81-4BFE-AA61-C48BB946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79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UPPLEMENT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33BB-FCAD-47DE-81CE-17FAD8BF9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69DCA-70C0-4BC2-84F4-C9EC35FC16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440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CAE74D-4064-4405-A8E1-23C46CC30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5440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3DD0E1-3704-4314-BBD7-ADE79256F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719CC-3E05-4155-80EE-2CB32039E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4C7E2-2CE6-4F08-9564-8449EE454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9680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PPLEMENT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BEC6C-6E5B-4EFC-B0A1-0AE4562CC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449389"/>
            <a:ext cx="5157787" cy="105568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2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8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303011-C72C-4EE0-B5D1-B7879A2F4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B0CE8C-37CD-4F0E-AB99-3B1076AAD6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449389"/>
            <a:ext cx="5183188" cy="105568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82" indent="0">
              <a:buNone/>
              <a:defRPr sz="1500" b="1"/>
            </a:lvl2pPr>
            <a:lvl3pPr marL="685766" indent="0">
              <a:buNone/>
              <a:defRPr sz="1351" b="1"/>
            </a:lvl3pPr>
            <a:lvl4pPr marL="1028649" indent="0">
              <a:buNone/>
              <a:defRPr sz="1200" b="1"/>
            </a:lvl4pPr>
            <a:lvl5pPr marL="1371532" indent="0">
              <a:buNone/>
              <a:defRPr sz="1200" b="1"/>
            </a:lvl5pPr>
            <a:lvl6pPr marL="1714414" indent="0">
              <a:buNone/>
              <a:defRPr sz="1200" b="1"/>
            </a:lvl6pPr>
            <a:lvl7pPr marL="2057298" indent="0">
              <a:buNone/>
              <a:defRPr sz="1200" b="1"/>
            </a:lvl7pPr>
            <a:lvl8pPr marL="2400180" indent="0">
              <a:buNone/>
              <a:defRPr sz="1200" b="1"/>
            </a:lvl8pPr>
            <a:lvl9pPr marL="274306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B709B0-4914-464E-B9C6-9747C9D01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3BE40-D66B-4793-8AAD-1E2C29849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85FC8B-F2FF-42DC-A7CB-0B5DCED31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08AA91-6A47-453A-8B0D-010A1A406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AEF235E-348F-4D2D-BA85-7A9C38357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9277"/>
            <a:ext cx="10514013" cy="6387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780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UPPLEMENTAR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B1D32-0D68-4390-9E4A-4989F81A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1F3A1E-FCF0-4ECC-A520-004FA4DED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C34FB-D605-42E6-A361-3EEF5A90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9AFADC-A6DD-4E3F-9B65-249E03277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0844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UPPLEMENTAR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961ABD-046C-4661-B223-C9D7B812C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54EFF3-E2C6-4AC9-BAD2-700BC76A7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B26E8-21ED-4300-91F0-A1625D37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4603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UPPLEMENTAR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8ABB-B51D-429F-B57B-18D6B1CE1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9388"/>
            <a:ext cx="3932237" cy="918674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EA143-4257-416B-8C68-AA589FB68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49388"/>
            <a:ext cx="6172200" cy="4752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FBD41-868C-4661-96A9-064B61D4E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20462"/>
            <a:ext cx="3932237" cy="3681046"/>
          </a:xfrm>
        </p:spPr>
        <p:txBody>
          <a:bodyPr/>
          <a:lstStyle>
            <a:lvl1pPr marL="0" indent="0">
              <a:buNone/>
              <a:defRPr sz="1200"/>
            </a:lvl1pPr>
            <a:lvl2pPr marL="342882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8" indent="0">
              <a:buNone/>
              <a:defRPr sz="751"/>
            </a:lvl7pPr>
            <a:lvl8pPr marL="2400180" indent="0">
              <a:buNone/>
              <a:defRPr sz="751"/>
            </a:lvl8pPr>
            <a:lvl9pPr marL="2743062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D54DB-6E7B-4FE1-8AB5-4D8007776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3C5407-F5B8-467A-B9A3-E43198068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990FC-B3B3-426D-B7C9-50AD9457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944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UPPLEMENTARY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33EB2-96ED-4BE3-AF1E-698951C4B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9389"/>
            <a:ext cx="3932237" cy="123520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4DEEB3-0909-40E3-8A7F-2997EDDB91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49389"/>
            <a:ext cx="6172200" cy="4736923"/>
          </a:xfrm>
        </p:spPr>
        <p:txBody>
          <a:bodyPr/>
          <a:lstStyle>
            <a:lvl1pPr marL="0" indent="0">
              <a:buNone/>
              <a:defRPr sz="2400"/>
            </a:lvl1pPr>
            <a:lvl2pPr marL="342882" indent="0">
              <a:buNone/>
              <a:defRPr sz="2100"/>
            </a:lvl2pPr>
            <a:lvl3pPr marL="685766" indent="0">
              <a:buNone/>
              <a:defRPr sz="1800"/>
            </a:lvl3pPr>
            <a:lvl4pPr marL="1028649" indent="0">
              <a:buNone/>
              <a:defRPr sz="1500"/>
            </a:lvl4pPr>
            <a:lvl5pPr marL="1371532" indent="0">
              <a:buNone/>
              <a:defRPr sz="1500"/>
            </a:lvl5pPr>
            <a:lvl6pPr marL="1714414" indent="0">
              <a:buNone/>
              <a:defRPr sz="1500"/>
            </a:lvl6pPr>
            <a:lvl7pPr marL="2057298" indent="0">
              <a:buNone/>
              <a:defRPr sz="1500"/>
            </a:lvl7pPr>
            <a:lvl8pPr marL="2400180" indent="0">
              <a:buNone/>
              <a:defRPr sz="1500"/>
            </a:lvl8pPr>
            <a:lvl9pPr marL="2743062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C53DC-14D5-4A3F-A46B-7693209AC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07329"/>
            <a:ext cx="3932237" cy="3278982"/>
          </a:xfrm>
        </p:spPr>
        <p:txBody>
          <a:bodyPr/>
          <a:lstStyle>
            <a:lvl1pPr marL="0" indent="0">
              <a:buNone/>
              <a:defRPr sz="1200"/>
            </a:lvl1pPr>
            <a:lvl2pPr marL="342882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8" indent="0">
              <a:buNone/>
              <a:defRPr sz="751"/>
            </a:lvl7pPr>
            <a:lvl8pPr marL="2400180" indent="0">
              <a:buNone/>
              <a:defRPr sz="751"/>
            </a:lvl8pPr>
            <a:lvl9pPr marL="2743062" indent="0">
              <a:buNone/>
              <a:defRPr sz="75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16B977-FE7C-4A02-8E93-04187AAF9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C2832-5B74-4A10-9011-3752D188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6C7E54-EC5D-4ED7-836C-E5D229607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5601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SUPPLEMENTARY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C7768-3F61-42D4-8439-89683A64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8C384D-0515-4724-9FAF-5E476D371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F0FFA-317C-4F23-BD8C-EC886F8E9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93453-2963-4C3D-B0B4-C529AF4C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D259A-85A5-49B6-92B3-1C18364CD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9238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667F6B-7AE9-41B5-AC6F-565319658F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1449387"/>
            <a:ext cx="2628900" cy="4727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92D91B-8471-4B94-AA61-27232A3D0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1449389"/>
            <a:ext cx="7734300" cy="472758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4AA61-19D4-4AFD-B126-4464C63BB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2644-4001-4E6B-A64C-C63A799A230B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C9B9C-3D4D-4D13-89C4-432D44C5A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348FE-266B-4A83-88B0-7EC5A1993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357F7-5870-4E5A-B6EC-A65C23F174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935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6BB8AF-8296-47C5-8A7D-7449D3E1D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9277"/>
            <a:ext cx="10514013" cy="638725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en-US" dirty="0"/>
              <a:t>CLICK TO EDIT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1ADC5-76F3-4917-A5B6-DFD099490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7" y="1449388"/>
            <a:ext cx="10513483" cy="471646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452CD-8383-4100-8F1D-3321D45E28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2823" y="635635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12644-4001-4E6B-A64C-C63A799A230B}" type="datetimeFigureOut">
              <a:rPr lang="en-GB" smtClean="0"/>
              <a:pPr/>
              <a:t>26/05/2026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F2BEC-4331-49E4-A611-6CD0626718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793" y="6356358"/>
            <a:ext cx="66503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11F0B9-5665-498A-9610-3D432AA4E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98667" y="6356358"/>
            <a:ext cx="855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357F7-5870-4E5A-B6EC-A65C23F174AA}" type="slidenum">
              <a:rPr lang="en-GB" smtClean="0"/>
              <a:t>‹#›</a:t>
            </a:fld>
            <a:endParaRPr lang="en-GB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57E34B0-7E3D-4DA5-97DF-CF5C80368AE0}"/>
              </a:ext>
            </a:extLst>
          </p:cNvPr>
          <p:cNvCxnSpPr/>
          <p:nvPr userDrawn="1"/>
        </p:nvCxnSpPr>
        <p:spPr>
          <a:xfrm flipH="1">
            <a:off x="828001" y="1188000"/>
            <a:ext cx="105140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D254CDFA-D8D5-4397-B3BD-3FC615CA85AA">
            <a:extLst>
              <a:ext uri="{FF2B5EF4-FFF2-40B4-BE49-F238E27FC236}">
                <a16:creationId xmlns:a16="http://schemas.microsoft.com/office/drawing/2014/main" id="{20DFEAF6-DBDF-4F0A-A98B-19256FD98CF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593" y="540000"/>
            <a:ext cx="701819" cy="52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04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</p:sldLayoutIdLst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381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338122" indent="135723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01237" indent="-12739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601237" indent="135723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8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>
          <p15:clr>
            <a:srgbClr val="F26B43"/>
          </p15:clr>
        </p15:guide>
        <p15:guide id="2" pos="397">
          <p15:clr>
            <a:srgbClr val="F26B43"/>
          </p15:clr>
        </p15:guide>
        <p15:guide id="3" pos="5363">
          <p15:clr>
            <a:srgbClr val="F26B43"/>
          </p15:clr>
        </p15:guide>
        <p15:guide id="4" orient="horz" pos="913">
          <p15:clr>
            <a:srgbClr val="F26B43"/>
          </p15:clr>
        </p15:guide>
        <p15:guide id="5" orient="horz" pos="754">
          <p15:clr>
            <a:srgbClr val="F26B43"/>
          </p15:clr>
        </p15:guide>
        <p15:guide id="6" orient="horz" pos="38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C3B3B-291C-41F2-9FC0-B6CF1BCB5A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Mapping the Health T Level </a:t>
            </a:r>
            <a:br>
              <a:rPr lang="en-US" dirty="0"/>
            </a:br>
            <a:r>
              <a:rPr lang="en-US" dirty="0"/>
              <a:t>Mental </a:t>
            </a:r>
            <a:r>
              <a:rPr lang="en-US"/>
              <a:t>Health Settings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7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49E2-DCDB-0D8A-A87A-DA77673C0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 T level – Core Content A1-A11: Mapping Mental Health 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7DF0FA-731D-7AE5-D067-7BD0B564D1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226345"/>
              </p:ext>
            </p:extLst>
          </p:nvPr>
        </p:nvGraphicFramePr>
        <p:xfrm>
          <a:off x="838205" y="1449388"/>
          <a:ext cx="10537718" cy="41448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8859">
                  <a:extLst>
                    <a:ext uri="{9D8B030D-6E8A-4147-A177-3AD203B41FA5}">
                      <a16:colId xmlns:a16="http://schemas.microsoft.com/office/drawing/2014/main" val="2298437689"/>
                    </a:ext>
                  </a:extLst>
                </a:gridCol>
                <a:gridCol w="5268859">
                  <a:extLst>
                    <a:ext uri="{9D8B030D-6E8A-4147-A177-3AD203B41FA5}">
                      <a16:colId xmlns:a16="http://schemas.microsoft.com/office/drawing/2014/main" val="2062937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Core Content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Mental Health Integration 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22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A1: Working within the Health and Science 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Achieved through onsite experience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Observing ward routines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MDT working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Handovers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Code of conduct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NHS guidelines and protocols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Trust policies and procedures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2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A2: The roles and responsibilities of health and science professionals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Achieved through onsite experience and visits</a:t>
                      </a:r>
                    </a:p>
                    <a:p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Shadowing healthcare professionals, e.g.,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HCAs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Doctors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Occupational therapists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Psychology staff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53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A3: Health, safety and environmental regulations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Achieved through Trust training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Learn about ward safety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Awareness of maintaining a safe clinical environment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23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210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F4D4-9181-7243-6DD0-E6D3F23CA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 T level – Core Content A1-A11: Mapping Mental Health 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D32E3D7-99BC-030D-F077-D939D94822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291953"/>
              </p:ext>
            </p:extLst>
          </p:nvPr>
        </p:nvGraphicFramePr>
        <p:xfrm>
          <a:off x="838206" y="1449388"/>
          <a:ext cx="10596710" cy="4945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8355">
                  <a:extLst>
                    <a:ext uri="{9D8B030D-6E8A-4147-A177-3AD203B41FA5}">
                      <a16:colId xmlns:a16="http://schemas.microsoft.com/office/drawing/2014/main" val="252551666"/>
                    </a:ext>
                  </a:extLst>
                </a:gridCol>
                <a:gridCol w="5298355">
                  <a:extLst>
                    <a:ext uri="{9D8B030D-6E8A-4147-A177-3AD203B41FA5}">
                      <a16:colId xmlns:a16="http://schemas.microsoft.com/office/drawing/2014/main" val="2442866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Core content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Mental Health Integration 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83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A4: Managing information and data within the health and science 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Achieved through onsite experience and Trust training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Observing documentation and confidentiality processes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Understanding GDPR and patient confidentiality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1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A5: Good scientific and clinical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Achieved through onsite experience and Trust training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Professional behaviour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Infection control standards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QI projects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Research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Evidence-based practice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68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A6: Core science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Support with core learning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Pharmacy involvement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MDT approach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1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A7: The healthcare science 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Interaction of physical and mental healthcare services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Awareness of wider healthcare pathways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7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A8: Providing person-centred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Achieved through onsite experience and visits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Respectfully communicating with patients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Supporting activities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 with formulating care plans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Community meetings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Reflective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9852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047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676E-DD8D-0833-EF2B-C0C80AC51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 T level – Core Content A1-A11: Mapping Mental Health Examples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473AF43-9AC6-1E36-672D-2377A1B465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1716429"/>
              </p:ext>
            </p:extLst>
          </p:nvPr>
        </p:nvGraphicFramePr>
        <p:xfrm>
          <a:off x="838205" y="1449388"/>
          <a:ext cx="10567214" cy="31155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3607">
                  <a:extLst>
                    <a:ext uri="{9D8B030D-6E8A-4147-A177-3AD203B41FA5}">
                      <a16:colId xmlns:a16="http://schemas.microsoft.com/office/drawing/2014/main" val="2817052633"/>
                    </a:ext>
                  </a:extLst>
                </a:gridCol>
                <a:gridCol w="5283607">
                  <a:extLst>
                    <a:ext uri="{9D8B030D-6E8A-4147-A177-3AD203B41FA5}">
                      <a16:colId xmlns:a16="http://schemas.microsoft.com/office/drawing/2014/main" val="2903288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Core Content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Mental Health Integration Example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5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A9: Health and wellbeing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Achieved through onsite experience and visits</a:t>
                      </a:r>
                    </a:p>
                    <a:p>
                      <a:pPr marL="285750" marR="0" lvl="0" indent="-28575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MDT approach</a:t>
                      </a:r>
                    </a:p>
                    <a:p>
                      <a:pPr marL="285750" marR="0" lvl="0" indent="-28575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Working with Activity Coordinators supporting activities that promote recovery and wellbeing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Activities, e.g., </a:t>
                      </a: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education groups, art therapy, anxiety management groups, living well with depression groups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7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A10: Infection prevention and control in health specific settings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Achieved through onsite experience, visits and Trust training</a:t>
                      </a:r>
                    </a:p>
                    <a:p>
                      <a:pPr marL="285750" marR="0" lvl="0" indent="-28575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Hand hygiene</a:t>
                      </a:r>
                    </a:p>
                    <a:p>
                      <a:pPr marL="285750" marR="0" lvl="0" indent="-28575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Use of PPE, where appropriate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07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A11: Safeguarding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Achieved through onsite experience, mentoring, visits and Trust training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 how staff identify and report safeguarding concerns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35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Understand patient safety and protection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507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945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DFE1A-354A-1F63-3B6B-F1A12FC22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8A639-3E61-8CEC-F471-589865CE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Mapping: Supporting the Healthcare Team – Mental Health Settings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8CEBA3-E26D-EB8E-6B24-2601962876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069966"/>
              </p:ext>
            </p:extLst>
          </p:nvPr>
        </p:nvGraphicFramePr>
        <p:xfrm>
          <a:off x="838206" y="1449388"/>
          <a:ext cx="10527884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1971">
                  <a:extLst>
                    <a:ext uri="{9D8B030D-6E8A-4147-A177-3AD203B41FA5}">
                      <a16:colId xmlns:a16="http://schemas.microsoft.com/office/drawing/2014/main" val="1937706431"/>
                    </a:ext>
                  </a:extLst>
                </a:gridCol>
                <a:gridCol w="2631971">
                  <a:extLst>
                    <a:ext uri="{9D8B030D-6E8A-4147-A177-3AD203B41FA5}">
                      <a16:colId xmlns:a16="http://schemas.microsoft.com/office/drawing/2014/main" val="1109138621"/>
                    </a:ext>
                  </a:extLst>
                </a:gridCol>
                <a:gridCol w="2631971">
                  <a:extLst>
                    <a:ext uri="{9D8B030D-6E8A-4147-A177-3AD203B41FA5}">
                      <a16:colId xmlns:a16="http://schemas.microsoft.com/office/drawing/2014/main" val="3577420755"/>
                    </a:ext>
                  </a:extLst>
                </a:gridCol>
                <a:gridCol w="2631971">
                  <a:extLst>
                    <a:ext uri="{9D8B030D-6E8A-4147-A177-3AD203B41FA5}">
                      <a16:colId xmlns:a16="http://schemas.microsoft.com/office/drawing/2014/main" val="3353879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Performance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Can it be met within Mental Health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Example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6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/>
                        <a:t>PO1: Assist with an individual’s overall care and needs to ensure comfort and wellbeing</a:t>
                      </a:r>
                    </a:p>
                  </a:txBody>
                  <a:tcPr>
                    <a:solidFill>
                      <a:srgbClr val="DED0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Offer emotional reassurance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Ensure dignity 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/>
                        <a:t>Support mobility and escorting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Promoting healthy meal choices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Assistance with mealtimes to maintain adequate diet and fluid intake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 or prompt with personal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5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/>
                        <a:t>PO2: Assist registered healthcare professionals with clinical or therapeutic tasks and interventions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 with group work and low-level interventions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Observing physical health checks and therapeutic engagement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/>
                        <a:t>PO3: Undertake a range of physiological measurements on individuals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 with basic health checks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32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7849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34E61-60E8-8E27-7216-AB9B61188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the Mental Health Team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416242-3054-3F34-39A5-CD0C8C0357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223993"/>
              </p:ext>
            </p:extLst>
          </p:nvPr>
        </p:nvGraphicFramePr>
        <p:xfrm>
          <a:off x="838206" y="1449388"/>
          <a:ext cx="10527884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1971">
                  <a:extLst>
                    <a:ext uri="{9D8B030D-6E8A-4147-A177-3AD203B41FA5}">
                      <a16:colId xmlns:a16="http://schemas.microsoft.com/office/drawing/2014/main" val="1937706431"/>
                    </a:ext>
                  </a:extLst>
                </a:gridCol>
                <a:gridCol w="2631971">
                  <a:extLst>
                    <a:ext uri="{9D8B030D-6E8A-4147-A177-3AD203B41FA5}">
                      <a16:colId xmlns:a16="http://schemas.microsoft.com/office/drawing/2014/main" val="1109138621"/>
                    </a:ext>
                  </a:extLst>
                </a:gridCol>
                <a:gridCol w="2631971">
                  <a:extLst>
                    <a:ext uri="{9D8B030D-6E8A-4147-A177-3AD203B41FA5}">
                      <a16:colId xmlns:a16="http://schemas.microsoft.com/office/drawing/2014/main" val="3577420755"/>
                    </a:ext>
                  </a:extLst>
                </a:gridCol>
                <a:gridCol w="2631971">
                  <a:extLst>
                    <a:ext uri="{9D8B030D-6E8A-4147-A177-3AD203B41FA5}">
                      <a16:colId xmlns:a16="http://schemas.microsoft.com/office/drawing/2014/main" val="3353879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Performance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Can it be met within Mental Health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Example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6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/>
                        <a:t>PO1: </a:t>
                      </a:r>
                      <a:r>
                        <a:rPr lang="en-US" sz="1400" b="1" dirty="0"/>
                        <a:t>Provide care and support to individuals with mental health conditions </a:t>
                      </a:r>
                      <a:endParaRPr lang="en-GB" sz="1400" b="1" dirty="0"/>
                    </a:p>
                  </a:txBody>
                  <a:tcPr>
                    <a:solidFill>
                      <a:srgbClr val="DED0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Supporting with groups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Ward rounds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Observing staff supporting patients with anxiety, psychosis or depression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 leaflets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Therapeutic relationships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5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/>
                        <a:t>PO2: </a:t>
                      </a:r>
                      <a:r>
                        <a:rPr lang="en-US" sz="1400" b="1" dirty="0"/>
                        <a:t>Assist the mental health team with mental health tasks and therapeutic interventions</a:t>
                      </a:r>
                      <a:endParaRPr lang="en-GB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Therapeutic observations and engagement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Supporting ward-based activities and patient engagement sessions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Mental Health Act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Patient rights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Advocacy referrals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/>
                        <a:t>PO3: Promote mental wellbeing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Supporting with groups, e.g., art therapy, SALT, music therapy, managing anxiety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Carer wellbeing/patient engagement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Diet/nutrition/sleep/self care</a:t>
                      </a:r>
                    </a:p>
                    <a:p>
                      <a:pPr marL="285750" marR="0" lvl="0" indent="-28575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Psychology input-team formulation, individual sessions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32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4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0FFFC-A9DD-98C1-94E4-92EF49274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BC78-A777-336F-214C-C04E16F7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Mapping: Adult Nursing Specialism – Mental Health Settings </a:t>
            </a:r>
            <a:br>
              <a:rPr lang="en-GB" dirty="0"/>
            </a:br>
            <a:r>
              <a:rPr lang="en-GB" dirty="0"/>
              <a:t>Summary of Mapping Potential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F17879C-6618-3E96-7CC1-E92B2CAFD6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441646"/>
              </p:ext>
            </p:extLst>
          </p:nvPr>
        </p:nvGraphicFramePr>
        <p:xfrm>
          <a:off x="838206" y="1449388"/>
          <a:ext cx="10577048" cy="4328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4262">
                  <a:extLst>
                    <a:ext uri="{9D8B030D-6E8A-4147-A177-3AD203B41FA5}">
                      <a16:colId xmlns:a16="http://schemas.microsoft.com/office/drawing/2014/main" val="1937706431"/>
                    </a:ext>
                  </a:extLst>
                </a:gridCol>
                <a:gridCol w="2644262">
                  <a:extLst>
                    <a:ext uri="{9D8B030D-6E8A-4147-A177-3AD203B41FA5}">
                      <a16:colId xmlns:a16="http://schemas.microsoft.com/office/drawing/2014/main" val="1109138621"/>
                    </a:ext>
                  </a:extLst>
                </a:gridCol>
                <a:gridCol w="2644262">
                  <a:extLst>
                    <a:ext uri="{9D8B030D-6E8A-4147-A177-3AD203B41FA5}">
                      <a16:colId xmlns:a16="http://schemas.microsoft.com/office/drawing/2014/main" val="3577420755"/>
                    </a:ext>
                  </a:extLst>
                </a:gridCol>
                <a:gridCol w="2644262">
                  <a:extLst>
                    <a:ext uri="{9D8B030D-6E8A-4147-A177-3AD203B41FA5}">
                      <a16:colId xmlns:a16="http://schemas.microsoft.com/office/drawing/2014/main" val="3353879255"/>
                    </a:ext>
                  </a:extLst>
                </a:gridCol>
              </a:tblGrid>
              <a:tr h="487567">
                <a:tc>
                  <a:txBody>
                    <a:bodyPr/>
                    <a:lstStyle/>
                    <a:p>
                      <a:r>
                        <a:rPr lang="en-GB" sz="1400" dirty="0"/>
                        <a:t>Performance 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Can it be met within Mental Health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Example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6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/>
                        <a:t>PO1: Assist the adult nursing team with clinical 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Observations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Physical observations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Risk assessments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Admissions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Discharges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Groups and activities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Escorted time off the ward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Sleep hygiene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5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/>
                        <a:t>PO2: Support individuals to meet activities of daily living (ADLs)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Encouraging independence with daily routines and activities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Assist under supervision, where needed, with washing, shaving, hoisting into bath, support with showering, getting dressed, changing soiled pads, emptying catheter, laundry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7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/>
                        <a:t>PO3: Assist with skin assessments and with the care and treatment of skin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Partially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part of routine assessment. Will depend on area where industry placement takes place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Observing pressure care awareness and skin monitoring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832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3855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GATSBY TEMPLATE COLOURS">
      <a:dk1>
        <a:srgbClr val="000000"/>
      </a:dk1>
      <a:lt1>
        <a:srgbClr val="FFFFFF"/>
      </a:lt1>
      <a:dk2>
        <a:srgbClr val="565A5C"/>
      </a:dk2>
      <a:lt2>
        <a:srgbClr val="99918E"/>
      </a:lt2>
      <a:accent1>
        <a:srgbClr val="9A4C10"/>
      </a:accent1>
      <a:accent2>
        <a:srgbClr val="7796B2"/>
      </a:accent2>
      <a:accent3>
        <a:srgbClr val="BEA70C"/>
      </a:accent3>
      <a:accent4>
        <a:srgbClr val="DD7B22"/>
      </a:accent4>
      <a:accent5>
        <a:srgbClr val="D6606D"/>
      </a:accent5>
      <a:accent6>
        <a:srgbClr val="53392E"/>
      </a:accent6>
      <a:hlink>
        <a:srgbClr val="99918E"/>
      </a:hlink>
      <a:folHlink>
        <a:srgbClr val="99918E"/>
      </a:folHlink>
    </a:clrScheme>
    <a:fontScheme name="GATSBY TEMPLATE">
      <a:majorFont>
        <a:latin typeface="Gill Sans Nova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EE2CA3C-B71C-4ECD-B447-7D8382DD2923}" vid="{C24FEB80-0152-431B-85ED-20A0BD62C08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 Indexed" ma:contentTypeID="0x0101005349523CC1896445A8482293E4E1B23E01007B4796EE8ADD694E85BBE9665FE3AA92" ma:contentTypeVersion="16" ma:contentTypeDescription="" ma:contentTypeScope="" ma:versionID="068c1da58e33a0061239b558bc7ca5d1">
  <xsd:schema xmlns:xsd="http://www.w3.org/2001/XMLSchema" xmlns:xs="http://www.w3.org/2001/XMLSchema" xmlns:p="http://schemas.microsoft.com/office/2006/metadata/properties" xmlns:ns2="b2ee2435-268c-497f-8d3e-cec60d8d0625" targetNamespace="http://schemas.microsoft.com/office/2006/metadata/properties" ma:root="true" ma:fieldsID="5beb6efa4dd4d803ee4e1d264d08579b" ns2:_="">
    <xsd:import namespace="b2ee2435-268c-497f-8d3e-cec60d8d0625"/>
    <xsd:element name="properties">
      <xsd:complexType>
        <xsd:sequence>
          <xsd:element name="documentManagement">
            <xsd:complexType>
              <xsd:all>
                <xsd:element ref="ns2:Trust" minOccurs="0"/>
                <xsd:element ref="ns2:DocumentType" minOccurs="0"/>
                <xsd:element ref="ns2:DocumentDate" minOccurs="0"/>
                <xsd:element ref="ns2:DocumentDescription" minOccurs="0"/>
                <xsd:element ref="ns2:DocumentComments" minOccurs="0"/>
                <xsd:element ref="ns2:RelatedEmail" minOccurs="0"/>
                <xsd:element ref="ns2:FromIndexerChoice" minOccurs="0"/>
                <xsd:element ref="ns2:FromEgami" minOccurs="0"/>
                <xsd:element ref="ns2:Scanned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e2435-268c-497f-8d3e-cec60d8d0625" elementFormDefault="qualified">
    <xsd:import namespace="http://schemas.microsoft.com/office/2006/documentManagement/types"/>
    <xsd:import namespace="http://schemas.microsoft.com/office/infopath/2007/PartnerControls"/>
    <xsd:element name="Trust" ma:index="2" nillable="true" ma:displayName="Trust" ma:format="Dropdown" ma:internalName="Trust">
      <xsd:simpleType>
        <xsd:restriction base="dms:Choice">
          <xsd:enumeration value="Alan &amp; Babette Sainsbury Charitable Fund"/>
          <xsd:enumeration value="Ashden Awards"/>
          <xsd:enumeration value="Ashden Trust"/>
          <xsd:enumeration value="Elizabeth Clark Charitable Trust"/>
          <xsd:enumeration value="Gatsby Africa"/>
          <xsd:enumeration value="Gatsby Charitable Foundation"/>
          <xsd:enumeration value="Gatsby Education"/>
          <xsd:enumeration value="Glass-House Trust"/>
          <xsd:enumeration value="Headley Trust"/>
          <xsd:enumeration value="Indigo Trust"/>
          <xsd:enumeration value="J J Charitable Trust"/>
          <xsd:enumeration value="Jerusalem Productions Ltd"/>
          <xsd:enumeration value="Jerusalem Trust"/>
          <xsd:enumeration value="Kay Kendall Leukaemia Fund"/>
          <xsd:enumeration value="Linbury Trust"/>
          <xsd:enumeration value="Lisa Sainsbury"/>
          <xsd:enumeration value="Mark Leonard Trust"/>
          <xsd:enumeration value="Monument Historic Buildings Trust"/>
          <xsd:enumeration value="Monument Trust"/>
          <xsd:enumeration value="Museums &amp; Galleries for Headley"/>
          <xsd:enumeration value="Staples Trust"/>
          <xsd:enumeration value="Tedworth Charitable Trust"/>
          <xsd:enumeration value="The Woolbeding Charity"/>
          <xsd:enumeration value="Three Guineas Trust"/>
          <xsd:enumeration value="True Colours Trust"/>
          <xsd:enumeration value="Woodward Charitable Trust"/>
        </xsd:restriction>
      </xsd:simpleType>
    </xsd:element>
    <xsd:element name="DocumentType" ma:index="3" nillable="true" ma:displayName="Document Type" ma:format="Dropdown" ma:internalName="DocumentType">
      <xsd:simpleType>
        <xsd:restriction base="dms:Choice">
          <xsd:enumeration value="Finance: Accounts"/>
          <xsd:enumeration value="Finance: Admin"/>
          <xsd:enumeration value="Finance: Budget"/>
          <xsd:enumeration value="Finance: Capital Commitments"/>
          <xsd:enumeration value="Finance: Cash"/>
          <xsd:enumeration value="Finance: CCIP"/>
          <xsd:enumeration value="Finance: Ch Commission Return"/>
          <xsd:enumeration value="Finance: Charity Comm Corr"/>
          <xsd:enumeration value="Finance: Charity/Tax Return"/>
          <xsd:enumeration value="Finance: Cheque Request"/>
          <xsd:enumeration value="Finance: Companies Hse Return"/>
          <xsd:enumeration value="Finance: Corporation Tax"/>
          <xsd:enumeration value="Finance: Creditors"/>
          <xsd:enumeration value="Finance: Debtors/Income"/>
          <xsd:enumeration value="Finance: Deed of Appointment"/>
          <xsd:enumeration value="Finance: Deed of Gift"/>
          <xsd:enumeration value="Finance: Deed of Resignation"/>
          <xsd:enumeration value="Finance: Deed of Retirement"/>
          <xsd:enumeration value="Finance: Donations"/>
          <xsd:enumeration value="Finance: Fixed Assets"/>
          <xsd:enumeration value="Finance: Gift Aid"/>
          <xsd:enumeration value="Finance: Investments"/>
          <xsd:enumeration value="Finance: JS Share Move"/>
          <xsd:enumeration value="Finance: Memorandum &amp; Arts"/>
          <xsd:enumeration value="Finance: P + L Schedules"/>
          <xsd:enumeration value="Finance: P/Y Accounts"/>
          <xsd:enumeration value="Finance: Queries"/>
          <xsd:enumeration value="Finance: Resolutions"/>
          <xsd:enumeration value="Finance: Royalty Statements"/>
          <xsd:enumeration value="Finance: Salaries"/>
          <xsd:enumeration value="Finance: Shares Gift"/>
          <xsd:enumeration value="Finance: Spit B/S"/>
          <xsd:enumeration value="Finance: SSAF"/>
          <xsd:enumeration value="Finance: Statutory"/>
          <xsd:enumeration value="Finance: Summary"/>
          <xsd:enumeration value="Finance: Sundry"/>
          <xsd:enumeration value="Finance: TB/Audit trails"/>
          <xsd:enumeration value="Finance: Trust Deed"/>
          <xsd:enumeration value="Finance: Valuation Report"/>
          <xsd:enumeration value="Finance: Valuations"/>
          <xsd:enumeration value="General: Accounts"/>
          <xsd:enumeration value="General: Agenda"/>
          <xsd:enumeration value="General: Agenda Item"/>
          <xsd:enumeration value="General: Agenda Papers"/>
          <xsd:enumeration value="General: Application"/>
          <xsd:enumeration value="General: Award Letter"/>
          <xsd:enumeration value="General: Bundle"/>
          <xsd:enumeration value="General: Certificate"/>
          <xsd:enumeration value="General: Confirmation of Transfer"/>
          <xsd:enumeration value="General: Contract"/>
          <xsd:enumeration value="General: Email"/>
          <xsd:enumeration value="General: Email Attachment"/>
          <xsd:enumeration value="General: Email In"/>
          <xsd:enumeration value="General: Email Out"/>
          <xsd:enumeration value="General: Extract of Minute"/>
          <xsd:enumeration value="General: Fax In"/>
          <xsd:enumeration value="General: Fax Out"/>
          <xsd:enumeration value="General: File note"/>
          <xsd:enumeration value="General: Finance"/>
          <xsd:enumeration value="General: General"/>
          <xsd:enumeration value="General: Grant Acceptance"/>
          <xsd:enumeration value="General: Grant Input Form"/>
          <xsd:enumeration value="General: Invoice"/>
          <xsd:enumeration value="General: Lease Agreement"/>
          <xsd:enumeration value="General: Letter"/>
          <xsd:enumeration value="General: Letter Encl. Cheque"/>
          <xsd:enumeration value="General: Letter In"/>
          <xsd:enumeration value="General: Letter Out"/>
          <xsd:enumeration value="General: Manual"/>
          <xsd:enumeration value="General: Meeting"/>
          <xsd:enumeration value="General: Memo"/>
          <xsd:enumeration value="General: Minutes"/>
          <xsd:enumeration value="General: News Article"/>
          <xsd:enumeration value="General: Note"/>
          <xsd:enumeration value="General: Order"/>
          <xsd:enumeration value="General: Original Proposal"/>
          <xsd:enumeration value="General: Other"/>
          <xsd:enumeration value="General: Policy Document"/>
          <xsd:enumeration value="General: Presentation"/>
          <xsd:enumeration value="General: Progress Report"/>
          <xsd:enumeration value="General: Quote"/>
          <xsd:enumeration value="General: Receipt"/>
          <xsd:enumeration value="General: Registration Document"/>
          <xsd:enumeration value="General: Report"/>
          <xsd:enumeration value="General: Request for Info"/>
          <xsd:enumeration value="General: Request for Payment"/>
          <xsd:enumeration value="General: Research"/>
          <xsd:enumeration value="General: Spreadsheet"/>
          <xsd:enumeration value="General: Trustees Paper"/>
          <xsd:enumeration value="Personnel: Contract of Employment"/>
          <xsd:enumeration value="Personnel: CV"/>
          <xsd:enumeration value="Personnel: Email"/>
          <xsd:enumeration value="Personnel: Interview Assessment Form"/>
          <xsd:enumeration value="Personnel: Letters"/>
          <xsd:enumeration value="Personnel: Medical Screening"/>
          <xsd:enumeration value="Personnel: Offer Letter"/>
          <xsd:enumeration value="Personnel: Other"/>
          <xsd:enumeration value="Personnel: Recruitment Form"/>
          <xsd:enumeration value="Personnel: References"/>
        </xsd:restriction>
      </xsd:simpleType>
    </xsd:element>
    <xsd:element name="DocumentDate" ma:index="4" nillable="true" ma:displayName="Document Date" ma:default="[today]" ma:format="DateOnly" ma:internalName="DocumentDate">
      <xsd:simpleType>
        <xsd:restriction base="dms:DateTime"/>
      </xsd:simpleType>
    </xsd:element>
    <xsd:element name="DocumentDescription" ma:index="5" nillable="true" ma:displayName="Document Description" ma:internalName="DocumentDescription">
      <xsd:simpleType>
        <xsd:restriction base="dms:Text">
          <xsd:maxLength value="255"/>
        </xsd:restriction>
      </xsd:simpleType>
    </xsd:element>
    <xsd:element name="DocumentComments" ma:index="6" nillable="true" ma:displayName="Document Comments" ma:internalName="DocumentComments">
      <xsd:simpleType>
        <xsd:restriction base="dms:Note">
          <xsd:maxLength value="255"/>
        </xsd:restriction>
      </xsd:simpleType>
    </xsd:element>
    <xsd:element name="RelatedEmail" ma:index="7" nillable="true" ma:displayName="Related Email" ma:format="Hyperlink" ma:internalName="RelatedEmai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FromIndexerChoice" ma:index="8" nillable="true" ma:displayName="From Indexer?" ma:default="No" ma:format="Dropdown" ma:internalName="FromIndexerChoice">
      <xsd:simpleType>
        <xsd:restriction base="dms:Choice">
          <xsd:enumeration value="No"/>
          <xsd:enumeration value="Yes"/>
        </xsd:restriction>
      </xsd:simpleType>
    </xsd:element>
    <xsd:element name="FromEgami" ma:index="9" nillable="true" ma:displayName="From Egami?" ma:default="No" ma:format="Dropdown" ma:internalName="FromEgami">
      <xsd:simpleType>
        <xsd:restriction base="dms:Choice">
          <xsd:enumeration value="No"/>
          <xsd:enumeration value="Yes"/>
        </xsd:restriction>
      </xsd:simpleType>
    </xsd:element>
    <xsd:element name="ScannedDate" ma:index="10" nillable="true" ma:displayName="Scanned Date" ma:format="DateOnly" ma:internalName="Scanned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5c323eb9-42bf-4c5f-9fdb-2be1ed835cc9" ContentTypeId="0x0101005349523CC1896445A8482293E4E1B23E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latedEmail xmlns="b2ee2435-268c-497f-8d3e-cec60d8d0625">
      <Url xsi:nil="true"/>
      <Description xsi:nil="true"/>
    </RelatedEmail>
    <Trust xmlns="b2ee2435-268c-497f-8d3e-cec60d8d0625" xsi:nil="true"/>
    <FromIndexerChoice xmlns="b2ee2435-268c-497f-8d3e-cec60d8d0625">No</FromIndexerChoice>
    <ScannedDate xmlns="b2ee2435-268c-497f-8d3e-cec60d8d0625" xsi:nil="true"/>
    <DocumentType xmlns="b2ee2435-268c-497f-8d3e-cec60d8d0625" xsi:nil="true"/>
    <DocumentDate xmlns="b2ee2435-268c-497f-8d3e-cec60d8d0625">2026-05-26T13:07:12+00:00</DocumentDate>
    <FromEgami xmlns="b2ee2435-268c-497f-8d3e-cec60d8d0625">No</FromEgami>
    <DocumentDescription xmlns="b2ee2435-268c-497f-8d3e-cec60d8d0625" xsi:nil="true"/>
    <DocumentComments xmlns="b2ee2435-268c-497f-8d3e-cec60d8d0625" xsi:nil="true"/>
  </documentManagement>
</p:properties>
</file>

<file path=customXml/itemProps1.xml><?xml version="1.0" encoding="utf-8"?>
<ds:datastoreItem xmlns:ds="http://schemas.openxmlformats.org/officeDocument/2006/customXml" ds:itemID="{9F63E626-4AEB-4BDF-9F86-ECBA9FC98957}"/>
</file>

<file path=customXml/itemProps2.xml><?xml version="1.0" encoding="utf-8"?>
<ds:datastoreItem xmlns:ds="http://schemas.openxmlformats.org/officeDocument/2006/customXml" ds:itemID="{4C5FDBFE-EF72-41BC-BEA5-5904897AB821}"/>
</file>

<file path=customXml/itemProps3.xml><?xml version="1.0" encoding="utf-8"?>
<ds:datastoreItem xmlns:ds="http://schemas.openxmlformats.org/officeDocument/2006/customXml" ds:itemID="{ABCB9425-FD5C-4184-B526-A036124E1384}"/>
</file>

<file path=customXml/itemProps4.xml><?xml version="1.0" encoding="utf-8"?>
<ds:datastoreItem xmlns:ds="http://schemas.openxmlformats.org/officeDocument/2006/customXml" ds:itemID="{342F8551-D915-4ED5-825D-73EDAA1D5C2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740</Words>
  <Application>Microsoft Office PowerPoint</Application>
  <PresentationFormat>Widescreen</PresentationFormat>
  <Paragraphs>136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Nova Light</vt:lpstr>
      <vt:lpstr>1_Office Theme</vt:lpstr>
      <vt:lpstr>Mapping the Health T Level  Mental Health Settings</vt:lpstr>
      <vt:lpstr>Health T level – Core Content A1-A11: Mapping Mental Health Examples</vt:lpstr>
      <vt:lpstr>Health T level – Core Content A1-A11: Mapping Mental Health Examples</vt:lpstr>
      <vt:lpstr>Health T level – Core Content A1-A11: Mapping Mental Health Examples</vt:lpstr>
      <vt:lpstr>Mapping: Supporting the Healthcare Team – Mental Health Settings</vt:lpstr>
      <vt:lpstr>Supporting the Mental Health Team</vt:lpstr>
      <vt:lpstr>Mapping: Adult Nursing Specialism – Mental Health Settings  Summary of Mapping Potential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Reynolds</dc:creator>
  <cp:lastModifiedBy>Claire Reynolds</cp:lastModifiedBy>
  <cp:revision>1</cp:revision>
  <dcterms:created xsi:type="dcterms:W3CDTF">2026-05-26T10:58:30Z</dcterms:created>
  <dcterms:modified xsi:type="dcterms:W3CDTF">2026-05-26T13:07:12Z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0x0101005349523CC1896445A8482293E4E1B23E01007B4796EE8ADD694E85BBE9665FE3AA92</vt:lpwstr>
  </property>
</Properties>
</file>