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68" r:id="rId5"/>
    <p:sldId id="362" r:id="rId6"/>
    <p:sldId id="363" r:id="rId7"/>
    <p:sldId id="278" r:id="rId8"/>
    <p:sldId id="351" r:id="rId9"/>
    <p:sldId id="294" r:id="rId10"/>
    <p:sldId id="386" r:id="rId11"/>
    <p:sldId id="374" r:id="rId12"/>
    <p:sldId id="295" r:id="rId13"/>
    <p:sldId id="368" r:id="rId14"/>
    <p:sldId id="375" r:id="rId15"/>
    <p:sldId id="313" r:id="rId16"/>
    <p:sldId id="376" r:id="rId17"/>
    <p:sldId id="377" r:id="rId18"/>
    <p:sldId id="352" r:id="rId19"/>
    <p:sldId id="297" r:id="rId20"/>
    <p:sldId id="378" r:id="rId21"/>
    <p:sldId id="379" r:id="rId22"/>
    <p:sldId id="380" r:id="rId23"/>
    <p:sldId id="381" r:id="rId24"/>
    <p:sldId id="382" r:id="rId25"/>
    <p:sldId id="354" r:id="rId26"/>
    <p:sldId id="320" r:id="rId27"/>
    <p:sldId id="355" r:id="rId28"/>
    <p:sldId id="330" r:id="rId29"/>
    <p:sldId id="356" r:id="rId30"/>
    <p:sldId id="370" r:id="rId31"/>
    <p:sldId id="357" r:id="rId32"/>
    <p:sldId id="347" r:id="rId33"/>
    <p:sldId id="348" r:id="rId34"/>
    <p:sldId id="349" r:id="rId35"/>
    <p:sldId id="337" r:id="rId36"/>
    <p:sldId id="360" r:id="rId37"/>
    <p:sldId id="365" r:id="rId38"/>
    <p:sldId id="338" r:id="rId39"/>
    <p:sldId id="339" r:id="rId40"/>
    <p:sldId id="340" r:id="rId41"/>
    <p:sldId id="383" r:id="rId42"/>
    <p:sldId id="341" r:id="rId43"/>
    <p:sldId id="342" r:id="rId44"/>
    <p:sldId id="344" r:id="rId45"/>
    <p:sldId id="345" r:id="rId46"/>
    <p:sldId id="346" r:id="rId47"/>
    <p:sldId id="371" r:id="rId48"/>
    <p:sldId id="358" r:id="rId49"/>
    <p:sldId id="317" r:id="rId50"/>
    <p:sldId id="318" r:id="rId51"/>
    <p:sldId id="319" r:id="rId52"/>
    <p:sldId id="359" r:id="rId53"/>
    <p:sldId id="276" r:id="rId54"/>
    <p:sldId id="384" r:id="rId55"/>
    <p:sldId id="323" r:id="rId56"/>
    <p:sldId id="385" r:id="rId57"/>
    <p:sldId id="372" r:id="rId58"/>
    <p:sldId id="324" r:id="rId59"/>
    <p:sldId id="325" r:id="rId60"/>
    <p:sldId id="326" r:id="rId61"/>
    <p:sldId id="327" r:id="rId62"/>
    <p:sldId id="336" r:id="rId63"/>
    <p:sldId id="373" r:id="rId64"/>
    <p:sldId id="329" r:id="rId65"/>
    <p:sldId id="36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52C"/>
    <a:srgbClr val="007A87"/>
    <a:srgbClr val="5482AB"/>
    <a:srgbClr val="5EB6E5"/>
    <a:srgbClr val="4A3C87"/>
    <a:srgbClr val="331C54"/>
    <a:srgbClr val="C60C30"/>
    <a:srgbClr val="5BBBB7"/>
    <a:srgbClr val="5E82AB"/>
    <a:srgbClr val="01A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2" autoAdjust="0"/>
    <p:restoredTop sz="73183" autoAdjust="0"/>
  </p:normalViewPr>
  <p:slideViewPr>
    <p:cSldViewPr>
      <p:cViewPr varScale="1">
        <p:scale>
          <a:sx n="49" d="100"/>
          <a:sy n="49" d="100"/>
        </p:scale>
        <p:origin x="1304" y="3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ser>
          <c:idx val="0"/>
          <c:order val="0"/>
          <c:tx>
            <c:strRef>
              <c:f>Sheet1!$B$1</c:f>
              <c:strCache>
                <c:ptCount val="1"/>
                <c:pt idx="0">
                  <c:v>Series 1</c:v>
                </c:pt>
              </c:strCache>
            </c:strRef>
          </c:tx>
          <c:spPr>
            <a:noFill/>
            <a:ln>
              <a:solidFill>
                <a:schemeClr val="tx1"/>
              </a:solidFill>
            </a:ln>
            <a:effectLst/>
          </c:spPr>
          <c:invertIfNegative val="0"/>
          <c:dLbls>
            <c:dLbl>
              <c:idx val="0"/>
              <c:tx>
                <c:rich>
                  <a:bodyPr/>
                  <a:lstStyle/>
                  <a:p>
                    <a:r>
                      <a:rPr lang="en-US"/>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11500</c:v>
                </c:pt>
              </c:numCache>
            </c:numRef>
          </c:val>
          <c:extLst>
            <c:ext xmlns:c16="http://schemas.microsoft.com/office/drawing/2014/chart" uri="{C3380CC4-5D6E-409C-BE32-E72D297353CC}">
              <c16:uniqueId val="{00000001-139B-457E-A4CF-B4A7B2FC9818}"/>
            </c:ext>
          </c:extLst>
        </c:ser>
        <c:ser>
          <c:idx val="1"/>
          <c:order val="1"/>
          <c:tx>
            <c:strRef>
              <c:f>Sheet1!$C$1</c:f>
              <c:strCache>
                <c:ptCount val="1"/>
                <c:pt idx="0">
                  <c:v>Series 2</c:v>
                </c:pt>
              </c:strCache>
            </c:strRef>
          </c:tx>
          <c:spPr>
            <a:solidFill>
              <a:srgbClr val="5BBBC1"/>
            </a:solidFill>
            <a:ln>
              <a:solidFill>
                <a:schemeClr val="tx1"/>
              </a:solidFill>
            </a:ln>
            <a:effectLst/>
          </c:spPr>
          <c:invertIfNegative val="0"/>
          <c:dLbls>
            <c:dLbl>
              <c:idx val="0"/>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33500</c:v>
                </c:pt>
              </c:numCache>
            </c:numRef>
          </c:val>
          <c:extLst>
            <c:ext xmlns:c16="http://schemas.microsoft.com/office/drawing/2014/chart" uri="{C3380CC4-5D6E-409C-BE32-E72D297353CC}">
              <c16:uniqueId val="{00000003-139B-457E-A4CF-B4A7B2FC9818}"/>
            </c:ext>
          </c:extLst>
        </c:ser>
        <c:ser>
          <c:idx val="2"/>
          <c:order val="2"/>
          <c:tx>
            <c:strRef>
              <c:f>Sheet1!$D$1</c:f>
              <c:strCache>
                <c:ptCount val="1"/>
                <c:pt idx="0">
                  <c:v>Series 3</c:v>
                </c:pt>
              </c:strCache>
            </c:strRef>
          </c:tx>
          <c:spPr>
            <a:solidFill>
              <a:srgbClr val="5EB6E5"/>
            </a:solidFill>
            <a:ln>
              <a:solidFill>
                <a:schemeClr val="tx1"/>
              </a:solidFill>
            </a:ln>
            <a:effectLst/>
          </c:spPr>
          <c:invertIfNegative val="0"/>
          <c:dPt>
            <c:idx val="0"/>
            <c:invertIfNegative val="0"/>
            <c:bubble3D val="0"/>
            <c:spPr>
              <a:solidFill>
                <a:srgbClr val="5EB6E5"/>
              </a:solidFill>
              <a:ln>
                <a:solidFill>
                  <a:schemeClr val="tx1"/>
                </a:solidFill>
              </a:ln>
              <a:effectLst/>
            </c:spPr>
            <c:extLst>
              <c:ext xmlns:c16="http://schemas.microsoft.com/office/drawing/2014/chart" uri="{C3380CC4-5D6E-409C-BE32-E72D297353CC}">
                <c16:uniqueId val="{00000005-139B-457E-A4CF-B4A7B2FC9818}"/>
              </c:ext>
            </c:extLst>
          </c:dPt>
          <c:dLbls>
            <c:dLbl>
              <c:idx val="0"/>
              <c:tx>
                <c:rich>
                  <a:bodyPr/>
                  <a:lstStyle/>
                  <a:p>
                    <a:r>
                      <a:rPr lang="en-US"/>
                      <a:t>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105000</c:v>
                </c:pt>
              </c:numCache>
            </c:numRef>
          </c:val>
          <c:extLst>
            <c:ext xmlns:c16="http://schemas.microsoft.com/office/drawing/2014/chart" uri="{C3380CC4-5D6E-409C-BE32-E72D297353CC}">
              <c16:uniqueId val="{00000006-139B-457E-A4CF-B4A7B2FC9818}"/>
            </c:ext>
          </c:extLst>
        </c:ser>
        <c:ser>
          <c:idx val="3"/>
          <c:order val="3"/>
          <c:tx>
            <c:strRef>
              <c:f>Sheet1!$E$1</c:f>
              <c:strCache>
                <c:ptCount val="1"/>
                <c:pt idx="0">
                  <c:v>Series 4</c:v>
                </c:pt>
              </c:strCache>
            </c:strRef>
          </c:tx>
          <c:spPr>
            <a:solidFill>
              <a:srgbClr val="B0B1A6"/>
            </a:solidFill>
            <a:ln>
              <a:solidFill>
                <a:schemeClr val="tx1"/>
              </a:solidFill>
            </a:ln>
            <a:effectLst/>
          </c:spPr>
          <c:invertIfNegative val="0"/>
          <c:dLbls>
            <c:dLbl>
              <c:idx val="0"/>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30000</c:v>
                </c:pt>
              </c:numCache>
            </c:numRef>
          </c:val>
          <c:extLst>
            <c:ext xmlns:c16="http://schemas.microsoft.com/office/drawing/2014/chart" uri="{C3380CC4-5D6E-409C-BE32-E72D297353CC}">
              <c16:uniqueId val="{00000008-139B-457E-A4CF-B4A7B2FC9818}"/>
            </c:ext>
          </c:extLst>
        </c:ser>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DINOT-Light"/>
                <a:ea typeface="+mn-ea"/>
                <a:cs typeface="+mn-cs"/>
              </a:defRPr>
            </a:pPr>
            <a:endParaRPr lang="en-US"/>
          </a:p>
        </c:txPr>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A0AC-4063-AF3F-FF890DC053F0}"/>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A0AC-4063-AF3F-FF890DC053F0}"/>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A0AC-4063-AF3F-FF890DC053F0}"/>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A0AC-4063-AF3F-FF890DC053F0}"/>
              </c:ext>
            </c:extLst>
          </c:dPt>
          <c:dPt>
            <c:idx val="4"/>
            <c:bubble3D val="0"/>
            <c:spPr>
              <a:solidFill>
                <a:srgbClr val="E05206"/>
              </a:solidFill>
              <a:ln w="19050">
                <a:solidFill>
                  <a:schemeClr val="lt1"/>
                </a:solidFill>
              </a:ln>
              <a:effectLst/>
            </c:spPr>
            <c:extLst>
              <c:ext xmlns:c16="http://schemas.microsoft.com/office/drawing/2014/chart" uri="{C3380CC4-5D6E-409C-BE32-E72D297353CC}">
                <c16:uniqueId val="{00000009-A0AC-4063-AF3F-FF890DC053F0}"/>
              </c:ext>
            </c:extLst>
          </c:dPt>
          <c:dPt>
            <c:idx val="5"/>
            <c:bubble3D val="0"/>
            <c:spPr>
              <a:solidFill>
                <a:srgbClr val="007A87"/>
              </a:solidFill>
              <a:ln w="19050">
                <a:solidFill>
                  <a:schemeClr val="lt1"/>
                </a:solidFill>
              </a:ln>
              <a:effectLst/>
            </c:spPr>
            <c:extLst>
              <c:ext xmlns:c16="http://schemas.microsoft.com/office/drawing/2014/chart" uri="{C3380CC4-5D6E-409C-BE32-E72D297353CC}">
                <c16:uniqueId val="{0000000B-A0AC-4063-AF3F-FF890DC053F0}"/>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A0AC-4063-AF3F-FF890DC053F0}"/>
              </c:ext>
            </c:extLst>
          </c:dPt>
          <c:dPt>
            <c:idx val="7"/>
            <c:bubble3D val="0"/>
            <c:spPr>
              <a:solidFill>
                <a:srgbClr val="5BBBB7"/>
              </a:solidFill>
              <a:ln w="19050">
                <a:solidFill>
                  <a:schemeClr val="lt1"/>
                </a:solidFill>
              </a:ln>
              <a:effectLst/>
            </c:spPr>
            <c:extLst>
              <c:ext xmlns:c16="http://schemas.microsoft.com/office/drawing/2014/chart" uri="{C3380CC4-5D6E-409C-BE32-E72D297353CC}">
                <c16:uniqueId val="{0000000F-A0AC-4063-AF3F-FF890DC053F0}"/>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A0AC-4063-AF3F-FF890DC053F0}"/>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A0AC-4063-AF3F-FF890DC053F0}"/>
              </c:ext>
            </c:extLst>
          </c:dPt>
          <c:dPt>
            <c:idx val="10"/>
            <c:bubble3D val="0"/>
            <c:spPr>
              <a:solidFill>
                <a:srgbClr val="E05206"/>
              </a:solidFill>
              <a:ln w="19050">
                <a:solidFill>
                  <a:schemeClr val="lt1"/>
                </a:solidFill>
              </a:ln>
              <a:effectLst/>
            </c:spPr>
            <c:extLst>
              <c:ext xmlns:c16="http://schemas.microsoft.com/office/drawing/2014/chart" uri="{C3380CC4-5D6E-409C-BE32-E72D297353CC}">
                <c16:uniqueId val="{00000015-A0AC-4063-AF3F-FF890DC053F0}"/>
              </c:ext>
            </c:extLst>
          </c:dPt>
          <c:dPt>
            <c:idx val="11"/>
            <c:bubble3D val="0"/>
            <c:spPr>
              <a:solidFill>
                <a:srgbClr val="007A87"/>
              </a:solidFill>
              <a:ln w="19050">
                <a:solidFill>
                  <a:schemeClr val="lt1"/>
                </a:solidFill>
              </a:ln>
              <a:effectLst/>
            </c:spPr>
            <c:extLst>
              <c:ext xmlns:c16="http://schemas.microsoft.com/office/drawing/2014/chart" uri="{C3380CC4-5D6E-409C-BE32-E72D297353CC}">
                <c16:uniqueId val="{00000017-A0AC-4063-AF3F-FF890DC053F0}"/>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A0AC-4063-AF3F-FF890DC053F0}"/>
              </c:ext>
            </c:extLst>
          </c:dPt>
          <c:dPt>
            <c:idx val="13"/>
            <c:bubble3D val="0"/>
            <c:spPr>
              <a:solidFill>
                <a:srgbClr val="5BBBB7"/>
              </a:solidFill>
              <a:ln w="19050">
                <a:solidFill>
                  <a:schemeClr val="lt1"/>
                </a:solidFill>
              </a:ln>
              <a:effectLst/>
            </c:spPr>
            <c:extLst>
              <c:ext xmlns:c16="http://schemas.microsoft.com/office/drawing/2014/chart" uri="{C3380CC4-5D6E-409C-BE32-E72D297353CC}">
                <c16:uniqueId val="{0000001B-A0AC-4063-AF3F-FF890DC053F0}"/>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A0AC-4063-AF3F-FF890DC053F0}"/>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A0AC-4063-AF3F-FF890DC053F0}"/>
              </c:ext>
            </c:extLst>
          </c:dPt>
          <c:dPt>
            <c:idx val="16"/>
            <c:bubble3D val="0"/>
            <c:spPr>
              <a:solidFill>
                <a:srgbClr val="E05206"/>
              </a:solidFill>
              <a:ln w="19050">
                <a:solidFill>
                  <a:schemeClr val="lt1"/>
                </a:solidFill>
              </a:ln>
              <a:effectLst/>
            </c:spPr>
            <c:extLst>
              <c:ext xmlns:c16="http://schemas.microsoft.com/office/drawing/2014/chart" uri="{C3380CC4-5D6E-409C-BE32-E72D297353CC}">
                <c16:uniqueId val="{00000021-A0AC-4063-AF3F-FF890DC053F0}"/>
              </c:ext>
            </c:extLst>
          </c:dPt>
          <c:dPt>
            <c:idx val="17"/>
            <c:bubble3D val="0"/>
            <c:spPr>
              <a:solidFill>
                <a:srgbClr val="007A87"/>
              </a:solidFill>
              <a:ln w="19050">
                <a:solidFill>
                  <a:schemeClr val="lt1"/>
                </a:solidFill>
              </a:ln>
              <a:effectLst/>
            </c:spPr>
            <c:extLst>
              <c:ext xmlns:c16="http://schemas.microsoft.com/office/drawing/2014/chart" uri="{C3380CC4-5D6E-409C-BE32-E72D297353CC}">
                <c16:uniqueId val="{00000023-A0AC-4063-AF3F-FF890DC053F0}"/>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A0AC-4063-AF3F-FF890DC053F0}"/>
              </c:ext>
            </c:extLst>
          </c:dPt>
          <c:dPt>
            <c:idx val="19"/>
            <c:bubble3D val="0"/>
            <c:spPr>
              <a:solidFill>
                <a:srgbClr val="5BBBB7"/>
              </a:solidFill>
              <a:ln w="19050">
                <a:solidFill>
                  <a:schemeClr val="lt1"/>
                </a:solidFill>
              </a:ln>
              <a:effectLst/>
            </c:spPr>
            <c:extLst>
              <c:ext xmlns:c16="http://schemas.microsoft.com/office/drawing/2014/chart" uri="{C3380CC4-5D6E-409C-BE32-E72D297353CC}">
                <c16:uniqueId val="{00000027-A0AC-4063-AF3F-FF890DC053F0}"/>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A0AC-4063-AF3F-FF890DC053F0}"/>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A0AC-4063-AF3F-FF890DC053F0}"/>
              </c:ext>
            </c:extLst>
          </c:dPt>
          <c:dPt>
            <c:idx val="22"/>
            <c:bubble3D val="0"/>
            <c:spPr>
              <a:solidFill>
                <a:srgbClr val="E05206"/>
              </a:solidFill>
              <a:ln w="19050">
                <a:solidFill>
                  <a:schemeClr val="lt1"/>
                </a:solidFill>
              </a:ln>
              <a:effectLst/>
            </c:spPr>
            <c:extLst>
              <c:ext xmlns:c16="http://schemas.microsoft.com/office/drawing/2014/chart" uri="{C3380CC4-5D6E-409C-BE32-E72D297353CC}">
                <c16:uniqueId val="{0000002D-A0AC-4063-AF3F-FF890DC053F0}"/>
              </c:ext>
            </c:extLst>
          </c:dPt>
          <c:dPt>
            <c:idx val="23"/>
            <c:bubble3D val="0"/>
            <c:spPr>
              <a:solidFill>
                <a:srgbClr val="007A87"/>
              </a:solidFill>
              <a:ln w="19050">
                <a:solidFill>
                  <a:schemeClr val="lt1"/>
                </a:solidFill>
              </a:ln>
              <a:effectLst/>
            </c:spPr>
            <c:extLst>
              <c:ext xmlns:c16="http://schemas.microsoft.com/office/drawing/2014/chart" uri="{C3380CC4-5D6E-409C-BE32-E72D297353CC}">
                <c16:uniqueId val="{0000002F-A0AC-4063-AF3F-FF890DC053F0}"/>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A0AC-4063-AF3F-FF890DC053F0}"/>
              </c:ext>
            </c:extLst>
          </c:dPt>
          <c:dPt>
            <c:idx val="25"/>
            <c:bubble3D val="0"/>
            <c:spPr>
              <a:solidFill>
                <a:srgbClr val="5BBBB7"/>
              </a:solidFill>
              <a:ln w="19050">
                <a:solidFill>
                  <a:schemeClr val="lt1"/>
                </a:solidFill>
              </a:ln>
              <a:effectLst/>
            </c:spPr>
            <c:extLst>
              <c:ext xmlns:c16="http://schemas.microsoft.com/office/drawing/2014/chart" uri="{C3380CC4-5D6E-409C-BE32-E72D297353CC}">
                <c16:uniqueId val="{00000033-A0AC-4063-AF3F-FF890DC053F0}"/>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A0AC-4063-AF3F-FF890DC053F0}"/>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A0AC-4063-AF3F-FF890DC053F0}"/>
              </c:ext>
            </c:extLst>
          </c:dPt>
          <c:dPt>
            <c:idx val="28"/>
            <c:bubble3D val="0"/>
            <c:spPr>
              <a:solidFill>
                <a:srgbClr val="E05206"/>
              </a:solidFill>
              <a:ln w="19050">
                <a:solidFill>
                  <a:schemeClr val="lt1"/>
                </a:solidFill>
              </a:ln>
              <a:effectLst/>
            </c:spPr>
            <c:extLst>
              <c:ext xmlns:c16="http://schemas.microsoft.com/office/drawing/2014/chart" uri="{C3380CC4-5D6E-409C-BE32-E72D297353CC}">
                <c16:uniqueId val="{00000039-A0AC-4063-AF3F-FF890DC053F0}"/>
              </c:ext>
            </c:extLst>
          </c:dPt>
          <c:dPt>
            <c:idx val="29"/>
            <c:bubble3D val="0"/>
            <c:spPr>
              <a:solidFill>
                <a:srgbClr val="007A87"/>
              </a:solidFill>
              <a:ln w="19050">
                <a:solidFill>
                  <a:schemeClr val="lt1"/>
                </a:solidFill>
              </a:ln>
              <a:effectLst/>
            </c:spPr>
            <c:extLst>
              <c:ext xmlns:c16="http://schemas.microsoft.com/office/drawing/2014/chart" uri="{C3380CC4-5D6E-409C-BE32-E72D297353CC}">
                <c16:uniqueId val="{0000003B-A0AC-4063-AF3F-FF890DC053F0}"/>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A0AC-4063-AF3F-FF890DC053F0}"/>
              </c:ext>
            </c:extLst>
          </c:dPt>
          <c:dPt>
            <c:idx val="31"/>
            <c:bubble3D val="0"/>
            <c:spPr>
              <a:solidFill>
                <a:srgbClr val="5BBBB7"/>
              </a:solidFill>
              <a:ln w="19050">
                <a:solidFill>
                  <a:schemeClr val="lt1"/>
                </a:solidFill>
              </a:ln>
              <a:effectLst/>
            </c:spPr>
            <c:extLst>
              <c:ext xmlns:c16="http://schemas.microsoft.com/office/drawing/2014/chart" uri="{C3380CC4-5D6E-409C-BE32-E72D297353CC}">
                <c16:uniqueId val="{0000003F-A0AC-4063-AF3F-FF890DC053F0}"/>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A0AC-4063-AF3F-FF890DC053F0}"/>
              </c:ext>
            </c:extLst>
          </c:dPt>
          <c:dPt>
            <c:idx val="33"/>
            <c:bubble3D val="0"/>
            <c:spPr>
              <a:solidFill>
                <a:srgbClr val="5482AB"/>
              </a:solidFill>
              <a:ln w="19050">
                <a:solidFill>
                  <a:schemeClr val="lt1"/>
                </a:solidFill>
              </a:ln>
              <a:effectLst/>
            </c:spPr>
            <c:extLst>
              <c:ext xmlns:c16="http://schemas.microsoft.com/office/drawing/2014/chart" uri="{C3380CC4-5D6E-409C-BE32-E72D297353CC}">
                <c16:uniqueId val="{00000043-A0AC-4063-AF3F-FF890DC053F0}"/>
              </c:ext>
            </c:extLst>
          </c:dPt>
          <c:dPt>
            <c:idx val="34"/>
            <c:bubble3D val="0"/>
            <c:spPr>
              <a:solidFill>
                <a:srgbClr val="E05206"/>
              </a:solidFill>
              <a:ln w="19050">
                <a:solidFill>
                  <a:schemeClr val="lt1"/>
                </a:solidFill>
              </a:ln>
              <a:effectLst/>
            </c:spPr>
            <c:extLst>
              <c:ext xmlns:c16="http://schemas.microsoft.com/office/drawing/2014/chart" uri="{C3380CC4-5D6E-409C-BE32-E72D297353CC}">
                <c16:uniqueId val="{00000045-A0AC-4063-AF3F-FF890DC053F0}"/>
              </c:ext>
            </c:extLst>
          </c:dPt>
          <c:dPt>
            <c:idx val="35"/>
            <c:bubble3D val="0"/>
            <c:spPr>
              <a:solidFill>
                <a:srgbClr val="007A87"/>
              </a:solidFill>
              <a:ln w="19050">
                <a:solidFill>
                  <a:schemeClr val="lt1"/>
                </a:solidFill>
              </a:ln>
              <a:effectLst/>
            </c:spPr>
            <c:extLst>
              <c:ext xmlns:c16="http://schemas.microsoft.com/office/drawing/2014/chart" uri="{C3380CC4-5D6E-409C-BE32-E72D297353CC}">
                <c16:uniqueId val="{00000047-A0AC-4063-AF3F-FF890DC053F0}"/>
              </c:ext>
            </c:extLst>
          </c:dPt>
          <c:dPt>
            <c:idx val="36"/>
            <c:bubble3D val="0"/>
            <c:spPr>
              <a:solidFill>
                <a:srgbClr val="C60C30"/>
              </a:solidFill>
              <a:ln w="19050">
                <a:solidFill>
                  <a:schemeClr val="lt1"/>
                </a:solidFill>
              </a:ln>
              <a:effectLst/>
            </c:spPr>
            <c:extLst>
              <c:ext xmlns:c16="http://schemas.microsoft.com/office/drawing/2014/chart" uri="{C3380CC4-5D6E-409C-BE32-E72D297353CC}">
                <c16:uniqueId val="{00000049-A0AC-4063-AF3F-FF890DC053F0}"/>
              </c:ext>
            </c:extLst>
          </c:dPt>
          <c:dPt>
            <c:idx val="37"/>
            <c:bubble3D val="0"/>
            <c:spPr>
              <a:solidFill>
                <a:srgbClr val="5BBBB7"/>
              </a:solidFill>
              <a:ln w="19050">
                <a:solidFill>
                  <a:schemeClr val="lt1"/>
                </a:solidFill>
              </a:ln>
              <a:effectLst/>
            </c:spPr>
            <c:extLst>
              <c:ext xmlns:c16="http://schemas.microsoft.com/office/drawing/2014/chart" uri="{C3380CC4-5D6E-409C-BE32-E72D297353CC}">
                <c16:uniqueId val="{0000004B-A0AC-4063-AF3F-FF890DC053F0}"/>
              </c:ext>
            </c:extLst>
          </c:dPt>
          <c:dPt>
            <c:idx val="38"/>
            <c:bubble3D val="0"/>
            <c:spPr>
              <a:solidFill>
                <a:srgbClr val="952D98"/>
              </a:solidFill>
              <a:ln w="19050">
                <a:solidFill>
                  <a:schemeClr val="lt1"/>
                </a:solidFill>
              </a:ln>
              <a:effectLst/>
            </c:spPr>
            <c:extLst>
              <c:ext xmlns:c16="http://schemas.microsoft.com/office/drawing/2014/chart" uri="{C3380CC4-5D6E-409C-BE32-E72D297353CC}">
                <c16:uniqueId val="{0000004D-A0AC-4063-AF3F-FF890DC053F0}"/>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A0AC-4063-AF3F-FF890DC053F0}"/>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A0AC-4063-AF3F-FF890DC053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FA8F-441F-873B-1A15BCCAFF87}"/>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FA8F-441F-873B-1A15BCCAFF87}"/>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FA8F-441F-873B-1A15BCCAFF87}"/>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FA8F-441F-873B-1A15BCCAFF87}"/>
              </c:ext>
            </c:extLst>
          </c:dPt>
          <c:dPt>
            <c:idx val="4"/>
            <c:bubble3D val="0"/>
            <c:spPr>
              <a:solidFill>
                <a:srgbClr val="E05206"/>
              </a:solidFill>
              <a:ln w="19050">
                <a:solidFill>
                  <a:schemeClr val="lt1"/>
                </a:solidFill>
              </a:ln>
              <a:effectLst/>
            </c:spPr>
            <c:extLst>
              <c:ext xmlns:c16="http://schemas.microsoft.com/office/drawing/2014/chart" uri="{C3380CC4-5D6E-409C-BE32-E72D297353CC}">
                <c16:uniqueId val="{00000009-FA8F-441F-873B-1A15BCCAFF87}"/>
              </c:ext>
            </c:extLst>
          </c:dPt>
          <c:dPt>
            <c:idx val="5"/>
            <c:bubble3D val="0"/>
            <c:spPr>
              <a:solidFill>
                <a:srgbClr val="007A87"/>
              </a:solidFill>
              <a:ln w="19050">
                <a:solidFill>
                  <a:schemeClr val="lt1"/>
                </a:solidFill>
              </a:ln>
              <a:effectLst/>
            </c:spPr>
            <c:extLst>
              <c:ext xmlns:c16="http://schemas.microsoft.com/office/drawing/2014/chart" uri="{C3380CC4-5D6E-409C-BE32-E72D297353CC}">
                <c16:uniqueId val="{0000000B-FA8F-441F-873B-1A15BCCAFF87}"/>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FA8F-441F-873B-1A15BCCAFF87}"/>
              </c:ext>
            </c:extLst>
          </c:dPt>
          <c:dPt>
            <c:idx val="7"/>
            <c:bubble3D val="0"/>
            <c:spPr>
              <a:solidFill>
                <a:srgbClr val="5BBBB7"/>
              </a:solidFill>
              <a:ln w="19050">
                <a:solidFill>
                  <a:schemeClr val="lt1"/>
                </a:solidFill>
              </a:ln>
              <a:effectLst/>
            </c:spPr>
            <c:extLst>
              <c:ext xmlns:c16="http://schemas.microsoft.com/office/drawing/2014/chart" uri="{C3380CC4-5D6E-409C-BE32-E72D297353CC}">
                <c16:uniqueId val="{0000000F-FA8F-441F-873B-1A15BCCAFF87}"/>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FA8F-441F-873B-1A15BCCAFF87}"/>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FA8F-441F-873B-1A15BCCAFF87}"/>
              </c:ext>
            </c:extLst>
          </c:dPt>
          <c:dPt>
            <c:idx val="10"/>
            <c:bubble3D val="0"/>
            <c:spPr>
              <a:solidFill>
                <a:srgbClr val="E05206"/>
              </a:solidFill>
              <a:ln w="19050">
                <a:solidFill>
                  <a:schemeClr val="lt1"/>
                </a:solidFill>
              </a:ln>
              <a:effectLst/>
            </c:spPr>
            <c:extLst>
              <c:ext xmlns:c16="http://schemas.microsoft.com/office/drawing/2014/chart" uri="{C3380CC4-5D6E-409C-BE32-E72D297353CC}">
                <c16:uniqueId val="{00000015-FA8F-441F-873B-1A15BCCAFF87}"/>
              </c:ext>
            </c:extLst>
          </c:dPt>
          <c:dPt>
            <c:idx val="11"/>
            <c:bubble3D val="0"/>
            <c:spPr>
              <a:solidFill>
                <a:srgbClr val="007A87"/>
              </a:solidFill>
              <a:ln w="19050">
                <a:solidFill>
                  <a:schemeClr val="lt1"/>
                </a:solidFill>
              </a:ln>
              <a:effectLst/>
            </c:spPr>
            <c:extLst>
              <c:ext xmlns:c16="http://schemas.microsoft.com/office/drawing/2014/chart" uri="{C3380CC4-5D6E-409C-BE32-E72D297353CC}">
                <c16:uniqueId val="{00000017-FA8F-441F-873B-1A15BCCAFF87}"/>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FA8F-441F-873B-1A15BCCAFF87}"/>
              </c:ext>
            </c:extLst>
          </c:dPt>
          <c:dPt>
            <c:idx val="13"/>
            <c:bubble3D val="0"/>
            <c:spPr>
              <a:solidFill>
                <a:srgbClr val="5BBBB7"/>
              </a:solidFill>
              <a:ln w="19050">
                <a:solidFill>
                  <a:schemeClr val="lt1"/>
                </a:solidFill>
              </a:ln>
              <a:effectLst/>
            </c:spPr>
            <c:extLst>
              <c:ext xmlns:c16="http://schemas.microsoft.com/office/drawing/2014/chart" uri="{C3380CC4-5D6E-409C-BE32-E72D297353CC}">
                <c16:uniqueId val="{0000001B-FA8F-441F-873B-1A15BCCAFF87}"/>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FA8F-441F-873B-1A15BCCAFF87}"/>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FA8F-441F-873B-1A15BCCAFF87}"/>
              </c:ext>
            </c:extLst>
          </c:dPt>
          <c:dPt>
            <c:idx val="16"/>
            <c:bubble3D val="0"/>
            <c:spPr>
              <a:solidFill>
                <a:srgbClr val="E05206"/>
              </a:solidFill>
              <a:ln w="19050">
                <a:solidFill>
                  <a:schemeClr val="lt1"/>
                </a:solidFill>
              </a:ln>
              <a:effectLst/>
            </c:spPr>
            <c:extLst>
              <c:ext xmlns:c16="http://schemas.microsoft.com/office/drawing/2014/chart" uri="{C3380CC4-5D6E-409C-BE32-E72D297353CC}">
                <c16:uniqueId val="{00000021-FA8F-441F-873B-1A15BCCAFF87}"/>
              </c:ext>
            </c:extLst>
          </c:dPt>
          <c:dPt>
            <c:idx val="17"/>
            <c:bubble3D val="0"/>
            <c:spPr>
              <a:solidFill>
                <a:srgbClr val="007A87"/>
              </a:solidFill>
              <a:ln w="19050">
                <a:solidFill>
                  <a:schemeClr val="lt1"/>
                </a:solidFill>
              </a:ln>
              <a:effectLst/>
            </c:spPr>
            <c:extLst>
              <c:ext xmlns:c16="http://schemas.microsoft.com/office/drawing/2014/chart" uri="{C3380CC4-5D6E-409C-BE32-E72D297353CC}">
                <c16:uniqueId val="{00000023-FA8F-441F-873B-1A15BCCAFF87}"/>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FA8F-441F-873B-1A15BCCAFF87}"/>
              </c:ext>
            </c:extLst>
          </c:dPt>
          <c:dPt>
            <c:idx val="19"/>
            <c:bubble3D val="0"/>
            <c:spPr>
              <a:solidFill>
                <a:srgbClr val="5BBBB7"/>
              </a:solidFill>
              <a:ln w="19050">
                <a:solidFill>
                  <a:schemeClr val="lt1"/>
                </a:solidFill>
              </a:ln>
              <a:effectLst/>
            </c:spPr>
            <c:extLst>
              <c:ext xmlns:c16="http://schemas.microsoft.com/office/drawing/2014/chart" uri="{C3380CC4-5D6E-409C-BE32-E72D297353CC}">
                <c16:uniqueId val="{00000027-FA8F-441F-873B-1A15BCCAFF87}"/>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FA8F-441F-873B-1A15BCCAFF87}"/>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FA8F-441F-873B-1A15BCCAFF87}"/>
              </c:ext>
            </c:extLst>
          </c:dPt>
          <c:dPt>
            <c:idx val="22"/>
            <c:bubble3D val="0"/>
            <c:spPr>
              <a:solidFill>
                <a:srgbClr val="E05206"/>
              </a:solidFill>
              <a:ln w="19050">
                <a:solidFill>
                  <a:schemeClr val="lt1"/>
                </a:solidFill>
              </a:ln>
              <a:effectLst/>
            </c:spPr>
            <c:extLst>
              <c:ext xmlns:c16="http://schemas.microsoft.com/office/drawing/2014/chart" uri="{C3380CC4-5D6E-409C-BE32-E72D297353CC}">
                <c16:uniqueId val="{0000002D-FA8F-441F-873B-1A15BCCAFF87}"/>
              </c:ext>
            </c:extLst>
          </c:dPt>
          <c:dPt>
            <c:idx val="23"/>
            <c:bubble3D val="0"/>
            <c:spPr>
              <a:solidFill>
                <a:srgbClr val="007A87"/>
              </a:solidFill>
              <a:ln w="19050">
                <a:solidFill>
                  <a:schemeClr val="lt1"/>
                </a:solidFill>
              </a:ln>
              <a:effectLst/>
            </c:spPr>
            <c:extLst>
              <c:ext xmlns:c16="http://schemas.microsoft.com/office/drawing/2014/chart" uri="{C3380CC4-5D6E-409C-BE32-E72D297353CC}">
                <c16:uniqueId val="{0000002F-FA8F-441F-873B-1A15BCCAFF87}"/>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FA8F-441F-873B-1A15BCCAFF87}"/>
              </c:ext>
            </c:extLst>
          </c:dPt>
          <c:dPt>
            <c:idx val="25"/>
            <c:bubble3D val="0"/>
            <c:spPr>
              <a:solidFill>
                <a:srgbClr val="5BBBB7"/>
              </a:solidFill>
              <a:ln w="19050">
                <a:solidFill>
                  <a:schemeClr val="lt1"/>
                </a:solidFill>
              </a:ln>
              <a:effectLst/>
            </c:spPr>
            <c:extLst>
              <c:ext xmlns:c16="http://schemas.microsoft.com/office/drawing/2014/chart" uri="{C3380CC4-5D6E-409C-BE32-E72D297353CC}">
                <c16:uniqueId val="{00000033-FA8F-441F-873B-1A15BCCAFF87}"/>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FA8F-441F-873B-1A15BCCAFF87}"/>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FA8F-441F-873B-1A15BCCAFF87}"/>
              </c:ext>
            </c:extLst>
          </c:dPt>
          <c:dPt>
            <c:idx val="28"/>
            <c:bubble3D val="0"/>
            <c:spPr>
              <a:solidFill>
                <a:srgbClr val="E05206"/>
              </a:solidFill>
              <a:ln w="19050">
                <a:solidFill>
                  <a:schemeClr val="lt1"/>
                </a:solidFill>
              </a:ln>
              <a:effectLst/>
            </c:spPr>
            <c:extLst>
              <c:ext xmlns:c16="http://schemas.microsoft.com/office/drawing/2014/chart" uri="{C3380CC4-5D6E-409C-BE32-E72D297353CC}">
                <c16:uniqueId val="{00000039-FA8F-441F-873B-1A15BCCAFF87}"/>
              </c:ext>
            </c:extLst>
          </c:dPt>
          <c:dPt>
            <c:idx val="29"/>
            <c:bubble3D val="0"/>
            <c:spPr>
              <a:solidFill>
                <a:srgbClr val="007A87"/>
              </a:solidFill>
              <a:ln w="19050">
                <a:solidFill>
                  <a:schemeClr val="lt1"/>
                </a:solidFill>
              </a:ln>
              <a:effectLst/>
            </c:spPr>
            <c:extLst>
              <c:ext xmlns:c16="http://schemas.microsoft.com/office/drawing/2014/chart" uri="{C3380CC4-5D6E-409C-BE32-E72D297353CC}">
                <c16:uniqueId val="{0000003B-FA8F-441F-873B-1A15BCCAFF87}"/>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FA8F-441F-873B-1A15BCCAFF87}"/>
              </c:ext>
            </c:extLst>
          </c:dPt>
          <c:dPt>
            <c:idx val="31"/>
            <c:bubble3D val="0"/>
            <c:spPr>
              <a:solidFill>
                <a:srgbClr val="5BBBB7"/>
              </a:solidFill>
              <a:ln w="19050">
                <a:solidFill>
                  <a:schemeClr val="lt1"/>
                </a:solidFill>
              </a:ln>
              <a:effectLst/>
            </c:spPr>
            <c:extLst>
              <c:ext xmlns:c16="http://schemas.microsoft.com/office/drawing/2014/chart" uri="{C3380CC4-5D6E-409C-BE32-E72D297353CC}">
                <c16:uniqueId val="{0000003F-FA8F-441F-873B-1A15BCCAFF87}"/>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FA8F-441F-873B-1A15BCCAFF87}"/>
              </c:ext>
            </c:extLst>
          </c:dPt>
          <c:dPt>
            <c:idx val="33"/>
            <c:bubble3D val="0"/>
            <c:spPr>
              <a:solidFill>
                <a:srgbClr val="5482AB"/>
              </a:solidFill>
              <a:ln w="19050">
                <a:solidFill>
                  <a:schemeClr val="lt1"/>
                </a:solidFill>
              </a:ln>
              <a:effectLst/>
            </c:spPr>
            <c:extLst>
              <c:ext xmlns:c16="http://schemas.microsoft.com/office/drawing/2014/chart" uri="{C3380CC4-5D6E-409C-BE32-E72D297353CC}">
                <c16:uniqueId val="{00000043-FA8F-441F-873B-1A15BCCAFF87}"/>
              </c:ext>
            </c:extLst>
          </c:dPt>
          <c:dPt>
            <c:idx val="34"/>
            <c:bubble3D val="0"/>
            <c:spPr>
              <a:solidFill>
                <a:srgbClr val="E05206"/>
              </a:solidFill>
              <a:ln w="19050">
                <a:solidFill>
                  <a:schemeClr val="lt1"/>
                </a:solidFill>
              </a:ln>
              <a:effectLst/>
            </c:spPr>
            <c:extLst>
              <c:ext xmlns:c16="http://schemas.microsoft.com/office/drawing/2014/chart" uri="{C3380CC4-5D6E-409C-BE32-E72D297353CC}">
                <c16:uniqueId val="{00000045-FA8F-441F-873B-1A15BCCAFF87}"/>
              </c:ext>
            </c:extLst>
          </c:dPt>
          <c:dPt>
            <c:idx val="35"/>
            <c:bubble3D val="0"/>
            <c:spPr>
              <a:solidFill>
                <a:srgbClr val="007A87"/>
              </a:solidFill>
              <a:ln w="19050">
                <a:solidFill>
                  <a:schemeClr val="lt1"/>
                </a:solidFill>
              </a:ln>
              <a:effectLst/>
            </c:spPr>
            <c:extLst>
              <c:ext xmlns:c16="http://schemas.microsoft.com/office/drawing/2014/chart" uri="{C3380CC4-5D6E-409C-BE32-E72D297353CC}">
                <c16:uniqueId val="{00000047-FA8F-441F-873B-1A15BCCAFF87}"/>
              </c:ext>
            </c:extLst>
          </c:dPt>
          <c:dPt>
            <c:idx val="36"/>
            <c:bubble3D val="0"/>
            <c:spPr>
              <a:solidFill>
                <a:srgbClr val="C60C30"/>
              </a:solidFill>
              <a:ln w="19050">
                <a:solidFill>
                  <a:schemeClr val="lt1"/>
                </a:solidFill>
              </a:ln>
              <a:effectLst/>
            </c:spPr>
            <c:extLst>
              <c:ext xmlns:c16="http://schemas.microsoft.com/office/drawing/2014/chart" uri="{C3380CC4-5D6E-409C-BE32-E72D297353CC}">
                <c16:uniqueId val="{00000049-FA8F-441F-873B-1A15BCCAFF87}"/>
              </c:ext>
            </c:extLst>
          </c:dPt>
          <c:dPt>
            <c:idx val="37"/>
            <c:bubble3D val="0"/>
            <c:spPr>
              <a:solidFill>
                <a:srgbClr val="5BBBB7"/>
              </a:solidFill>
              <a:ln w="19050">
                <a:solidFill>
                  <a:schemeClr val="lt1"/>
                </a:solidFill>
              </a:ln>
              <a:effectLst/>
            </c:spPr>
            <c:extLst>
              <c:ext xmlns:c16="http://schemas.microsoft.com/office/drawing/2014/chart" uri="{C3380CC4-5D6E-409C-BE32-E72D297353CC}">
                <c16:uniqueId val="{0000004B-FA8F-441F-873B-1A15BCCAFF87}"/>
              </c:ext>
            </c:extLst>
          </c:dPt>
          <c:dPt>
            <c:idx val="38"/>
            <c:bubble3D val="0"/>
            <c:spPr>
              <a:solidFill>
                <a:srgbClr val="952D98"/>
              </a:solidFill>
              <a:ln w="19050">
                <a:solidFill>
                  <a:schemeClr val="lt1"/>
                </a:solidFill>
              </a:ln>
              <a:effectLst/>
            </c:spPr>
            <c:extLst>
              <c:ext xmlns:c16="http://schemas.microsoft.com/office/drawing/2014/chart" uri="{C3380CC4-5D6E-409C-BE32-E72D297353CC}">
                <c16:uniqueId val="{0000004D-FA8F-441F-873B-1A15BCCAFF87}"/>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FA8F-441F-873B-1A15BCCAFF87}"/>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FA8F-441F-873B-1A15BCCAFF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3B61-4818-A9C7-1D01DD45702D}"/>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3B61-4818-A9C7-1D01DD45702D}"/>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3B61-4818-A9C7-1D01DD45702D}"/>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3B61-4818-A9C7-1D01DD45702D}"/>
              </c:ext>
            </c:extLst>
          </c:dPt>
          <c:dPt>
            <c:idx val="4"/>
            <c:bubble3D val="0"/>
            <c:spPr>
              <a:solidFill>
                <a:srgbClr val="E05206"/>
              </a:solidFill>
              <a:ln w="19050">
                <a:solidFill>
                  <a:schemeClr val="lt1"/>
                </a:solidFill>
              </a:ln>
              <a:effectLst/>
            </c:spPr>
            <c:extLst>
              <c:ext xmlns:c16="http://schemas.microsoft.com/office/drawing/2014/chart" uri="{C3380CC4-5D6E-409C-BE32-E72D297353CC}">
                <c16:uniqueId val="{00000009-3B61-4818-A9C7-1D01DD45702D}"/>
              </c:ext>
            </c:extLst>
          </c:dPt>
          <c:dPt>
            <c:idx val="5"/>
            <c:bubble3D val="0"/>
            <c:spPr>
              <a:solidFill>
                <a:srgbClr val="007A87"/>
              </a:solidFill>
              <a:ln w="19050">
                <a:solidFill>
                  <a:schemeClr val="lt1"/>
                </a:solidFill>
              </a:ln>
              <a:effectLst/>
            </c:spPr>
            <c:extLst>
              <c:ext xmlns:c16="http://schemas.microsoft.com/office/drawing/2014/chart" uri="{C3380CC4-5D6E-409C-BE32-E72D297353CC}">
                <c16:uniqueId val="{0000000B-3B61-4818-A9C7-1D01DD45702D}"/>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3B61-4818-A9C7-1D01DD45702D}"/>
              </c:ext>
            </c:extLst>
          </c:dPt>
          <c:dPt>
            <c:idx val="7"/>
            <c:bubble3D val="0"/>
            <c:spPr>
              <a:solidFill>
                <a:srgbClr val="5BBBB7"/>
              </a:solidFill>
              <a:ln w="19050">
                <a:solidFill>
                  <a:schemeClr val="lt1"/>
                </a:solidFill>
              </a:ln>
              <a:effectLst/>
            </c:spPr>
            <c:extLst>
              <c:ext xmlns:c16="http://schemas.microsoft.com/office/drawing/2014/chart" uri="{C3380CC4-5D6E-409C-BE32-E72D297353CC}">
                <c16:uniqueId val="{0000000F-3B61-4818-A9C7-1D01DD45702D}"/>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3B61-4818-A9C7-1D01DD45702D}"/>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3B61-4818-A9C7-1D01DD45702D}"/>
              </c:ext>
            </c:extLst>
          </c:dPt>
          <c:dPt>
            <c:idx val="10"/>
            <c:bubble3D val="0"/>
            <c:spPr>
              <a:solidFill>
                <a:srgbClr val="E05206"/>
              </a:solidFill>
              <a:ln w="19050">
                <a:solidFill>
                  <a:schemeClr val="lt1"/>
                </a:solidFill>
              </a:ln>
              <a:effectLst/>
            </c:spPr>
            <c:extLst>
              <c:ext xmlns:c16="http://schemas.microsoft.com/office/drawing/2014/chart" uri="{C3380CC4-5D6E-409C-BE32-E72D297353CC}">
                <c16:uniqueId val="{00000015-3B61-4818-A9C7-1D01DD45702D}"/>
              </c:ext>
            </c:extLst>
          </c:dPt>
          <c:dPt>
            <c:idx val="11"/>
            <c:bubble3D val="0"/>
            <c:spPr>
              <a:solidFill>
                <a:srgbClr val="007A87"/>
              </a:solidFill>
              <a:ln w="19050">
                <a:solidFill>
                  <a:schemeClr val="lt1"/>
                </a:solidFill>
              </a:ln>
              <a:effectLst/>
            </c:spPr>
            <c:extLst>
              <c:ext xmlns:c16="http://schemas.microsoft.com/office/drawing/2014/chart" uri="{C3380CC4-5D6E-409C-BE32-E72D297353CC}">
                <c16:uniqueId val="{00000017-3B61-4818-A9C7-1D01DD45702D}"/>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3B61-4818-A9C7-1D01DD45702D}"/>
              </c:ext>
            </c:extLst>
          </c:dPt>
          <c:dPt>
            <c:idx val="13"/>
            <c:bubble3D val="0"/>
            <c:spPr>
              <a:solidFill>
                <a:srgbClr val="5BBBB7"/>
              </a:solidFill>
              <a:ln w="19050">
                <a:solidFill>
                  <a:schemeClr val="lt1"/>
                </a:solidFill>
              </a:ln>
              <a:effectLst/>
            </c:spPr>
            <c:extLst>
              <c:ext xmlns:c16="http://schemas.microsoft.com/office/drawing/2014/chart" uri="{C3380CC4-5D6E-409C-BE32-E72D297353CC}">
                <c16:uniqueId val="{0000001B-3B61-4818-A9C7-1D01DD45702D}"/>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3B61-4818-A9C7-1D01DD45702D}"/>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3B61-4818-A9C7-1D01DD45702D}"/>
              </c:ext>
            </c:extLst>
          </c:dPt>
          <c:dPt>
            <c:idx val="16"/>
            <c:bubble3D val="0"/>
            <c:spPr>
              <a:solidFill>
                <a:srgbClr val="E05206"/>
              </a:solidFill>
              <a:ln w="19050">
                <a:solidFill>
                  <a:schemeClr val="lt1"/>
                </a:solidFill>
              </a:ln>
              <a:effectLst/>
            </c:spPr>
            <c:extLst>
              <c:ext xmlns:c16="http://schemas.microsoft.com/office/drawing/2014/chart" uri="{C3380CC4-5D6E-409C-BE32-E72D297353CC}">
                <c16:uniqueId val="{00000021-3B61-4818-A9C7-1D01DD45702D}"/>
              </c:ext>
            </c:extLst>
          </c:dPt>
          <c:dPt>
            <c:idx val="17"/>
            <c:bubble3D val="0"/>
            <c:spPr>
              <a:solidFill>
                <a:srgbClr val="007A87"/>
              </a:solidFill>
              <a:ln w="19050">
                <a:solidFill>
                  <a:schemeClr val="lt1"/>
                </a:solidFill>
              </a:ln>
              <a:effectLst/>
            </c:spPr>
            <c:extLst>
              <c:ext xmlns:c16="http://schemas.microsoft.com/office/drawing/2014/chart" uri="{C3380CC4-5D6E-409C-BE32-E72D297353CC}">
                <c16:uniqueId val="{00000023-3B61-4818-A9C7-1D01DD45702D}"/>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3B61-4818-A9C7-1D01DD45702D}"/>
              </c:ext>
            </c:extLst>
          </c:dPt>
          <c:dPt>
            <c:idx val="19"/>
            <c:bubble3D val="0"/>
            <c:spPr>
              <a:solidFill>
                <a:srgbClr val="5BBBB7"/>
              </a:solidFill>
              <a:ln w="19050">
                <a:solidFill>
                  <a:schemeClr val="lt1"/>
                </a:solidFill>
              </a:ln>
              <a:effectLst/>
            </c:spPr>
            <c:extLst>
              <c:ext xmlns:c16="http://schemas.microsoft.com/office/drawing/2014/chart" uri="{C3380CC4-5D6E-409C-BE32-E72D297353CC}">
                <c16:uniqueId val="{00000027-3B61-4818-A9C7-1D01DD45702D}"/>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3B61-4818-A9C7-1D01DD45702D}"/>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3B61-4818-A9C7-1D01DD45702D}"/>
              </c:ext>
            </c:extLst>
          </c:dPt>
          <c:dPt>
            <c:idx val="22"/>
            <c:bubble3D val="0"/>
            <c:spPr>
              <a:solidFill>
                <a:srgbClr val="E05206"/>
              </a:solidFill>
              <a:ln w="19050">
                <a:solidFill>
                  <a:schemeClr val="lt1"/>
                </a:solidFill>
              </a:ln>
              <a:effectLst/>
            </c:spPr>
            <c:extLst>
              <c:ext xmlns:c16="http://schemas.microsoft.com/office/drawing/2014/chart" uri="{C3380CC4-5D6E-409C-BE32-E72D297353CC}">
                <c16:uniqueId val="{0000002D-3B61-4818-A9C7-1D01DD45702D}"/>
              </c:ext>
            </c:extLst>
          </c:dPt>
          <c:dPt>
            <c:idx val="23"/>
            <c:bubble3D val="0"/>
            <c:spPr>
              <a:solidFill>
                <a:srgbClr val="007A87"/>
              </a:solidFill>
              <a:ln w="19050">
                <a:solidFill>
                  <a:schemeClr val="lt1"/>
                </a:solidFill>
              </a:ln>
              <a:effectLst/>
            </c:spPr>
            <c:extLst>
              <c:ext xmlns:c16="http://schemas.microsoft.com/office/drawing/2014/chart" uri="{C3380CC4-5D6E-409C-BE32-E72D297353CC}">
                <c16:uniqueId val="{0000002F-3B61-4818-A9C7-1D01DD45702D}"/>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3B61-4818-A9C7-1D01DD45702D}"/>
              </c:ext>
            </c:extLst>
          </c:dPt>
          <c:dPt>
            <c:idx val="25"/>
            <c:bubble3D val="0"/>
            <c:spPr>
              <a:solidFill>
                <a:srgbClr val="5BBBB7"/>
              </a:solidFill>
              <a:ln w="19050">
                <a:solidFill>
                  <a:schemeClr val="lt1"/>
                </a:solidFill>
              </a:ln>
              <a:effectLst/>
            </c:spPr>
            <c:extLst>
              <c:ext xmlns:c16="http://schemas.microsoft.com/office/drawing/2014/chart" uri="{C3380CC4-5D6E-409C-BE32-E72D297353CC}">
                <c16:uniqueId val="{00000033-3B61-4818-A9C7-1D01DD45702D}"/>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3B61-4818-A9C7-1D01DD45702D}"/>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3B61-4818-A9C7-1D01DD45702D}"/>
              </c:ext>
            </c:extLst>
          </c:dPt>
          <c:dPt>
            <c:idx val="28"/>
            <c:bubble3D val="0"/>
            <c:spPr>
              <a:solidFill>
                <a:srgbClr val="E05206"/>
              </a:solidFill>
              <a:ln w="19050">
                <a:solidFill>
                  <a:schemeClr val="lt1"/>
                </a:solidFill>
              </a:ln>
              <a:effectLst/>
            </c:spPr>
            <c:extLst>
              <c:ext xmlns:c16="http://schemas.microsoft.com/office/drawing/2014/chart" uri="{C3380CC4-5D6E-409C-BE32-E72D297353CC}">
                <c16:uniqueId val="{00000039-3B61-4818-A9C7-1D01DD45702D}"/>
              </c:ext>
            </c:extLst>
          </c:dPt>
          <c:dPt>
            <c:idx val="29"/>
            <c:bubble3D val="0"/>
            <c:spPr>
              <a:solidFill>
                <a:srgbClr val="007A87"/>
              </a:solidFill>
              <a:ln w="19050">
                <a:solidFill>
                  <a:schemeClr val="lt1"/>
                </a:solidFill>
              </a:ln>
              <a:effectLst/>
            </c:spPr>
            <c:extLst>
              <c:ext xmlns:c16="http://schemas.microsoft.com/office/drawing/2014/chart" uri="{C3380CC4-5D6E-409C-BE32-E72D297353CC}">
                <c16:uniqueId val="{0000003B-3B61-4818-A9C7-1D01DD45702D}"/>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3B61-4818-A9C7-1D01DD45702D}"/>
              </c:ext>
            </c:extLst>
          </c:dPt>
          <c:dPt>
            <c:idx val="31"/>
            <c:bubble3D val="0"/>
            <c:spPr>
              <a:solidFill>
                <a:srgbClr val="5BBBB7"/>
              </a:solidFill>
              <a:ln w="19050">
                <a:solidFill>
                  <a:schemeClr val="lt1"/>
                </a:solidFill>
              </a:ln>
              <a:effectLst/>
            </c:spPr>
            <c:extLst>
              <c:ext xmlns:c16="http://schemas.microsoft.com/office/drawing/2014/chart" uri="{C3380CC4-5D6E-409C-BE32-E72D297353CC}">
                <c16:uniqueId val="{0000003F-3B61-4818-A9C7-1D01DD45702D}"/>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3B61-4818-A9C7-1D01DD45702D}"/>
              </c:ext>
            </c:extLst>
          </c:dPt>
          <c:dPt>
            <c:idx val="33"/>
            <c:bubble3D val="0"/>
            <c:spPr>
              <a:solidFill>
                <a:srgbClr val="5482AB"/>
              </a:solidFill>
              <a:ln w="19050">
                <a:solidFill>
                  <a:schemeClr val="lt1"/>
                </a:solidFill>
              </a:ln>
              <a:effectLst/>
            </c:spPr>
            <c:extLst>
              <c:ext xmlns:c16="http://schemas.microsoft.com/office/drawing/2014/chart" uri="{C3380CC4-5D6E-409C-BE32-E72D297353CC}">
                <c16:uniqueId val="{00000043-3B61-4818-A9C7-1D01DD45702D}"/>
              </c:ext>
            </c:extLst>
          </c:dPt>
          <c:dPt>
            <c:idx val="34"/>
            <c:bubble3D val="0"/>
            <c:spPr>
              <a:solidFill>
                <a:srgbClr val="E05206"/>
              </a:solidFill>
              <a:ln w="19050">
                <a:solidFill>
                  <a:schemeClr val="lt1"/>
                </a:solidFill>
              </a:ln>
              <a:effectLst/>
            </c:spPr>
            <c:extLst>
              <c:ext xmlns:c16="http://schemas.microsoft.com/office/drawing/2014/chart" uri="{C3380CC4-5D6E-409C-BE32-E72D297353CC}">
                <c16:uniqueId val="{00000045-3B61-4818-A9C7-1D01DD45702D}"/>
              </c:ext>
            </c:extLst>
          </c:dPt>
          <c:dPt>
            <c:idx val="35"/>
            <c:bubble3D val="0"/>
            <c:spPr>
              <a:solidFill>
                <a:srgbClr val="007A87"/>
              </a:solidFill>
              <a:ln w="19050">
                <a:solidFill>
                  <a:schemeClr val="lt1"/>
                </a:solidFill>
              </a:ln>
              <a:effectLst/>
            </c:spPr>
            <c:extLst>
              <c:ext xmlns:c16="http://schemas.microsoft.com/office/drawing/2014/chart" uri="{C3380CC4-5D6E-409C-BE32-E72D297353CC}">
                <c16:uniqueId val="{00000047-3B61-4818-A9C7-1D01DD45702D}"/>
              </c:ext>
            </c:extLst>
          </c:dPt>
          <c:dPt>
            <c:idx val="36"/>
            <c:bubble3D val="0"/>
            <c:spPr>
              <a:solidFill>
                <a:srgbClr val="C60C30"/>
              </a:solidFill>
              <a:ln w="19050">
                <a:solidFill>
                  <a:schemeClr val="lt1"/>
                </a:solidFill>
              </a:ln>
              <a:effectLst/>
            </c:spPr>
            <c:extLst>
              <c:ext xmlns:c16="http://schemas.microsoft.com/office/drawing/2014/chart" uri="{C3380CC4-5D6E-409C-BE32-E72D297353CC}">
                <c16:uniqueId val="{00000049-3B61-4818-A9C7-1D01DD45702D}"/>
              </c:ext>
            </c:extLst>
          </c:dPt>
          <c:dPt>
            <c:idx val="37"/>
            <c:bubble3D val="0"/>
            <c:spPr>
              <a:solidFill>
                <a:srgbClr val="5BBBB7"/>
              </a:solidFill>
              <a:ln w="19050">
                <a:solidFill>
                  <a:schemeClr val="lt1"/>
                </a:solidFill>
              </a:ln>
              <a:effectLst/>
            </c:spPr>
            <c:extLst>
              <c:ext xmlns:c16="http://schemas.microsoft.com/office/drawing/2014/chart" uri="{C3380CC4-5D6E-409C-BE32-E72D297353CC}">
                <c16:uniqueId val="{0000004B-3B61-4818-A9C7-1D01DD45702D}"/>
              </c:ext>
            </c:extLst>
          </c:dPt>
          <c:dPt>
            <c:idx val="38"/>
            <c:bubble3D val="0"/>
            <c:spPr>
              <a:solidFill>
                <a:srgbClr val="952D98"/>
              </a:solidFill>
              <a:ln w="19050">
                <a:solidFill>
                  <a:schemeClr val="lt1"/>
                </a:solidFill>
              </a:ln>
              <a:effectLst/>
            </c:spPr>
            <c:extLst>
              <c:ext xmlns:c16="http://schemas.microsoft.com/office/drawing/2014/chart" uri="{C3380CC4-5D6E-409C-BE32-E72D297353CC}">
                <c16:uniqueId val="{0000004D-3B61-4818-A9C7-1D01DD45702D}"/>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3B61-4818-A9C7-1D01DD45702D}"/>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3B61-4818-A9C7-1D01DD4570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r>
              <a:rPr lang="en-GB" sz="1600" b="1" dirty="0">
                <a:solidFill>
                  <a:srgbClr val="331C54"/>
                </a:solidFill>
                <a:latin typeface="DINOT-Light"/>
              </a:rPr>
              <a:t>Total pension at the end of</a:t>
            </a:r>
            <a:br>
              <a:rPr lang="en-GB" sz="1600" b="1" dirty="0">
                <a:solidFill>
                  <a:srgbClr val="331C54"/>
                </a:solidFill>
                <a:latin typeface="DINOT-Light"/>
              </a:rPr>
            </a:br>
            <a:r>
              <a:rPr lang="en-GB" sz="1600" b="1" dirty="0">
                <a:solidFill>
                  <a:srgbClr val="331C54"/>
                </a:solidFill>
                <a:latin typeface="DINOT-Light"/>
              </a:rPr>
              <a:t>your career</a:t>
            </a:r>
          </a:p>
        </c:rich>
      </c:tx>
      <c:layout>
        <c:manualLayout>
          <c:xMode val="edge"/>
          <c:yMode val="edge"/>
          <c:x val="0.10942223609957355"/>
          <c:y val="8.148192618140773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B0B8-43AA-8468-3761A566D45F}"/>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B0B8-43AA-8468-3761A566D45F}"/>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B0B8-43AA-8468-3761A566D45F}"/>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B0B8-43AA-8468-3761A566D45F}"/>
              </c:ext>
            </c:extLst>
          </c:dPt>
          <c:dPt>
            <c:idx val="4"/>
            <c:bubble3D val="0"/>
            <c:spPr>
              <a:solidFill>
                <a:srgbClr val="E05206"/>
              </a:solidFill>
              <a:ln w="19050">
                <a:solidFill>
                  <a:schemeClr val="lt1"/>
                </a:solidFill>
              </a:ln>
              <a:effectLst/>
            </c:spPr>
            <c:extLst>
              <c:ext xmlns:c16="http://schemas.microsoft.com/office/drawing/2014/chart" uri="{C3380CC4-5D6E-409C-BE32-E72D297353CC}">
                <c16:uniqueId val="{00000009-B0B8-43AA-8468-3761A566D45F}"/>
              </c:ext>
            </c:extLst>
          </c:dPt>
          <c:dPt>
            <c:idx val="5"/>
            <c:bubble3D val="0"/>
            <c:spPr>
              <a:solidFill>
                <a:srgbClr val="007A87"/>
              </a:solidFill>
              <a:ln w="19050">
                <a:solidFill>
                  <a:schemeClr val="lt1"/>
                </a:solidFill>
              </a:ln>
              <a:effectLst/>
            </c:spPr>
            <c:extLst>
              <c:ext xmlns:c16="http://schemas.microsoft.com/office/drawing/2014/chart" uri="{C3380CC4-5D6E-409C-BE32-E72D297353CC}">
                <c16:uniqueId val="{0000000B-B0B8-43AA-8468-3761A566D45F}"/>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B0B8-43AA-8468-3761A566D45F}"/>
              </c:ext>
            </c:extLst>
          </c:dPt>
          <c:dPt>
            <c:idx val="7"/>
            <c:bubble3D val="0"/>
            <c:spPr>
              <a:solidFill>
                <a:srgbClr val="5BBBB7"/>
              </a:solidFill>
              <a:ln w="19050">
                <a:solidFill>
                  <a:schemeClr val="lt1"/>
                </a:solidFill>
              </a:ln>
              <a:effectLst/>
            </c:spPr>
            <c:extLst>
              <c:ext xmlns:c16="http://schemas.microsoft.com/office/drawing/2014/chart" uri="{C3380CC4-5D6E-409C-BE32-E72D297353CC}">
                <c16:uniqueId val="{0000000F-B0B8-43AA-8468-3761A566D45F}"/>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B0B8-43AA-8468-3761A566D45F}"/>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B0B8-43AA-8468-3761A566D45F}"/>
              </c:ext>
            </c:extLst>
          </c:dPt>
          <c:dPt>
            <c:idx val="10"/>
            <c:bubble3D val="0"/>
            <c:spPr>
              <a:solidFill>
                <a:srgbClr val="E05206"/>
              </a:solidFill>
              <a:ln w="19050">
                <a:solidFill>
                  <a:schemeClr val="lt1"/>
                </a:solidFill>
              </a:ln>
              <a:effectLst/>
            </c:spPr>
            <c:extLst>
              <c:ext xmlns:c16="http://schemas.microsoft.com/office/drawing/2014/chart" uri="{C3380CC4-5D6E-409C-BE32-E72D297353CC}">
                <c16:uniqueId val="{00000015-B0B8-43AA-8468-3761A566D45F}"/>
              </c:ext>
            </c:extLst>
          </c:dPt>
          <c:dPt>
            <c:idx val="11"/>
            <c:bubble3D val="0"/>
            <c:spPr>
              <a:solidFill>
                <a:srgbClr val="007A87"/>
              </a:solidFill>
              <a:ln w="19050">
                <a:solidFill>
                  <a:schemeClr val="lt1"/>
                </a:solidFill>
              </a:ln>
              <a:effectLst/>
            </c:spPr>
            <c:extLst>
              <c:ext xmlns:c16="http://schemas.microsoft.com/office/drawing/2014/chart" uri="{C3380CC4-5D6E-409C-BE32-E72D297353CC}">
                <c16:uniqueId val="{00000017-B0B8-43AA-8468-3761A566D45F}"/>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B0B8-43AA-8468-3761A566D45F}"/>
              </c:ext>
            </c:extLst>
          </c:dPt>
          <c:dPt>
            <c:idx val="13"/>
            <c:bubble3D val="0"/>
            <c:spPr>
              <a:solidFill>
                <a:srgbClr val="5BBBB7"/>
              </a:solidFill>
              <a:ln w="19050">
                <a:solidFill>
                  <a:schemeClr val="lt1"/>
                </a:solidFill>
              </a:ln>
              <a:effectLst/>
            </c:spPr>
            <c:extLst>
              <c:ext xmlns:c16="http://schemas.microsoft.com/office/drawing/2014/chart" uri="{C3380CC4-5D6E-409C-BE32-E72D297353CC}">
                <c16:uniqueId val="{0000001B-B0B8-43AA-8468-3761A566D45F}"/>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B0B8-43AA-8468-3761A566D45F}"/>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B0B8-43AA-8468-3761A566D45F}"/>
              </c:ext>
            </c:extLst>
          </c:dPt>
          <c:dPt>
            <c:idx val="16"/>
            <c:bubble3D val="0"/>
            <c:spPr>
              <a:solidFill>
                <a:srgbClr val="E05206"/>
              </a:solidFill>
              <a:ln w="19050">
                <a:solidFill>
                  <a:schemeClr val="lt1"/>
                </a:solidFill>
              </a:ln>
              <a:effectLst/>
            </c:spPr>
            <c:extLst>
              <c:ext xmlns:c16="http://schemas.microsoft.com/office/drawing/2014/chart" uri="{C3380CC4-5D6E-409C-BE32-E72D297353CC}">
                <c16:uniqueId val="{00000021-B0B8-43AA-8468-3761A566D45F}"/>
              </c:ext>
            </c:extLst>
          </c:dPt>
          <c:dPt>
            <c:idx val="17"/>
            <c:bubble3D val="0"/>
            <c:spPr>
              <a:solidFill>
                <a:srgbClr val="007A87"/>
              </a:solidFill>
              <a:ln w="19050">
                <a:solidFill>
                  <a:schemeClr val="lt1"/>
                </a:solidFill>
              </a:ln>
              <a:effectLst/>
            </c:spPr>
            <c:extLst>
              <c:ext xmlns:c16="http://schemas.microsoft.com/office/drawing/2014/chart" uri="{C3380CC4-5D6E-409C-BE32-E72D297353CC}">
                <c16:uniqueId val="{00000023-B0B8-43AA-8468-3761A566D45F}"/>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B0B8-43AA-8468-3761A566D45F}"/>
              </c:ext>
            </c:extLst>
          </c:dPt>
          <c:dPt>
            <c:idx val="19"/>
            <c:bubble3D val="0"/>
            <c:spPr>
              <a:solidFill>
                <a:srgbClr val="5BBBB7"/>
              </a:solidFill>
              <a:ln w="19050">
                <a:solidFill>
                  <a:schemeClr val="lt1"/>
                </a:solidFill>
              </a:ln>
              <a:effectLst/>
            </c:spPr>
            <c:extLst>
              <c:ext xmlns:c16="http://schemas.microsoft.com/office/drawing/2014/chart" uri="{C3380CC4-5D6E-409C-BE32-E72D297353CC}">
                <c16:uniqueId val="{00000027-B0B8-43AA-8468-3761A566D45F}"/>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B0B8-43AA-8468-3761A566D45F}"/>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B0B8-43AA-8468-3761A566D45F}"/>
              </c:ext>
            </c:extLst>
          </c:dPt>
          <c:dPt>
            <c:idx val="22"/>
            <c:bubble3D val="0"/>
            <c:spPr>
              <a:solidFill>
                <a:srgbClr val="E05206"/>
              </a:solidFill>
              <a:ln w="19050">
                <a:solidFill>
                  <a:schemeClr val="lt1"/>
                </a:solidFill>
              </a:ln>
              <a:effectLst/>
            </c:spPr>
            <c:extLst>
              <c:ext xmlns:c16="http://schemas.microsoft.com/office/drawing/2014/chart" uri="{C3380CC4-5D6E-409C-BE32-E72D297353CC}">
                <c16:uniqueId val="{0000002D-B0B8-43AA-8468-3761A566D45F}"/>
              </c:ext>
            </c:extLst>
          </c:dPt>
          <c:dPt>
            <c:idx val="23"/>
            <c:bubble3D val="0"/>
            <c:spPr>
              <a:solidFill>
                <a:srgbClr val="007A87"/>
              </a:solidFill>
              <a:ln w="19050">
                <a:solidFill>
                  <a:schemeClr val="lt1"/>
                </a:solidFill>
              </a:ln>
              <a:effectLst/>
            </c:spPr>
            <c:extLst>
              <c:ext xmlns:c16="http://schemas.microsoft.com/office/drawing/2014/chart" uri="{C3380CC4-5D6E-409C-BE32-E72D297353CC}">
                <c16:uniqueId val="{0000002F-B0B8-43AA-8468-3761A566D45F}"/>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B0B8-43AA-8468-3761A566D45F}"/>
              </c:ext>
            </c:extLst>
          </c:dPt>
          <c:dPt>
            <c:idx val="25"/>
            <c:bubble3D val="0"/>
            <c:spPr>
              <a:solidFill>
                <a:srgbClr val="5BBBB7"/>
              </a:solidFill>
              <a:ln w="19050">
                <a:solidFill>
                  <a:schemeClr val="lt1"/>
                </a:solidFill>
              </a:ln>
              <a:effectLst/>
            </c:spPr>
            <c:extLst>
              <c:ext xmlns:c16="http://schemas.microsoft.com/office/drawing/2014/chart" uri="{C3380CC4-5D6E-409C-BE32-E72D297353CC}">
                <c16:uniqueId val="{00000033-B0B8-43AA-8468-3761A566D45F}"/>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B0B8-43AA-8468-3761A566D45F}"/>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B0B8-43AA-8468-3761A566D45F}"/>
              </c:ext>
            </c:extLst>
          </c:dPt>
          <c:dPt>
            <c:idx val="28"/>
            <c:bubble3D val="0"/>
            <c:spPr>
              <a:solidFill>
                <a:srgbClr val="E05206"/>
              </a:solidFill>
              <a:ln w="19050">
                <a:solidFill>
                  <a:schemeClr val="lt1"/>
                </a:solidFill>
              </a:ln>
              <a:effectLst/>
            </c:spPr>
            <c:extLst>
              <c:ext xmlns:c16="http://schemas.microsoft.com/office/drawing/2014/chart" uri="{C3380CC4-5D6E-409C-BE32-E72D297353CC}">
                <c16:uniqueId val="{00000039-B0B8-43AA-8468-3761A566D45F}"/>
              </c:ext>
            </c:extLst>
          </c:dPt>
          <c:dPt>
            <c:idx val="29"/>
            <c:bubble3D val="0"/>
            <c:spPr>
              <a:solidFill>
                <a:srgbClr val="007A87"/>
              </a:solidFill>
              <a:ln w="19050">
                <a:solidFill>
                  <a:schemeClr val="lt1"/>
                </a:solidFill>
              </a:ln>
              <a:effectLst/>
            </c:spPr>
            <c:extLst>
              <c:ext xmlns:c16="http://schemas.microsoft.com/office/drawing/2014/chart" uri="{C3380CC4-5D6E-409C-BE32-E72D297353CC}">
                <c16:uniqueId val="{0000003B-B0B8-43AA-8468-3761A566D45F}"/>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B0B8-43AA-8468-3761A566D45F}"/>
              </c:ext>
            </c:extLst>
          </c:dPt>
          <c:dPt>
            <c:idx val="31"/>
            <c:bubble3D val="0"/>
            <c:spPr>
              <a:solidFill>
                <a:srgbClr val="5BBBB7"/>
              </a:solidFill>
              <a:ln w="19050">
                <a:solidFill>
                  <a:schemeClr val="lt1"/>
                </a:solidFill>
              </a:ln>
              <a:effectLst/>
            </c:spPr>
            <c:extLst>
              <c:ext xmlns:c16="http://schemas.microsoft.com/office/drawing/2014/chart" uri="{C3380CC4-5D6E-409C-BE32-E72D297353CC}">
                <c16:uniqueId val="{0000003F-B0B8-43AA-8468-3761A566D45F}"/>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B0B8-43AA-8468-3761A566D45F}"/>
              </c:ext>
            </c:extLst>
          </c:dPt>
          <c:dPt>
            <c:idx val="33"/>
            <c:bubble3D val="0"/>
            <c:spPr>
              <a:solidFill>
                <a:srgbClr val="5482AB"/>
              </a:solidFill>
              <a:ln w="19050">
                <a:solidFill>
                  <a:schemeClr val="lt1"/>
                </a:solidFill>
              </a:ln>
              <a:effectLst/>
            </c:spPr>
            <c:extLst>
              <c:ext xmlns:c16="http://schemas.microsoft.com/office/drawing/2014/chart" uri="{C3380CC4-5D6E-409C-BE32-E72D297353CC}">
                <c16:uniqueId val="{00000043-B0B8-43AA-8468-3761A566D45F}"/>
              </c:ext>
            </c:extLst>
          </c:dPt>
          <c:dPt>
            <c:idx val="34"/>
            <c:bubble3D val="0"/>
            <c:spPr>
              <a:solidFill>
                <a:srgbClr val="E05206"/>
              </a:solidFill>
              <a:ln w="19050">
                <a:solidFill>
                  <a:schemeClr val="lt1"/>
                </a:solidFill>
              </a:ln>
              <a:effectLst/>
            </c:spPr>
            <c:extLst>
              <c:ext xmlns:c16="http://schemas.microsoft.com/office/drawing/2014/chart" uri="{C3380CC4-5D6E-409C-BE32-E72D297353CC}">
                <c16:uniqueId val="{00000045-B0B8-43AA-8468-3761A566D45F}"/>
              </c:ext>
            </c:extLst>
          </c:dPt>
          <c:dPt>
            <c:idx val="35"/>
            <c:bubble3D val="0"/>
            <c:spPr>
              <a:solidFill>
                <a:srgbClr val="007A87"/>
              </a:solidFill>
              <a:ln w="19050">
                <a:solidFill>
                  <a:schemeClr val="lt1"/>
                </a:solidFill>
              </a:ln>
              <a:effectLst/>
            </c:spPr>
            <c:extLst>
              <c:ext xmlns:c16="http://schemas.microsoft.com/office/drawing/2014/chart" uri="{C3380CC4-5D6E-409C-BE32-E72D297353CC}">
                <c16:uniqueId val="{00000047-B0B8-43AA-8468-3761A566D45F}"/>
              </c:ext>
            </c:extLst>
          </c:dPt>
          <c:dPt>
            <c:idx val="36"/>
            <c:bubble3D val="0"/>
            <c:spPr>
              <a:solidFill>
                <a:srgbClr val="C60C30"/>
              </a:solidFill>
              <a:ln w="19050">
                <a:solidFill>
                  <a:schemeClr val="lt1"/>
                </a:solidFill>
              </a:ln>
              <a:effectLst/>
            </c:spPr>
            <c:extLst>
              <c:ext xmlns:c16="http://schemas.microsoft.com/office/drawing/2014/chart" uri="{C3380CC4-5D6E-409C-BE32-E72D297353CC}">
                <c16:uniqueId val="{00000049-B0B8-43AA-8468-3761A566D45F}"/>
              </c:ext>
            </c:extLst>
          </c:dPt>
          <c:dPt>
            <c:idx val="37"/>
            <c:bubble3D val="0"/>
            <c:spPr>
              <a:solidFill>
                <a:srgbClr val="5BBBB7"/>
              </a:solidFill>
              <a:ln w="19050">
                <a:solidFill>
                  <a:schemeClr val="lt1"/>
                </a:solidFill>
              </a:ln>
              <a:effectLst/>
            </c:spPr>
            <c:extLst>
              <c:ext xmlns:c16="http://schemas.microsoft.com/office/drawing/2014/chart" uri="{C3380CC4-5D6E-409C-BE32-E72D297353CC}">
                <c16:uniqueId val="{0000004B-B0B8-43AA-8468-3761A566D45F}"/>
              </c:ext>
            </c:extLst>
          </c:dPt>
          <c:dPt>
            <c:idx val="38"/>
            <c:bubble3D val="0"/>
            <c:spPr>
              <a:solidFill>
                <a:srgbClr val="952D98"/>
              </a:solidFill>
              <a:ln w="19050">
                <a:solidFill>
                  <a:schemeClr val="lt1"/>
                </a:solidFill>
              </a:ln>
              <a:effectLst/>
            </c:spPr>
            <c:extLst>
              <c:ext xmlns:c16="http://schemas.microsoft.com/office/drawing/2014/chart" uri="{C3380CC4-5D6E-409C-BE32-E72D297353CC}">
                <c16:uniqueId val="{0000004D-B0B8-43AA-8468-3761A566D45F}"/>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B0B8-43AA-8468-3761A566D45F}"/>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B0B8-43AA-8468-3761A566D4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BBBB7"/>
                </a:solidFill>
                <a:latin typeface="DINOT-Light"/>
                <a:ea typeface="+mn-ea"/>
                <a:cs typeface="+mn-cs"/>
              </a:defRPr>
            </a:pPr>
            <a:r>
              <a:rPr lang="en-GB" sz="1600" b="1" dirty="0">
                <a:solidFill>
                  <a:srgbClr val="5BBBB7"/>
                </a:solidFill>
                <a:latin typeface="DINOT-Light"/>
              </a:rPr>
              <a:t>After year 2</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BBBB7"/>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89C6-465E-87C9-E88DC5B37D25}"/>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89C6-465E-87C9-E88DC5B37D25}"/>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89C6-465E-87C9-E88DC5B37D25}"/>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89C6-465E-87C9-E88DC5B37D25}"/>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89C6-465E-87C9-E88DC5B37D25}"/>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89C6-465E-87C9-E88DC5B37D25}"/>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89C6-465E-87C9-E88DC5B37D25}"/>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89C6-465E-87C9-E88DC5B37D25}"/>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89C6-465E-87C9-E88DC5B37D25}"/>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89C6-465E-87C9-E88DC5B37D25}"/>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89C6-465E-87C9-E88DC5B37D25}"/>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89C6-465E-87C9-E88DC5B37D25}"/>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89C6-465E-87C9-E88DC5B37D25}"/>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89C6-465E-87C9-E88DC5B37D25}"/>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89C6-465E-87C9-E88DC5B37D25}"/>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89C6-465E-87C9-E88DC5B37D25}"/>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89C6-465E-87C9-E88DC5B37D25}"/>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89C6-465E-87C9-E88DC5B37D25}"/>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89C6-465E-87C9-E88DC5B37D25}"/>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89C6-465E-87C9-E88DC5B37D25}"/>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89C6-465E-87C9-E88DC5B37D25}"/>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89C6-465E-87C9-E88DC5B37D25}"/>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89C6-465E-87C9-E88DC5B37D25}"/>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89C6-465E-87C9-E88DC5B37D25}"/>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89C6-465E-87C9-E88DC5B37D25}"/>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89C6-465E-87C9-E88DC5B37D25}"/>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89C6-465E-87C9-E88DC5B37D25}"/>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89C6-465E-87C9-E88DC5B37D25}"/>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89C6-465E-87C9-E88DC5B37D25}"/>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89C6-465E-87C9-E88DC5B37D25}"/>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89C6-465E-87C9-E88DC5B37D25}"/>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89C6-465E-87C9-E88DC5B37D25}"/>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89C6-465E-87C9-E88DC5B37D25}"/>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89C6-465E-87C9-E88DC5B37D25}"/>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89C6-465E-87C9-E88DC5B37D25}"/>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89C6-465E-87C9-E88DC5B37D2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52D98"/>
                </a:solidFill>
                <a:latin typeface="DINOT-Light"/>
                <a:ea typeface="+mn-ea"/>
                <a:cs typeface="+mn-cs"/>
              </a:defRPr>
            </a:pPr>
            <a:r>
              <a:rPr lang="en-GB" sz="1600" b="1" dirty="0">
                <a:solidFill>
                  <a:srgbClr val="952D98"/>
                </a:solidFill>
                <a:latin typeface="DINOT-Light"/>
              </a:rPr>
              <a:t>After year 3</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52D98"/>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5F58-4C7A-AFAC-979E5D314F52}"/>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5F58-4C7A-AFAC-979E5D314F52}"/>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5F58-4C7A-AFAC-979E5D314F52}"/>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5F58-4C7A-AFAC-979E5D314F52}"/>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5F58-4C7A-AFAC-979E5D314F52}"/>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5F58-4C7A-AFAC-979E5D314F52}"/>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5F58-4C7A-AFAC-979E5D314F52}"/>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5F58-4C7A-AFAC-979E5D314F52}"/>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5F58-4C7A-AFAC-979E5D314F52}"/>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5F58-4C7A-AFAC-979E5D314F52}"/>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5F58-4C7A-AFAC-979E5D314F52}"/>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5F58-4C7A-AFAC-979E5D314F52}"/>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5F58-4C7A-AFAC-979E5D314F52}"/>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5F58-4C7A-AFAC-979E5D314F52}"/>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5F58-4C7A-AFAC-979E5D314F52}"/>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5F58-4C7A-AFAC-979E5D314F52}"/>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5F58-4C7A-AFAC-979E5D314F52}"/>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5F58-4C7A-AFAC-979E5D314F52}"/>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5F58-4C7A-AFAC-979E5D314F52}"/>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5F58-4C7A-AFAC-979E5D314F52}"/>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5F58-4C7A-AFAC-979E5D314F52}"/>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5F58-4C7A-AFAC-979E5D314F52}"/>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5F58-4C7A-AFAC-979E5D314F52}"/>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5F58-4C7A-AFAC-979E5D314F52}"/>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5F58-4C7A-AFAC-979E5D314F52}"/>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5F58-4C7A-AFAC-979E5D314F52}"/>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5F58-4C7A-AFAC-979E5D314F52}"/>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5F58-4C7A-AFAC-979E5D314F52}"/>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5F58-4C7A-AFAC-979E5D314F52}"/>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5F58-4C7A-AFAC-979E5D314F52}"/>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5F58-4C7A-AFAC-979E5D314F52}"/>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5F58-4C7A-AFAC-979E5D314F52}"/>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5F58-4C7A-AFAC-979E5D314F52}"/>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5F58-4C7A-AFAC-979E5D314F52}"/>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5F58-4C7A-AFAC-979E5D314F52}"/>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5F58-4C7A-AFAC-979E5D314F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C60C30"/>
                </a:solidFill>
                <a:latin typeface="DINOT-Light"/>
                <a:ea typeface="+mn-ea"/>
                <a:cs typeface="+mn-cs"/>
              </a:defRPr>
            </a:pPr>
            <a:r>
              <a:rPr lang="en-GB" sz="1600" b="1" dirty="0">
                <a:solidFill>
                  <a:srgbClr val="C60C30"/>
                </a:solidFill>
                <a:latin typeface="DINOT-Light"/>
              </a:rPr>
              <a:t>After year</a:t>
            </a:r>
            <a:r>
              <a:rPr lang="en-GB" sz="1600" b="1" baseline="0" dirty="0">
                <a:solidFill>
                  <a:srgbClr val="C60C30"/>
                </a:solidFill>
                <a:latin typeface="DINOT-Light"/>
              </a:rPr>
              <a:t> 1</a:t>
            </a:r>
            <a:endParaRPr lang="en-GB" sz="1600" b="1" dirty="0">
              <a:solidFill>
                <a:srgbClr val="C60C30"/>
              </a:solidFill>
              <a:latin typeface="DINOT-Ligh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C60C30"/>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E862-4F4C-916E-9F23D4CB2F86}"/>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E862-4F4C-916E-9F23D4CB2F86}"/>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E862-4F4C-916E-9F23D4CB2F86}"/>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E862-4F4C-916E-9F23D4CB2F86}"/>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E862-4F4C-916E-9F23D4CB2F86}"/>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E862-4F4C-916E-9F23D4CB2F86}"/>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E862-4F4C-916E-9F23D4CB2F86}"/>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E862-4F4C-916E-9F23D4CB2F86}"/>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E862-4F4C-916E-9F23D4CB2F86}"/>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E862-4F4C-916E-9F23D4CB2F86}"/>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E862-4F4C-916E-9F23D4CB2F86}"/>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E862-4F4C-916E-9F23D4CB2F86}"/>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E862-4F4C-916E-9F23D4CB2F86}"/>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E862-4F4C-916E-9F23D4CB2F86}"/>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E862-4F4C-916E-9F23D4CB2F86}"/>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E862-4F4C-916E-9F23D4CB2F86}"/>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E862-4F4C-916E-9F23D4CB2F86}"/>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E862-4F4C-916E-9F23D4CB2F86}"/>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E862-4F4C-916E-9F23D4CB2F86}"/>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E862-4F4C-916E-9F23D4CB2F86}"/>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E862-4F4C-916E-9F23D4CB2F86}"/>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E862-4F4C-916E-9F23D4CB2F86}"/>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E862-4F4C-916E-9F23D4CB2F86}"/>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E862-4F4C-916E-9F23D4CB2F86}"/>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E862-4F4C-916E-9F23D4CB2F86}"/>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E862-4F4C-916E-9F23D4CB2F86}"/>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E862-4F4C-916E-9F23D4CB2F86}"/>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E862-4F4C-916E-9F23D4CB2F86}"/>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E862-4F4C-916E-9F23D4CB2F86}"/>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E862-4F4C-916E-9F23D4CB2F86}"/>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E862-4F4C-916E-9F23D4CB2F86}"/>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E862-4F4C-916E-9F23D4CB2F86}"/>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E862-4F4C-916E-9F23D4CB2F86}"/>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E862-4F4C-916E-9F23D4CB2F86}"/>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E862-4F4C-916E-9F23D4CB2F86}"/>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E862-4F4C-916E-9F23D4CB2F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r>
              <a:rPr lang="en-GB" sz="1600" b="1" dirty="0">
                <a:solidFill>
                  <a:srgbClr val="331C54"/>
                </a:solidFill>
                <a:latin typeface="DINOT-Light"/>
              </a:rPr>
              <a:t>Total pension</a:t>
            </a:r>
            <a:r>
              <a:rPr lang="en-GB" sz="1600" b="1" baseline="0" dirty="0">
                <a:solidFill>
                  <a:srgbClr val="331C54"/>
                </a:solidFill>
                <a:latin typeface="DINOT-Light"/>
              </a:rPr>
              <a:t> at</a:t>
            </a:r>
            <a:r>
              <a:rPr lang="en-GB" sz="1600" b="1" dirty="0">
                <a:solidFill>
                  <a:srgbClr val="331C54"/>
                </a:solidFill>
                <a:latin typeface="DINOT-Light"/>
              </a:rPr>
              <a:t> the end of</a:t>
            </a:r>
            <a:r>
              <a:rPr lang="en-GB" sz="1600" b="1" baseline="0" dirty="0">
                <a:solidFill>
                  <a:srgbClr val="331C54"/>
                </a:solidFill>
                <a:latin typeface="DINOT-Light"/>
              </a:rPr>
              <a:t> your career</a:t>
            </a:r>
            <a:endParaRPr lang="en-GB" sz="1600" b="1" dirty="0">
              <a:solidFill>
                <a:srgbClr val="331C54"/>
              </a:solidFill>
              <a:latin typeface="DINOT-Light"/>
            </a:endParaRPr>
          </a:p>
        </c:rich>
      </c:tx>
      <c:layout>
        <c:manualLayout>
          <c:xMode val="edge"/>
          <c:yMode val="edge"/>
          <c:x val="9.0510437710437708E-2"/>
          <c:y val="6.414141414141413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B0B8-43AA-8468-3761A566D45F}"/>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B0B8-43AA-8468-3761A566D45F}"/>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B0B8-43AA-8468-3761A566D45F}"/>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B0B8-43AA-8468-3761A566D45F}"/>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B0B8-43AA-8468-3761A566D45F}"/>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B0B8-43AA-8468-3761A566D45F}"/>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B0B8-43AA-8468-3761A566D45F}"/>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B0B8-43AA-8468-3761A566D45F}"/>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B0B8-43AA-8468-3761A566D45F}"/>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B0B8-43AA-8468-3761A566D45F}"/>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B0B8-43AA-8468-3761A566D45F}"/>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B0B8-43AA-8468-3761A566D45F}"/>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B0B8-43AA-8468-3761A566D45F}"/>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B0B8-43AA-8468-3761A566D45F}"/>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B0B8-43AA-8468-3761A566D45F}"/>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B0B8-43AA-8468-3761A566D45F}"/>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B0B8-43AA-8468-3761A566D45F}"/>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B0B8-43AA-8468-3761A566D45F}"/>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B0B8-43AA-8468-3761A566D45F}"/>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B0B8-43AA-8468-3761A566D45F}"/>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B0B8-43AA-8468-3761A566D45F}"/>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B0B8-43AA-8468-3761A566D45F}"/>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B0B8-43AA-8468-3761A566D45F}"/>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B0B8-43AA-8468-3761A566D45F}"/>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B0B8-43AA-8468-3761A566D45F}"/>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B0B8-43AA-8468-3761A566D45F}"/>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B0B8-43AA-8468-3761A566D45F}"/>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B0B8-43AA-8468-3761A566D45F}"/>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B0B8-43AA-8468-3761A566D45F}"/>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B0B8-43AA-8468-3761A566D45F}"/>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B0B8-43AA-8468-3761A566D45F}"/>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B0B8-43AA-8468-3761A566D45F}"/>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B0B8-43AA-8468-3761A566D45F}"/>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B0B8-43AA-8468-3761A566D45F}"/>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B0B8-43AA-8468-3761A566D45F}"/>
              </c:ext>
            </c:extLst>
          </c:dPt>
          <c:dPt>
            <c:idx val="35"/>
            <c:bubble3D val="0"/>
            <c:spPr>
              <a:solidFill>
                <a:srgbClr val="331C54"/>
              </a:solidFill>
              <a:ln w="19050">
                <a:solidFill>
                  <a:schemeClr val="lt1"/>
                </a:solidFill>
              </a:ln>
              <a:effectLst/>
            </c:spPr>
            <c:extLst>
              <c:ext xmlns:c16="http://schemas.microsoft.com/office/drawing/2014/chart" uri="{C3380CC4-5D6E-409C-BE32-E72D297353CC}">
                <c16:uniqueId val="{00000047-B0B8-43AA-8468-3761A566D45F}"/>
              </c:ext>
            </c:extLst>
          </c:dPt>
          <c:dPt>
            <c:idx val="36"/>
            <c:bubble3D val="0"/>
            <c:spPr>
              <a:solidFill>
                <a:srgbClr val="331C54"/>
              </a:solidFill>
              <a:ln w="19050">
                <a:solidFill>
                  <a:schemeClr val="lt1"/>
                </a:solidFill>
              </a:ln>
              <a:effectLst/>
            </c:spPr>
            <c:extLst>
              <c:ext xmlns:c16="http://schemas.microsoft.com/office/drawing/2014/chart" uri="{C3380CC4-5D6E-409C-BE32-E72D297353CC}">
                <c16:uniqueId val="{00000049-B0B8-43AA-8468-3761A566D45F}"/>
              </c:ext>
            </c:extLst>
          </c:dPt>
          <c:dPt>
            <c:idx val="37"/>
            <c:bubble3D val="0"/>
            <c:spPr>
              <a:solidFill>
                <a:srgbClr val="331C54"/>
              </a:solidFill>
              <a:ln w="19050">
                <a:solidFill>
                  <a:schemeClr val="lt1"/>
                </a:solidFill>
              </a:ln>
              <a:effectLst/>
            </c:spPr>
            <c:extLst>
              <c:ext xmlns:c16="http://schemas.microsoft.com/office/drawing/2014/chart" uri="{C3380CC4-5D6E-409C-BE32-E72D297353CC}">
                <c16:uniqueId val="{0000004B-B0B8-43AA-8468-3761A566D45F}"/>
              </c:ext>
            </c:extLst>
          </c:dPt>
          <c:dPt>
            <c:idx val="38"/>
            <c:bubble3D val="0"/>
            <c:spPr>
              <a:solidFill>
                <a:srgbClr val="331C54"/>
              </a:solidFill>
              <a:ln w="19050">
                <a:solidFill>
                  <a:schemeClr val="lt1"/>
                </a:solidFill>
              </a:ln>
              <a:effectLst/>
            </c:spPr>
            <c:extLst>
              <c:ext xmlns:c16="http://schemas.microsoft.com/office/drawing/2014/chart" uri="{C3380CC4-5D6E-409C-BE32-E72D297353CC}">
                <c16:uniqueId val="{0000004D-B0B8-43AA-8468-3761A566D45F}"/>
              </c:ext>
            </c:extLst>
          </c:dPt>
          <c:dPt>
            <c:idx val="39"/>
            <c:bubble3D val="0"/>
            <c:spPr>
              <a:solidFill>
                <a:srgbClr val="331C54"/>
              </a:solidFill>
              <a:ln w="19050">
                <a:solidFill>
                  <a:schemeClr val="lt1"/>
                </a:solidFill>
              </a:ln>
              <a:effectLst/>
            </c:spPr>
            <c:extLst>
              <c:ext xmlns:c16="http://schemas.microsoft.com/office/drawing/2014/chart" uri="{C3380CC4-5D6E-409C-BE32-E72D297353CC}">
                <c16:uniqueId val="{0000004F-B0B8-43AA-8468-3761A566D45F}"/>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B0B8-43AA-8468-3761A566D4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BBBB7"/>
                </a:solidFill>
                <a:latin typeface="DINOT-Light"/>
                <a:ea typeface="+mn-ea"/>
                <a:cs typeface="+mn-cs"/>
              </a:defRPr>
            </a:pPr>
            <a:r>
              <a:rPr lang="en-GB" sz="1600" b="1" dirty="0">
                <a:solidFill>
                  <a:srgbClr val="5BBBB7"/>
                </a:solidFill>
                <a:latin typeface="DINOT-Light"/>
              </a:rPr>
              <a:t>After year 2</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BBBB7"/>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5BBBB7"/>
              </a:solidFill>
              <a:ln w="19050">
                <a:solidFill>
                  <a:schemeClr val="lt1"/>
                </a:solidFill>
              </a:ln>
              <a:effectLst/>
            </c:spPr>
            <c:extLst>
              <c:ext xmlns:c16="http://schemas.microsoft.com/office/drawing/2014/chart" uri="{C3380CC4-5D6E-409C-BE32-E72D297353CC}">
                <c16:uniqueId val="{00000001-89C6-465E-87C9-E88DC5B37D25}"/>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89C6-465E-87C9-E88DC5B37D25}"/>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89C6-465E-87C9-E88DC5B37D25}"/>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89C6-465E-87C9-E88DC5B37D25}"/>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89C6-465E-87C9-E88DC5B37D25}"/>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89C6-465E-87C9-E88DC5B37D25}"/>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89C6-465E-87C9-E88DC5B37D25}"/>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89C6-465E-87C9-E88DC5B37D25}"/>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89C6-465E-87C9-E88DC5B37D25}"/>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89C6-465E-87C9-E88DC5B37D25}"/>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89C6-465E-87C9-E88DC5B37D25}"/>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89C6-465E-87C9-E88DC5B37D25}"/>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89C6-465E-87C9-E88DC5B37D25}"/>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89C6-465E-87C9-E88DC5B37D25}"/>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89C6-465E-87C9-E88DC5B37D25}"/>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89C6-465E-87C9-E88DC5B37D25}"/>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89C6-465E-87C9-E88DC5B37D25}"/>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89C6-465E-87C9-E88DC5B37D25}"/>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89C6-465E-87C9-E88DC5B37D25}"/>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89C6-465E-87C9-E88DC5B37D25}"/>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89C6-465E-87C9-E88DC5B37D25}"/>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89C6-465E-87C9-E88DC5B37D25}"/>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89C6-465E-87C9-E88DC5B37D25}"/>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89C6-465E-87C9-E88DC5B37D25}"/>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89C6-465E-87C9-E88DC5B37D25}"/>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89C6-465E-87C9-E88DC5B37D25}"/>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89C6-465E-87C9-E88DC5B37D25}"/>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89C6-465E-87C9-E88DC5B37D25}"/>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89C6-465E-87C9-E88DC5B37D25}"/>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89C6-465E-87C9-E88DC5B37D25}"/>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89C6-465E-87C9-E88DC5B37D25}"/>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89C6-465E-87C9-E88DC5B37D25}"/>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89C6-465E-87C9-E88DC5B37D25}"/>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89C6-465E-87C9-E88DC5B37D25}"/>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89C6-465E-87C9-E88DC5B37D25}"/>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89C6-465E-87C9-E88DC5B37D2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52D98"/>
                </a:solidFill>
                <a:latin typeface="DINOT-Light"/>
                <a:ea typeface="+mn-ea"/>
                <a:cs typeface="+mn-cs"/>
              </a:defRPr>
            </a:pPr>
            <a:r>
              <a:rPr lang="en-GB" sz="1600" b="1" dirty="0">
                <a:solidFill>
                  <a:srgbClr val="952D98"/>
                </a:solidFill>
                <a:latin typeface="DINOT-Light"/>
              </a:rPr>
              <a:t>After year 3</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52D98"/>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952D98"/>
              </a:solidFill>
              <a:ln w="19050">
                <a:solidFill>
                  <a:schemeClr val="lt1"/>
                </a:solidFill>
              </a:ln>
              <a:effectLst/>
            </c:spPr>
            <c:extLst>
              <c:ext xmlns:c16="http://schemas.microsoft.com/office/drawing/2014/chart" uri="{C3380CC4-5D6E-409C-BE32-E72D297353CC}">
                <c16:uniqueId val="{00000001-5F58-4C7A-AFAC-979E5D314F52}"/>
              </c:ext>
            </c:extLst>
          </c:dPt>
          <c:dPt>
            <c:idx val="1"/>
            <c:bubble3D val="0"/>
            <c:spPr>
              <a:solidFill>
                <a:srgbClr val="952D98"/>
              </a:solidFill>
              <a:ln w="19050">
                <a:solidFill>
                  <a:schemeClr val="lt1"/>
                </a:solidFill>
              </a:ln>
              <a:effectLst/>
            </c:spPr>
            <c:extLst>
              <c:ext xmlns:c16="http://schemas.microsoft.com/office/drawing/2014/chart" uri="{C3380CC4-5D6E-409C-BE32-E72D297353CC}">
                <c16:uniqueId val="{00000003-5F58-4C7A-AFAC-979E5D314F52}"/>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5F58-4C7A-AFAC-979E5D314F52}"/>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5F58-4C7A-AFAC-979E5D314F52}"/>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5F58-4C7A-AFAC-979E5D314F52}"/>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5F58-4C7A-AFAC-979E5D314F52}"/>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5F58-4C7A-AFAC-979E5D314F52}"/>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5F58-4C7A-AFAC-979E5D314F52}"/>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5F58-4C7A-AFAC-979E5D314F52}"/>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5F58-4C7A-AFAC-979E5D314F52}"/>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5F58-4C7A-AFAC-979E5D314F52}"/>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5F58-4C7A-AFAC-979E5D314F52}"/>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5F58-4C7A-AFAC-979E5D314F52}"/>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5F58-4C7A-AFAC-979E5D314F52}"/>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5F58-4C7A-AFAC-979E5D314F52}"/>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5F58-4C7A-AFAC-979E5D314F52}"/>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5F58-4C7A-AFAC-979E5D314F52}"/>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5F58-4C7A-AFAC-979E5D314F52}"/>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5F58-4C7A-AFAC-979E5D314F52}"/>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5F58-4C7A-AFAC-979E5D314F52}"/>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5F58-4C7A-AFAC-979E5D314F52}"/>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5F58-4C7A-AFAC-979E5D314F52}"/>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5F58-4C7A-AFAC-979E5D314F52}"/>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5F58-4C7A-AFAC-979E5D314F52}"/>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5F58-4C7A-AFAC-979E5D314F52}"/>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5F58-4C7A-AFAC-979E5D314F52}"/>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5F58-4C7A-AFAC-979E5D314F52}"/>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5F58-4C7A-AFAC-979E5D314F52}"/>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5F58-4C7A-AFAC-979E5D314F52}"/>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5F58-4C7A-AFAC-979E5D314F52}"/>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5F58-4C7A-AFAC-979E5D314F52}"/>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5F58-4C7A-AFAC-979E5D314F52}"/>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5F58-4C7A-AFAC-979E5D314F52}"/>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5F58-4C7A-AFAC-979E5D314F52}"/>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5F58-4C7A-AFAC-979E5D314F52}"/>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5F58-4C7A-AFAC-979E5D314F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ser>
          <c:idx val="0"/>
          <c:order val="0"/>
          <c:tx>
            <c:strRef>
              <c:f>Sheet1!$B$1</c:f>
              <c:strCache>
                <c:ptCount val="1"/>
                <c:pt idx="0">
                  <c:v>Series 1</c:v>
                </c:pt>
              </c:strCache>
            </c:strRef>
          </c:tx>
          <c:spPr>
            <a:noFill/>
            <a:ln>
              <a:solidFill>
                <a:schemeClr val="tx1"/>
              </a:solidFill>
            </a:ln>
            <a:effectLst/>
          </c:spPr>
          <c:invertIfNegative val="0"/>
          <c:cat>
            <c:strRef>
              <c:f>Sheet1!$A$2</c:f>
              <c:strCache>
                <c:ptCount val="1"/>
                <c:pt idx="0">
                  <c:v>Category 1</c:v>
                </c:pt>
              </c:strCache>
            </c:strRef>
          </c:cat>
          <c:val>
            <c:numRef>
              <c:f>Sheet1!$B$2</c:f>
              <c:numCache>
                <c:formatCode>General</c:formatCode>
                <c:ptCount val="1"/>
                <c:pt idx="0">
                  <c:v>11500</c:v>
                </c:pt>
              </c:numCache>
            </c:numRef>
          </c:val>
          <c:extLst>
            <c:ext xmlns:c16="http://schemas.microsoft.com/office/drawing/2014/chart" uri="{C3380CC4-5D6E-409C-BE32-E72D297353CC}">
              <c16:uniqueId val="{00000001-D055-4931-8764-E352B53DA147}"/>
            </c:ext>
          </c:extLst>
        </c:ser>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1"/>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B0C3-414B-8D90-70C85671704F}"/>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B0C3-414B-8D90-70C85671704F}"/>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B0C3-414B-8D90-70C85671704F}"/>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B0C3-414B-8D90-70C85671704F}"/>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B0C3-414B-8D90-70C85671704F}"/>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B0C3-414B-8D90-70C85671704F}"/>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B0C3-414B-8D90-70C85671704F}"/>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B0C3-414B-8D90-70C85671704F}"/>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B0C3-414B-8D90-70C85671704F}"/>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B0C3-414B-8D90-70C85671704F}"/>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B0C3-414B-8D90-70C85671704F}"/>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B0C3-414B-8D90-70C85671704F}"/>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B0C3-414B-8D90-70C85671704F}"/>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B0C3-414B-8D90-70C85671704F}"/>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B0C3-414B-8D90-70C85671704F}"/>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B0C3-414B-8D90-70C85671704F}"/>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B0C3-414B-8D90-70C85671704F}"/>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B0C3-414B-8D90-70C85671704F}"/>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B0C3-414B-8D90-70C85671704F}"/>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B0C3-414B-8D90-70C85671704F}"/>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B0C3-414B-8D90-70C85671704F}"/>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B0C3-414B-8D90-70C85671704F}"/>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B0C3-414B-8D90-70C85671704F}"/>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B0C3-414B-8D90-70C85671704F}"/>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B0C3-414B-8D90-70C85671704F}"/>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B0C3-414B-8D90-70C85671704F}"/>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B0C3-414B-8D90-70C85671704F}"/>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B0C3-414B-8D90-70C85671704F}"/>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B0C3-414B-8D90-70C85671704F}"/>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B0C3-414B-8D90-70C85671704F}"/>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B0C3-414B-8D90-70C85671704F}"/>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B0C3-414B-8D90-70C85671704F}"/>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B0C3-414B-8D90-70C85671704F}"/>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B0C3-414B-8D90-70C85671704F}"/>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B0C3-414B-8D90-70C85671704F}"/>
              </c:ext>
            </c:extLst>
          </c:dPt>
          <c:dPt>
            <c:idx val="35"/>
            <c:bubble3D val="0"/>
            <c:spPr>
              <a:solidFill>
                <a:srgbClr val="331C54"/>
              </a:solidFill>
              <a:ln w="19050">
                <a:solidFill>
                  <a:schemeClr val="lt1"/>
                </a:solidFill>
              </a:ln>
              <a:effectLst/>
            </c:spPr>
            <c:extLst>
              <c:ext xmlns:c16="http://schemas.microsoft.com/office/drawing/2014/chart" uri="{C3380CC4-5D6E-409C-BE32-E72D297353CC}">
                <c16:uniqueId val="{00000047-B0C3-414B-8D90-70C85671704F}"/>
              </c:ext>
            </c:extLst>
          </c:dPt>
          <c:dPt>
            <c:idx val="36"/>
            <c:bubble3D val="0"/>
            <c:spPr>
              <a:solidFill>
                <a:srgbClr val="331C54"/>
              </a:solidFill>
              <a:ln w="19050">
                <a:solidFill>
                  <a:schemeClr val="lt1"/>
                </a:solidFill>
              </a:ln>
              <a:effectLst/>
            </c:spPr>
            <c:extLst>
              <c:ext xmlns:c16="http://schemas.microsoft.com/office/drawing/2014/chart" uri="{C3380CC4-5D6E-409C-BE32-E72D297353CC}">
                <c16:uniqueId val="{00000049-B0C3-414B-8D90-70C85671704F}"/>
              </c:ext>
            </c:extLst>
          </c:dPt>
          <c:dPt>
            <c:idx val="37"/>
            <c:bubble3D val="0"/>
            <c:spPr>
              <a:solidFill>
                <a:srgbClr val="331C54"/>
              </a:solidFill>
              <a:ln w="19050">
                <a:solidFill>
                  <a:schemeClr val="lt1"/>
                </a:solidFill>
              </a:ln>
              <a:effectLst/>
            </c:spPr>
            <c:extLst>
              <c:ext xmlns:c16="http://schemas.microsoft.com/office/drawing/2014/chart" uri="{C3380CC4-5D6E-409C-BE32-E72D297353CC}">
                <c16:uniqueId val="{0000004B-B0C3-414B-8D90-70C85671704F}"/>
              </c:ext>
            </c:extLst>
          </c:dPt>
          <c:dPt>
            <c:idx val="38"/>
            <c:bubble3D val="0"/>
            <c:spPr>
              <a:solidFill>
                <a:srgbClr val="331C54"/>
              </a:solidFill>
              <a:ln w="19050">
                <a:solidFill>
                  <a:schemeClr val="lt1"/>
                </a:solidFill>
              </a:ln>
              <a:effectLst/>
            </c:spPr>
            <c:extLst>
              <c:ext xmlns:c16="http://schemas.microsoft.com/office/drawing/2014/chart" uri="{C3380CC4-5D6E-409C-BE32-E72D297353CC}">
                <c16:uniqueId val="{0000004D-B0C3-414B-8D90-70C85671704F}"/>
              </c:ext>
            </c:extLst>
          </c:dPt>
          <c:dPt>
            <c:idx val="39"/>
            <c:bubble3D val="0"/>
            <c:spPr>
              <a:solidFill>
                <a:srgbClr val="331C54"/>
              </a:solidFill>
              <a:ln w="19050">
                <a:solidFill>
                  <a:schemeClr val="lt1"/>
                </a:solidFill>
              </a:ln>
              <a:effectLst/>
            </c:spPr>
            <c:extLst>
              <c:ext xmlns:c16="http://schemas.microsoft.com/office/drawing/2014/chart" uri="{C3380CC4-5D6E-409C-BE32-E72D297353CC}">
                <c16:uniqueId val="{0000004F-B0C3-414B-8D90-70C85671704F}"/>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B0C3-414B-8D90-70C85671704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416A-4F83-9A2A-03E112B6A43E}"/>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416A-4F83-9A2A-03E112B6A43E}"/>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416A-4F83-9A2A-03E112B6A43E}"/>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416A-4F83-9A2A-03E112B6A43E}"/>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416A-4F83-9A2A-03E112B6A43E}"/>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416A-4F83-9A2A-03E112B6A43E}"/>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416A-4F83-9A2A-03E112B6A43E}"/>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416A-4F83-9A2A-03E112B6A43E}"/>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416A-4F83-9A2A-03E112B6A43E}"/>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416A-4F83-9A2A-03E112B6A43E}"/>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416A-4F83-9A2A-03E112B6A43E}"/>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416A-4F83-9A2A-03E112B6A43E}"/>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416A-4F83-9A2A-03E112B6A43E}"/>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416A-4F83-9A2A-03E112B6A43E}"/>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416A-4F83-9A2A-03E112B6A43E}"/>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416A-4F83-9A2A-03E112B6A43E}"/>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416A-4F83-9A2A-03E112B6A43E}"/>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416A-4F83-9A2A-03E112B6A43E}"/>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416A-4F83-9A2A-03E112B6A43E}"/>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416A-4F83-9A2A-03E112B6A43E}"/>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416A-4F83-9A2A-03E112B6A43E}"/>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416A-4F83-9A2A-03E112B6A43E}"/>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416A-4F83-9A2A-03E112B6A43E}"/>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416A-4F83-9A2A-03E112B6A43E}"/>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416A-4F83-9A2A-03E112B6A43E}"/>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416A-4F83-9A2A-03E112B6A43E}"/>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416A-4F83-9A2A-03E112B6A43E}"/>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416A-4F83-9A2A-03E112B6A43E}"/>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416A-4F83-9A2A-03E112B6A43E}"/>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416A-4F83-9A2A-03E112B6A43E}"/>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416A-4F83-9A2A-03E112B6A43E}"/>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416A-4F83-9A2A-03E112B6A43E}"/>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416A-4F83-9A2A-03E112B6A43E}"/>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416A-4F83-9A2A-03E112B6A43E}"/>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416A-4F83-9A2A-03E112B6A43E}"/>
              </c:ext>
            </c:extLst>
          </c:dPt>
          <c:dPt>
            <c:idx val="35"/>
            <c:bubble3D val="0"/>
            <c:spPr>
              <a:solidFill>
                <a:srgbClr val="331C54"/>
              </a:solidFill>
              <a:ln w="19050">
                <a:solidFill>
                  <a:schemeClr val="lt1"/>
                </a:solidFill>
              </a:ln>
              <a:effectLst/>
            </c:spPr>
            <c:extLst>
              <c:ext xmlns:c16="http://schemas.microsoft.com/office/drawing/2014/chart" uri="{C3380CC4-5D6E-409C-BE32-E72D297353CC}">
                <c16:uniqueId val="{00000047-416A-4F83-9A2A-03E112B6A43E}"/>
              </c:ext>
            </c:extLst>
          </c:dPt>
          <c:dPt>
            <c:idx val="36"/>
            <c:bubble3D val="0"/>
            <c:spPr>
              <a:solidFill>
                <a:srgbClr val="331C54"/>
              </a:solidFill>
              <a:ln w="19050">
                <a:solidFill>
                  <a:schemeClr val="lt1"/>
                </a:solidFill>
              </a:ln>
              <a:effectLst/>
            </c:spPr>
            <c:extLst>
              <c:ext xmlns:c16="http://schemas.microsoft.com/office/drawing/2014/chart" uri="{C3380CC4-5D6E-409C-BE32-E72D297353CC}">
                <c16:uniqueId val="{00000049-416A-4F83-9A2A-03E112B6A43E}"/>
              </c:ext>
            </c:extLst>
          </c:dPt>
          <c:dPt>
            <c:idx val="37"/>
            <c:bubble3D val="0"/>
            <c:spPr>
              <a:solidFill>
                <a:srgbClr val="331C54"/>
              </a:solidFill>
              <a:ln w="19050">
                <a:solidFill>
                  <a:schemeClr val="lt1"/>
                </a:solidFill>
              </a:ln>
              <a:effectLst/>
            </c:spPr>
            <c:extLst>
              <c:ext xmlns:c16="http://schemas.microsoft.com/office/drawing/2014/chart" uri="{C3380CC4-5D6E-409C-BE32-E72D297353CC}">
                <c16:uniqueId val="{0000004B-416A-4F83-9A2A-03E112B6A43E}"/>
              </c:ext>
            </c:extLst>
          </c:dPt>
          <c:dPt>
            <c:idx val="38"/>
            <c:bubble3D val="0"/>
            <c:spPr>
              <a:solidFill>
                <a:srgbClr val="331C54"/>
              </a:solidFill>
              <a:ln w="19050">
                <a:solidFill>
                  <a:schemeClr val="lt1"/>
                </a:solidFill>
              </a:ln>
              <a:effectLst/>
            </c:spPr>
            <c:extLst>
              <c:ext xmlns:c16="http://schemas.microsoft.com/office/drawing/2014/chart" uri="{C3380CC4-5D6E-409C-BE32-E72D297353CC}">
                <c16:uniqueId val="{0000004D-416A-4F83-9A2A-03E112B6A43E}"/>
              </c:ext>
            </c:extLst>
          </c:dPt>
          <c:dPt>
            <c:idx val="39"/>
            <c:bubble3D val="0"/>
            <c:spPr>
              <a:solidFill>
                <a:srgbClr val="331C54"/>
              </a:solidFill>
              <a:ln w="19050">
                <a:solidFill>
                  <a:schemeClr val="lt1"/>
                </a:solidFill>
              </a:ln>
              <a:effectLst/>
            </c:spPr>
            <c:extLst>
              <c:ext xmlns:c16="http://schemas.microsoft.com/office/drawing/2014/chart" uri="{C3380CC4-5D6E-409C-BE32-E72D297353CC}">
                <c16:uniqueId val="{0000004F-416A-4F83-9A2A-03E112B6A43E}"/>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416A-4F83-9A2A-03E112B6A4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BD8A-497D-98C3-675965004E14}"/>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BD8A-497D-98C3-675965004E14}"/>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BD8A-497D-98C3-675965004E14}"/>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BD8A-497D-98C3-675965004E14}"/>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BD8A-497D-98C3-675965004E14}"/>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BD8A-497D-98C3-675965004E14}"/>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BD8A-497D-98C3-675965004E14}"/>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BD8A-497D-98C3-675965004E14}"/>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BD8A-497D-98C3-675965004E14}"/>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BD8A-497D-98C3-675965004E14}"/>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BD8A-497D-98C3-675965004E14}"/>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BD8A-497D-98C3-675965004E14}"/>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BD8A-497D-98C3-675965004E14}"/>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BD8A-497D-98C3-675965004E14}"/>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BD8A-497D-98C3-675965004E14}"/>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BD8A-497D-98C3-675965004E14}"/>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BD8A-497D-98C3-675965004E14}"/>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BD8A-497D-98C3-675965004E14}"/>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BD8A-497D-98C3-675965004E14}"/>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BD8A-497D-98C3-675965004E14}"/>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BD8A-497D-98C3-675965004E14}"/>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BD8A-497D-98C3-675965004E14}"/>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BD8A-497D-98C3-675965004E14}"/>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BD8A-497D-98C3-675965004E14}"/>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BD8A-497D-98C3-675965004E14}"/>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BD8A-497D-98C3-675965004E14}"/>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BD8A-497D-98C3-675965004E14}"/>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BD8A-497D-98C3-675965004E14}"/>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BD8A-497D-98C3-675965004E14}"/>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BD8A-497D-98C3-675965004E14}"/>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BD8A-497D-98C3-675965004E14}"/>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BD8A-497D-98C3-675965004E14}"/>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BD8A-497D-98C3-675965004E14}"/>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BD8A-497D-98C3-675965004E14}"/>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BD8A-497D-98C3-675965004E14}"/>
              </c:ext>
            </c:extLst>
          </c:dPt>
          <c:dPt>
            <c:idx val="35"/>
            <c:bubble3D val="0"/>
            <c:spPr>
              <a:solidFill>
                <a:srgbClr val="331C54"/>
              </a:solidFill>
              <a:ln w="19050">
                <a:solidFill>
                  <a:schemeClr val="lt1"/>
                </a:solidFill>
              </a:ln>
              <a:effectLst/>
            </c:spPr>
            <c:extLst>
              <c:ext xmlns:c16="http://schemas.microsoft.com/office/drawing/2014/chart" uri="{C3380CC4-5D6E-409C-BE32-E72D297353CC}">
                <c16:uniqueId val="{00000047-BD8A-497D-98C3-675965004E14}"/>
              </c:ext>
            </c:extLst>
          </c:dPt>
          <c:dPt>
            <c:idx val="36"/>
            <c:bubble3D val="0"/>
            <c:spPr>
              <a:solidFill>
                <a:srgbClr val="331C54"/>
              </a:solidFill>
              <a:ln w="19050">
                <a:solidFill>
                  <a:schemeClr val="lt1"/>
                </a:solidFill>
              </a:ln>
              <a:effectLst/>
            </c:spPr>
            <c:extLst>
              <c:ext xmlns:c16="http://schemas.microsoft.com/office/drawing/2014/chart" uri="{C3380CC4-5D6E-409C-BE32-E72D297353CC}">
                <c16:uniqueId val="{00000049-BD8A-497D-98C3-675965004E14}"/>
              </c:ext>
            </c:extLst>
          </c:dPt>
          <c:dPt>
            <c:idx val="37"/>
            <c:bubble3D val="0"/>
            <c:spPr>
              <a:solidFill>
                <a:srgbClr val="331C54"/>
              </a:solidFill>
              <a:ln w="19050">
                <a:solidFill>
                  <a:schemeClr val="lt1"/>
                </a:solidFill>
              </a:ln>
              <a:effectLst/>
            </c:spPr>
            <c:extLst>
              <c:ext xmlns:c16="http://schemas.microsoft.com/office/drawing/2014/chart" uri="{C3380CC4-5D6E-409C-BE32-E72D297353CC}">
                <c16:uniqueId val="{0000004B-BD8A-497D-98C3-675965004E14}"/>
              </c:ext>
            </c:extLst>
          </c:dPt>
          <c:dPt>
            <c:idx val="38"/>
            <c:bubble3D val="0"/>
            <c:spPr>
              <a:solidFill>
                <a:srgbClr val="331C54"/>
              </a:solidFill>
              <a:ln w="19050">
                <a:solidFill>
                  <a:schemeClr val="lt1"/>
                </a:solidFill>
              </a:ln>
              <a:effectLst/>
            </c:spPr>
            <c:extLst>
              <c:ext xmlns:c16="http://schemas.microsoft.com/office/drawing/2014/chart" uri="{C3380CC4-5D6E-409C-BE32-E72D297353CC}">
                <c16:uniqueId val="{0000004D-BD8A-497D-98C3-675965004E14}"/>
              </c:ext>
            </c:extLst>
          </c:dPt>
          <c:dPt>
            <c:idx val="39"/>
            <c:bubble3D val="0"/>
            <c:spPr>
              <a:solidFill>
                <a:srgbClr val="331C54"/>
              </a:solidFill>
              <a:ln w="19050">
                <a:solidFill>
                  <a:schemeClr val="lt1"/>
                </a:solidFill>
              </a:ln>
              <a:effectLst/>
            </c:spPr>
            <c:extLst>
              <c:ext xmlns:c16="http://schemas.microsoft.com/office/drawing/2014/chart" uri="{C3380CC4-5D6E-409C-BE32-E72D297353CC}">
                <c16:uniqueId val="{0000004F-BD8A-497D-98C3-675965004E14}"/>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BD8A-497D-98C3-675965004E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D216-4B36-832C-2E37B7122B45}"/>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D216-4B36-832C-2E37B7122B45}"/>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D216-4B36-832C-2E37B7122B45}"/>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D216-4B36-832C-2E37B7122B45}"/>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D216-4B36-832C-2E37B7122B45}"/>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D216-4B36-832C-2E37B7122B45}"/>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D216-4B36-832C-2E37B7122B45}"/>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D216-4B36-832C-2E37B7122B45}"/>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D216-4B36-832C-2E37B7122B45}"/>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D216-4B36-832C-2E37B7122B45}"/>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D216-4B36-832C-2E37B7122B45}"/>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D216-4B36-832C-2E37B7122B45}"/>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D216-4B36-832C-2E37B7122B45}"/>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D216-4B36-832C-2E37B7122B45}"/>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D216-4B36-832C-2E37B7122B45}"/>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D216-4B36-832C-2E37B7122B45}"/>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D216-4B36-832C-2E37B7122B45}"/>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D216-4B36-832C-2E37B7122B45}"/>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D216-4B36-832C-2E37B7122B45}"/>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D216-4B36-832C-2E37B7122B45}"/>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D216-4B36-832C-2E37B7122B45}"/>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D216-4B36-832C-2E37B7122B45}"/>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D216-4B36-832C-2E37B7122B45}"/>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D216-4B36-832C-2E37B7122B45}"/>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D216-4B36-832C-2E37B7122B45}"/>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D216-4B36-832C-2E37B7122B45}"/>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D216-4B36-832C-2E37B7122B45}"/>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D216-4B36-832C-2E37B7122B45}"/>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D216-4B36-832C-2E37B7122B45}"/>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D216-4B36-832C-2E37B7122B45}"/>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D216-4B36-832C-2E37B7122B45}"/>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D216-4B36-832C-2E37B7122B45}"/>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D216-4B36-832C-2E37B7122B45}"/>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D216-4B36-832C-2E37B7122B45}"/>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D216-4B36-832C-2E37B7122B45}"/>
              </c:ext>
            </c:extLst>
          </c:dPt>
          <c:dPt>
            <c:idx val="35"/>
            <c:bubble3D val="0"/>
            <c:spPr>
              <a:solidFill>
                <a:srgbClr val="331C54"/>
              </a:solidFill>
              <a:ln w="19050">
                <a:solidFill>
                  <a:schemeClr val="lt1"/>
                </a:solidFill>
              </a:ln>
              <a:effectLst/>
            </c:spPr>
            <c:extLst>
              <c:ext xmlns:c16="http://schemas.microsoft.com/office/drawing/2014/chart" uri="{C3380CC4-5D6E-409C-BE32-E72D297353CC}">
                <c16:uniqueId val="{00000047-D216-4B36-832C-2E37B7122B45}"/>
              </c:ext>
            </c:extLst>
          </c:dPt>
          <c:dPt>
            <c:idx val="36"/>
            <c:bubble3D val="0"/>
            <c:spPr>
              <a:solidFill>
                <a:srgbClr val="331C54"/>
              </a:solidFill>
              <a:ln w="19050">
                <a:solidFill>
                  <a:schemeClr val="lt1"/>
                </a:solidFill>
              </a:ln>
              <a:effectLst/>
            </c:spPr>
            <c:extLst>
              <c:ext xmlns:c16="http://schemas.microsoft.com/office/drawing/2014/chart" uri="{C3380CC4-5D6E-409C-BE32-E72D297353CC}">
                <c16:uniqueId val="{00000049-D216-4B36-832C-2E37B7122B45}"/>
              </c:ext>
            </c:extLst>
          </c:dPt>
          <c:dPt>
            <c:idx val="37"/>
            <c:bubble3D val="0"/>
            <c:spPr>
              <a:solidFill>
                <a:srgbClr val="331C54"/>
              </a:solidFill>
              <a:ln w="19050">
                <a:solidFill>
                  <a:schemeClr val="lt1"/>
                </a:solidFill>
              </a:ln>
              <a:effectLst/>
            </c:spPr>
            <c:extLst>
              <c:ext xmlns:c16="http://schemas.microsoft.com/office/drawing/2014/chart" uri="{C3380CC4-5D6E-409C-BE32-E72D297353CC}">
                <c16:uniqueId val="{0000004B-D216-4B36-832C-2E37B7122B45}"/>
              </c:ext>
            </c:extLst>
          </c:dPt>
          <c:dPt>
            <c:idx val="38"/>
            <c:bubble3D val="0"/>
            <c:spPr>
              <a:solidFill>
                <a:srgbClr val="331C54"/>
              </a:solidFill>
              <a:ln w="19050">
                <a:solidFill>
                  <a:schemeClr val="lt1"/>
                </a:solidFill>
              </a:ln>
              <a:effectLst/>
            </c:spPr>
            <c:extLst>
              <c:ext xmlns:c16="http://schemas.microsoft.com/office/drawing/2014/chart" uri="{C3380CC4-5D6E-409C-BE32-E72D297353CC}">
                <c16:uniqueId val="{0000004D-D216-4B36-832C-2E37B7122B45}"/>
              </c:ext>
            </c:extLst>
          </c:dPt>
          <c:dPt>
            <c:idx val="39"/>
            <c:bubble3D val="0"/>
            <c:spPr>
              <a:solidFill>
                <a:srgbClr val="331C54"/>
              </a:solidFill>
              <a:ln w="19050">
                <a:solidFill>
                  <a:schemeClr val="lt1"/>
                </a:solidFill>
              </a:ln>
              <a:effectLst/>
            </c:spPr>
            <c:extLst>
              <c:ext xmlns:c16="http://schemas.microsoft.com/office/drawing/2014/chart" uri="{C3380CC4-5D6E-409C-BE32-E72D297353CC}">
                <c16:uniqueId val="{0000004F-D216-4B36-832C-2E37B7122B45}"/>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D216-4B36-832C-2E37B7122B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3D47-42D3-9858-458E124EC6C2}"/>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3D47-42D3-9858-458E124EC6C2}"/>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3D47-42D3-9858-458E124EC6C2}"/>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3D47-42D3-9858-458E124EC6C2}"/>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3D47-42D3-9858-458E124EC6C2}"/>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3D47-42D3-9858-458E124EC6C2}"/>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3D47-42D3-9858-458E124EC6C2}"/>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3D47-42D3-9858-458E124EC6C2}"/>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3D47-42D3-9858-458E124EC6C2}"/>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3D47-42D3-9858-458E124EC6C2}"/>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3D47-42D3-9858-458E124EC6C2}"/>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3D47-42D3-9858-458E124EC6C2}"/>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3D47-42D3-9858-458E124EC6C2}"/>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3D47-42D3-9858-458E124EC6C2}"/>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3D47-42D3-9858-458E124EC6C2}"/>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3D47-42D3-9858-458E124EC6C2}"/>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3D47-42D3-9858-458E124EC6C2}"/>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3D47-42D3-9858-458E124EC6C2}"/>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3D47-42D3-9858-458E124EC6C2}"/>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3D47-42D3-9858-458E124EC6C2}"/>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3D47-42D3-9858-458E124EC6C2}"/>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3D47-42D3-9858-458E124EC6C2}"/>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3D47-42D3-9858-458E124EC6C2}"/>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3D47-42D3-9858-458E124EC6C2}"/>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3D47-42D3-9858-458E124EC6C2}"/>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3D47-42D3-9858-458E124EC6C2}"/>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3D47-42D3-9858-458E124EC6C2}"/>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3D47-42D3-9858-458E124EC6C2}"/>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3D47-42D3-9858-458E124EC6C2}"/>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3D47-42D3-9858-458E124EC6C2}"/>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3D47-42D3-9858-458E124EC6C2}"/>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3D47-42D3-9858-458E124EC6C2}"/>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3D47-42D3-9858-458E124EC6C2}"/>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3D47-42D3-9858-458E124EC6C2}"/>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3D47-42D3-9858-458E124EC6C2}"/>
              </c:ext>
            </c:extLst>
          </c:dPt>
          <c:dPt>
            <c:idx val="35"/>
            <c:bubble3D val="0"/>
            <c:spPr>
              <a:solidFill>
                <a:srgbClr val="331C54"/>
              </a:solidFill>
              <a:ln w="19050">
                <a:solidFill>
                  <a:schemeClr val="lt1"/>
                </a:solidFill>
              </a:ln>
              <a:effectLst/>
            </c:spPr>
            <c:extLst>
              <c:ext xmlns:c16="http://schemas.microsoft.com/office/drawing/2014/chart" uri="{C3380CC4-5D6E-409C-BE32-E72D297353CC}">
                <c16:uniqueId val="{00000047-3D47-42D3-9858-458E124EC6C2}"/>
              </c:ext>
            </c:extLst>
          </c:dPt>
          <c:dPt>
            <c:idx val="36"/>
            <c:bubble3D val="0"/>
            <c:spPr>
              <a:solidFill>
                <a:srgbClr val="331C54"/>
              </a:solidFill>
              <a:ln w="19050">
                <a:solidFill>
                  <a:schemeClr val="lt1"/>
                </a:solidFill>
              </a:ln>
              <a:effectLst/>
            </c:spPr>
            <c:extLst>
              <c:ext xmlns:c16="http://schemas.microsoft.com/office/drawing/2014/chart" uri="{C3380CC4-5D6E-409C-BE32-E72D297353CC}">
                <c16:uniqueId val="{00000049-3D47-42D3-9858-458E124EC6C2}"/>
              </c:ext>
            </c:extLst>
          </c:dPt>
          <c:dPt>
            <c:idx val="37"/>
            <c:bubble3D val="0"/>
            <c:spPr>
              <a:solidFill>
                <a:srgbClr val="331C54"/>
              </a:solidFill>
              <a:ln w="19050">
                <a:solidFill>
                  <a:schemeClr val="lt1"/>
                </a:solidFill>
              </a:ln>
              <a:effectLst/>
            </c:spPr>
            <c:extLst>
              <c:ext xmlns:c16="http://schemas.microsoft.com/office/drawing/2014/chart" uri="{C3380CC4-5D6E-409C-BE32-E72D297353CC}">
                <c16:uniqueId val="{0000004B-3D47-42D3-9858-458E124EC6C2}"/>
              </c:ext>
            </c:extLst>
          </c:dPt>
          <c:dPt>
            <c:idx val="38"/>
            <c:bubble3D val="0"/>
            <c:spPr>
              <a:solidFill>
                <a:srgbClr val="331C54"/>
              </a:solidFill>
              <a:ln w="19050">
                <a:solidFill>
                  <a:schemeClr val="lt1"/>
                </a:solidFill>
              </a:ln>
              <a:effectLst/>
            </c:spPr>
            <c:extLst>
              <c:ext xmlns:c16="http://schemas.microsoft.com/office/drawing/2014/chart" uri="{C3380CC4-5D6E-409C-BE32-E72D297353CC}">
                <c16:uniqueId val="{0000004D-3D47-42D3-9858-458E124EC6C2}"/>
              </c:ext>
            </c:extLst>
          </c:dPt>
          <c:dPt>
            <c:idx val="39"/>
            <c:bubble3D val="0"/>
            <c:spPr>
              <a:solidFill>
                <a:srgbClr val="331C54"/>
              </a:solidFill>
              <a:ln w="19050">
                <a:solidFill>
                  <a:schemeClr val="lt1"/>
                </a:solidFill>
              </a:ln>
              <a:effectLst/>
            </c:spPr>
            <c:extLst>
              <c:ext xmlns:c16="http://schemas.microsoft.com/office/drawing/2014/chart" uri="{C3380CC4-5D6E-409C-BE32-E72D297353CC}">
                <c16:uniqueId val="{0000004F-3D47-42D3-9858-458E124EC6C2}"/>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3D47-42D3-9858-458E124EC6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EED5-42F9-9484-9328532F38BC}"/>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EED5-42F9-9484-9328532F38BC}"/>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EED5-42F9-9484-9328532F38BC}"/>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EED5-42F9-9484-9328532F38BC}"/>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EED5-42F9-9484-9328532F38BC}"/>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EED5-42F9-9484-9328532F38BC}"/>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EED5-42F9-9484-9328532F38BC}"/>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EED5-42F9-9484-9328532F38BC}"/>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EED5-42F9-9484-9328532F38BC}"/>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EED5-42F9-9484-9328532F38BC}"/>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EED5-42F9-9484-9328532F38BC}"/>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EED5-42F9-9484-9328532F38BC}"/>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EED5-42F9-9484-9328532F38BC}"/>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EED5-42F9-9484-9328532F38BC}"/>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EED5-42F9-9484-9328532F38BC}"/>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EED5-42F9-9484-9328532F38BC}"/>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EED5-42F9-9484-9328532F38BC}"/>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EED5-42F9-9484-9328532F38BC}"/>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EED5-42F9-9484-9328532F38BC}"/>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EED5-42F9-9484-9328532F38BC}"/>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EED5-42F9-9484-9328532F38BC}"/>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EED5-42F9-9484-9328532F38BC}"/>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EED5-42F9-9484-9328532F38BC}"/>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EED5-42F9-9484-9328532F38BC}"/>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EED5-42F9-9484-9328532F38BC}"/>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EED5-42F9-9484-9328532F38BC}"/>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EED5-42F9-9484-9328532F38BC}"/>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EED5-42F9-9484-9328532F38BC}"/>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EED5-42F9-9484-9328532F38BC}"/>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EED5-42F9-9484-9328532F38BC}"/>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EED5-42F9-9484-9328532F38BC}"/>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EED5-42F9-9484-9328532F38BC}"/>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EED5-42F9-9484-9328532F38BC}"/>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EED5-42F9-9484-9328532F38BC}"/>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EED5-42F9-9484-9328532F38BC}"/>
              </c:ext>
            </c:extLst>
          </c:dPt>
          <c:dPt>
            <c:idx val="35"/>
            <c:bubble3D val="0"/>
            <c:spPr>
              <a:solidFill>
                <a:srgbClr val="331C54"/>
              </a:solidFill>
              <a:ln w="19050">
                <a:solidFill>
                  <a:schemeClr val="lt1"/>
                </a:solidFill>
              </a:ln>
              <a:effectLst/>
            </c:spPr>
            <c:extLst>
              <c:ext xmlns:c16="http://schemas.microsoft.com/office/drawing/2014/chart" uri="{C3380CC4-5D6E-409C-BE32-E72D297353CC}">
                <c16:uniqueId val="{00000047-EED5-42F9-9484-9328532F38BC}"/>
              </c:ext>
            </c:extLst>
          </c:dPt>
          <c:dPt>
            <c:idx val="36"/>
            <c:bubble3D val="0"/>
            <c:spPr>
              <a:solidFill>
                <a:srgbClr val="331C54"/>
              </a:solidFill>
              <a:ln w="19050">
                <a:solidFill>
                  <a:schemeClr val="lt1"/>
                </a:solidFill>
              </a:ln>
              <a:effectLst/>
            </c:spPr>
            <c:extLst>
              <c:ext xmlns:c16="http://schemas.microsoft.com/office/drawing/2014/chart" uri="{C3380CC4-5D6E-409C-BE32-E72D297353CC}">
                <c16:uniqueId val="{00000049-EED5-42F9-9484-9328532F38BC}"/>
              </c:ext>
            </c:extLst>
          </c:dPt>
          <c:dPt>
            <c:idx val="37"/>
            <c:bubble3D val="0"/>
            <c:spPr>
              <a:solidFill>
                <a:srgbClr val="331C54"/>
              </a:solidFill>
              <a:ln w="19050">
                <a:solidFill>
                  <a:schemeClr val="lt1"/>
                </a:solidFill>
              </a:ln>
              <a:effectLst/>
            </c:spPr>
            <c:extLst>
              <c:ext xmlns:c16="http://schemas.microsoft.com/office/drawing/2014/chart" uri="{C3380CC4-5D6E-409C-BE32-E72D297353CC}">
                <c16:uniqueId val="{0000004B-EED5-42F9-9484-9328532F38BC}"/>
              </c:ext>
            </c:extLst>
          </c:dPt>
          <c:dPt>
            <c:idx val="38"/>
            <c:bubble3D val="0"/>
            <c:spPr>
              <a:solidFill>
                <a:srgbClr val="331C54"/>
              </a:solidFill>
              <a:ln w="19050">
                <a:solidFill>
                  <a:schemeClr val="lt1"/>
                </a:solidFill>
              </a:ln>
              <a:effectLst/>
            </c:spPr>
            <c:extLst>
              <c:ext xmlns:c16="http://schemas.microsoft.com/office/drawing/2014/chart" uri="{C3380CC4-5D6E-409C-BE32-E72D297353CC}">
                <c16:uniqueId val="{0000004D-EED5-42F9-9484-9328532F38BC}"/>
              </c:ext>
            </c:extLst>
          </c:dPt>
          <c:dPt>
            <c:idx val="39"/>
            <c:bubble3D val="0"/>
            <c:spPr>
              <a:solidFill>
                <a:srgbClr val="331C54"/>
              </a:solidFill>
              <a:ln w="19050">
                <a:solidFill>
                  <a:schemeClr val="lt1"/>
                </a:solidFill>
              </a:ln>
              <a:effectLst/>
            </c:spPr>
            <c:extLst>
              <c:ext xmlns:c16="http://schemas.microsoft.com/office/drawing/2014/chart" uri="{C3380CC4-5D6E-409C-BE32-E72D297353CC}">
                <c16:uniqueId val="{0000004F-EED5-42F9-9484-9328532F38BC}"/>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EED5-42F9-9484-9328532F38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7608-46D2-A4CE-6FA58580C901}"/>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7608-46D2-A4CE-6FA58580C901}"/>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7608-46D2-A4CE-6FA58580C901}"/>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7608-46D2-A4CE-6FA58580C901}"/>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7608-46D2-A4CE-6FA58580C901}"/>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7608-46D2-A4CE-6FA58580C901}"/>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7608-46D2-A4CE-6FA58580C901}"/>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7608-46D2-A4CE-6FA58580C901}"/>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7608-46D2-A4CE-6FA58580C901}"/>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7608-46D2-A4CE-6FA58580C901}"/>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7608-46D2-A4CE-6FA58580C901}"/>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7608-46D2-A4CE-6FA58580C901}"/>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7608-46D2-A4CE-6FA58580C901}"/>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7608-46D2-A4CE-6FA58580C901}"/>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7608-46D2-A4CE-6FA58580C901}"/>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7608-46D2-A4CE-6FA58580C901}"/>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7608-46D2-A4CE-6FA58580C901}"/>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7608-46D2-A4CE-6FA58580C901}"/>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7608-46D2-A4CE-6FA58580C901}"/>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7608-46D2-A4CE-6FA58580C901}"/>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7608-46D2-A4CE-6FA58580C901}"/>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7608-46D2-A4CE-6FA58580C901}"/>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7608-46D2-A4CE-6FA58580C901}"/>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7608-46D2-A4CE-6FA58580C901}"/>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7608-46D2-A4CE-6FA58580C901}"/>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7608-46D2-A4CE-6FA58580C901}"/>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7608-46D2-A4CE-6FA58580C901}"/>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7608-46D2-A4CE-6FA58580C901}"/>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7608-46D2-A4CE-6FA58580C901}"/>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7608-46D2-A4CE-6FA58580C901}"/>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7608-46D2-A4CE-6FA58580C901}"/>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7608-46D2-A4CE-6FA58580C901}"/>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7608-46D2-A4CE-6FA58580C901}"/>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7608-46D2-A4CE-6FA58580C901}"/>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7608-46D2-A4CE-6FA58580C901}"/>
              </c:ext>
            </c:extLst>
          </c:dPt>
          <c:dPt>
            <c:idx val="35"/>
            <c:bubble3D val="0"/>
            <c:spPr>
              <a:solidFill>
                <a:srgbClr val="331C54"/>
              </a:solidFill>
              <a:ln w="19050">
                <a:solidFill>
                  <a:schemeClr val="lt1"/>
                </a:solidFill>
              </a:ln>
              <a:effectLst/>
            </c:spPr>
            <c:extLst>
              <c:ext xmlns:c16="http://schemas.microsoft.com/office/drawing/2014/chart" uri="{C3380CC4-5D6E-409C-BE32-E72D297353CC}">
                <c16:uniqueId val="{00000047-7608-46D2-A4CE-6FA58580C901}"/>
              </c:ext>
            </c:extLst>
          </c:dPt>
          <c:dPt>
            <c:idx val="36"/>
            <c:bubble3D val="0"/>
            <c:spPr>
              <a:solidFill>
                <a:srgbClr val="331C54"/>
              </a:solidFill>
              <a:ln w="19050">
                <a:solidFill>
                  <a:schemeClr val="lt1"/>
                </a:solidFill>
              </a:ln>
              <a:effectLst/>
            </c:spPr>
            <c:extLst>
              <c:ext xmlns:c16="http://schemas.microsoft.com/office/drawing/2014/chart" uri="{C3380CC4-5D6E-409C-BE32-E72D297353CC}">
                <c16:uniqueId val="{00000049-7608-46D2-A4CE-6FA58580C901}"/>
              </c:ext>
            </c:extLst>
          </c:dPt>
          <c:dPt>
            <c:idx val="37"/>
            <c:bubble3D val="0"/>
            <c:spPr>
              <a:solidFill>
                <a:srgbClr val="331C54"/>
              </a:solidFill>
              <a:ln w="19050">
                <a:solidFill>
                  <a:schemeClr val="lt1"/>
                </a:solidFill>
              </a:ln>
              <a:effectLst/>
            </c:spPr>
            <c:extLst>
              <c:ext xmlns:c16="http://schemas.microsoft.com/office/drawing/2014/chart" uri="{C3380CC4-5D6E-409C-BE32-E72D297353CC}">
                <c16:uniqueId val="{0000004B-7608-46D2-A4CE-6FA58580C901}"/>
              </c:ext>
            </c:extLst>
          </c:dPt>
          <c:dPt>
            <c:idx val="38"/>
            <c:bubble3D val="0"/>
            <c:spPr>
              <a:solidFill>
                <a:srgbClr val="331C54"/>
              </a:solidFill>
              <a:ln w="19050">
                <a:solidFill>
                  <a:schemeClr val="lt1"/>
                </a:solidFill>
              </a:ln>
              <a:effectLst/>
            </c:spPr>
            <c:extLst>
              <c:ext xmlns:c16="http://schemas.microsoft.com/office/drawing/2014/chart" uri="{C3380CC4-5D6E-409C-BE32-E72D297353CC}">
                <c16:uniqueId val="{0000004D-7608-46D2-A4CE-6FA58580C901}"/>
              </c:ext>
            </c:extLst>
          </c:dPt>
          <c:dPt>
            <c:idx val="39"/>
            <c:bubble3D val="0"/>
            <c:spPr>
              <a:solidFill>
                <a:srgbClr val="331C54"/>
              </a:solidFill>
              <a:ln w="19050">
                <a:solidFill>
                  <a:schemeClr val="lt1"/>
                </a:solidFill>
              </a:ln>
              <a:effectLst/>
            </c:spPr>
            <c:extLst>
              <c:ext xmlns:c16="http://schemas.microsoft.com/office/drawing/2014/chart" uri="{C3380CC4-5D6E-409C-BE32-E72D297353CC}">
                <c16:uniqueId val="{0000004F-7608-46D2-A4CE-6FA58580C901}"/>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7608-46D2-A4CE-6FA58580C90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C60C30"/>
                </a:solidFill>
                <a:latin typeface="DINOT-Light"/>
                <a:ea typeface="+mn-ea"/>
                <a:cs typeface="+mn-cs"/>
              </a:defRPr>
            </a:pPr>
            <a:r>
              <a:rPr lang="en-GB" sz="1600" b="1" dirty="0">
                <a:solidFill>
                  <a:srgbClr val="C60C30"/>
                </a:solidFill>
                <a:latin typeface="DINOT-Light"/>
              </a:rPr>
              <a:t>After year</a:t>
            </a:r>
            <a:r>
              <a:rPr lang="en-GB" sz="1600" b="1" baseline="0" dirty="0">
                <a:solidFill>
                  <a:srgbClr val="C60C30"/>
                </a:solidFill>
                <a:latin typeface="DINOT-Light"/>
              </a:rPr>
              <a:t> 1</a:t>
            </a:r>
            <a:endParaRPr lang="en-GB" sz="1600" b="1" dirty="0">
              <a:solidFill>
                <a:srgbClr val="C60C30"/>
              </a:solidFill>
              <a:latin typeface="DINOT-Ligh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C60C30"/>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E862-4F4C-916E-9F23D4CB2F86}"/>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E862-4F4C-916E-9F23D4CB2F86}"/>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E862-4F4C-916E-9F23D4CB2F86}"/>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E862-4F4C-916E-9F23D4CB2F86}"/>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E862-4F4C-916E-9F23D4CB2F86}"/>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E862-4F4C-916E-9F23D4CB2F86}"/>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E862-4F4C-916E-9F23D4CB2F86}"/>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E862-4F4C-916E-9F23D4CB2F86}"/>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E862-4F4C-916E-9F23D4CB2F86}"/>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E862-4F4C-916E-9F23D4CB2F86}"/>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E862-4F4C-916E-9F23D4CB2F86}"/>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E862-4F4C-916E-9F23D4CB2F86}"/>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E862-4F4C-916E-9F23D4CB2F86}"/>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E862-4F4C-916E-9F23D4CB2F86}"/>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E862-4F4C-916E-9F23D4CB2F86}"/>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E862-4F4C-916E-9F23D4CB2F86}"/>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E862-4F4C-916E-9F23D4CB2F86}"/>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E862-4F4C-916E-9F23D4CB2F86}"/>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E862-4F4C-916E-9F23D4CB2F86}"/>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E862-4F4C-916E-9F23D4CB2F86}"/>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E862-4F4C-916E-9F23D4CB2F86}"/>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E862-4F4C-916E-9F23D4CB2F86}"/>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E862-4F4C-916E-9F23D4CB2F86}"/>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E862-4F4C-916E-9F23D4CB2F86}"/>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E862-4F4C-916E-9F23D4CB2F86}"/>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E862-4F4C-916E-9F23D4CB2F86}"/>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E862-4F4C-916E-9F23D4CB2F86}"/>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E862-4F4C-916E-9F23D4CB2F86}"/>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E862-4F4C-916E-9F23D4CB2F86}"/>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E862-4F4C-916E-9F23D4CB2F86}"/>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E862-4F4C-916E-9F23D4CB2F86}"/>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E862-4F4C-916E-9F23D4CB2F86}"/>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E862-4F4C-916E-9F23D4CB2F86}"/>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E862-4F4C-916E-9F23D4CB2F86}"/>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E862-4F4C-916E-9F23D4CB2F86}"/>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E862-4F4C-916E-9F23D4CB2F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4A3C87"/>
                </a:solidFill>
                <a:latin typeface="DINOT-Light"/>
                <a:ea typeface="+mn-ea"/>
                <a:cs typeface="+mn-cs"/>
              </a:defRPr>
            </a:pPr>
            <a:r>
              <a:rPr lang="en-GB" sz="1600" b="1" dirty="0">
                <a:solidFill>
                  <a:srgbClr val="4A3C87"/>
                </a:solidFill>
                <a:latin typeface="DINOT-Light"/>
              </a:rPr>
              <a:t>E.g. full pension of £10,000 per year        for life</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4A3C87"/>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4A3C87"/>
            </a:solidFill>
          </c:spPr>
          <c:dPt>
            <c:idx val="0"/>
            <c:bubble3D val="0"/>
            <c:spPr>
              <a:solidFill>
                <a:srgbClr val="4A3C87"/>
              </a:solidFill>
              <a:ln w="19050">
                <a:solidFill>
                  <a:schemeClr val="lt1"/>
                </a:solidFill>
              </a:ln>
              <a:effectLst/>
            </c:spPr>
            <c:extLst>
              <c:ext xmlns:c16="http://schemas.microsoft.com/office/drawing/2014/chart" uri="{C3380CC4-5D6E-409C-BE32-E72D297353CC}">
                <c16:uniqueId val="{00000001-7B3B-4390-B947-04F58256B590}"/>
              </c:ext>
            </c:extLst>
          </c:dPt>
          <c:dPt>
            <c:idx val="1"/>
            <c:bubble3D val="0"/>
            <c:spPr>
              <a:solidFill>
                <a:srgbClr val="4A3C87"/>
              </a:solidFill>
              <a:ln w="19050">
                <a:solidFill>
                  <a:schemeClr val="lt1"/>
                </a:solidFill>
              </a:ln>
              <a:effectLst/>
            </c:spPr>
            <c:extLst>
              <c:ext xmlns:c16="http://schemas.microsoft.com/office/drawing/2014/chart" uri="{C3380CC4-5D6E-409C-BE32-E72D297353CC}">
                <c16:uniqueId val="{00000003-7B3B-4390-B947-04F58256B590}"/>
              </c:ext>
            </c:extLst>
          </c:dPt>
          <c:dPt>
            <c:idx val="2"/>
            <c:bubble3D val="0"/>
            <c:spPr>
              <a:solidFill>
                <a:srgbClr val="4A3C87"/>
              </a:solidFill>
              <a:ln w="19050">
                <a:solidFill>
                  <a:schemeClr val="lt1"/>
                </a:solidFill>
              </a:ln>
              <a:effectLst/>
            </c:spPr>
            <c:extLst>
              <c:ext xmlns:c16="http://schemas.microsoft.com/office/drawing/2014/chart" uri="{C3380CC4-5D6E-409C-BE32-E72D297353CC}">
                <c16:uniqueId val="{00000005-7B3B-4390-B947-04F58256B590}"/>
              </c:ext>
            </c:extLst>
          </c:dPt>
          <c:dPt>
            <c:idx val="3"/>
            <c:bubble3D val="0"/>
            <c:spPr>
              <a:solidFill>
                <a:srgbClr val="4A3C87"/>
              </a:solidFill>
              <a:ln w="19050">
                <a:solidFill>
                  <a:schemeClr val="lt1"/>
                </a:solidFill>
              </a:ln>
              <a:effectLst/>
            </c:spPr>
            <c:extLst>
              <c:ext xmlns:c16="http://schemas.microsoft.com/office/drawing/2014/chart" uri="{C3380CC4-5D6E-409C-BE32-E72D297353CC}">
                <c16:uniqueId val="{00000007-7B3B-4390-B947-04F58256B590}"/>
              </c:ext>
            </c:extLst>
          </c:dPt>
          <c:dPt>
            <c:idx val="4"/>
            <c:bubble3D val="0"/>
            <c:spPr>
              <a:solidFill>
                <a:srgbClr val="4A3C87"/>
              </a:solidFill>
              <a:ln w="19050">
                <a:solidFill>
                  <a:schemeClr val="lt1"/>
                </a:solidFill>
              </a:ln>
              <a:effectLst/>
            </c:spPr>
            <c:extLst>
              <c:ext xmlns:c16="http://schemas.microsoft.com/office/drawing/2014/chart" uri="{C3380CC4-5D6E-409C-BE32-E72D297353CC}">
                <c16:uniqueId val="{00000009-7B3B-4390-B947-04F58256B590}"/>
              </c:ext>
            </c:extLst>
          </c:dPt>
          <c:dPt>
            <c:idx val="5"/>
            <c:bubble3D val="0"/>
            <c:spPr>
              <a:solidFill>
                <a:srgbClr val="4A3C87"/>
              </a:solidFill>
              <a:ln w="19050">
                <a:solidFill>
                  <a:schemeClr val="lt1"/>
                </a:solidFill>
              </a:ln>
              <a:effectLst/>
            </c:spPr>
            <c:extLst>
              <c:ext xmlns:c16="http://schemas.microsoft.com/office/drawing/2014/chart" uri="{C3380CC4-5D6E-409C-BE32-E72D297353CC}">
                <c16:uniqueId val="{0000000B-7B3B-4390-B947-04F58256B590}"/>
              </c:ext>
            </c:extLst>
          </c:dPt>
          <c:dPt>
            <c:idx val="6"/>
            <c:bubble3D val="0"/>
            <c:spPr>
              <a:solidFill>
                <a:srgbClr val="4A3C87"/>
              </a:solidFill>
              <a:ln w="19050">
                <a:solidFill>
                  <a:schemeClr val="lt1"/>
                </a:solidFill>
              </a:ln>
              <a:effectLst/>
            </c:spPr>
            <c:extLst>
              <c:ext xmlns:c16="http://schemas.microsoft.com/office/drawing/2014/chart" uri="{C3380CC4-5D6E-409C-BE32-E72D297353CC}">
                <c16:uniqueId val="{0000000D-7B3B-4390-B947-04F58256B590}"/>
              </c:ext>
            </c:extLst>
          </c:dPt>
          <c:dPt>
            <c:idx val="7"/>
            <c:bubble3D val="0"/>
            <c:spPr>
              <a:solidFill>
                <a:srgbClr val="4A3C87"/>
              </a:solidFill>
              <a:ln w="19050">
                <a:solidFill>
                  <a:schemeClr val="lt1"/>
                </a:solidFill>
              </a:ln>
              <a:effectLst/>
            </c:spPr>
            <c:extLst>
              <c:ext xmlns:c16="http://schemas.microsoft.com/office/drawing/2014/chart" uri="{C3380CC4-5D6E-409C-BE32-E72D297353CC}">
                <c16:uniqueId val="{0000000F-7B3B-4390-B947-04F58256B590}"/>
              </c:ext>
            </c:extLst>
          </c:dPt>
          <c:dPt>
            <c:idx val="8"/>
            <c:bubble3D val="0"/>
            <c:spPr>
              <a:solidFill>
                <a:srgbClr val="4A3C87"/>
              </a:solidFill>
              <a:ln w="19050">
                <a:solidFill>
                  <a:schemeClr val="lt1"/>
                </a:solidFill>
              </a:ln>
              <a:effectLst/>
            </c:spPr>
            <c:extLst>
              <c:ext xmlns:c16="http://schemas.microsoft.com/office/drawing/2014/chart" uri="{C3380CC4-5D6E-409C-BE32-E72D297353CC}">
                <c16:uniqueId val="{00000011-7B3B-4390-B947-04F58256B590}"/>
              </c:ext>
            </c:extLst>
          </c:dPt>
          <c:dPt>
            <c:idx val="9"/>
            <c:bubble3D val="0"/>
            <c:spPr>
              <a:solidFill>
                <a:srgbClr val="4A3C87"/>
              </a:solidFill>
              <a:ln w="19050">
                <a:solidFill>
                  <a:schemeClr val="lt1"/>
                </a:solidFill>
              </a:ln>
              <a:effectLst/>
            </c:spPr>
            <c:extLst>
              <c:ext xmlns:c16="http://schemas.microsoft.com/office/drawing/2014/chart" uri="{C3380CC4-5D6E-409C-BE32-E72D297353CC}">
                <c16:uniqueId val="{00000013-7B3B-4390-B947-04F58256B590}"/>
              </c:ext>
            </c:extLst>
          </c:dPt>
          <c:dPt>
            <c:idx val="10"/>
            <c:bubble3D val="0"/>
            <c:spPr>
              <a:solidFill>
                <a:srgbClr val="4A3C87"/>
              </a:solidFill>
              <a:ln w="19050">
                <a:solidFill>
                  <a:schemeClr val="lt1"/>
                </a:solidFill>
              </a:ln>
              <a:effectLst/>
            </c:spPr>
            <c:extLst>
              <c:ext xmlns:c16="http://schemas.microsoft.com/office/drawing/2014/chart" uri="{C3380CC4-5D6E-409C-BE32-E72D297353CC}">
                <c16:uniqueId val="{00000015-7B3B-4390-B947-04F58256B590}"/>
              </c:ext>
            </c:extLst>
          </c:dPt>
          <c:dPt>
            <c:idx val="11"/>
            <c:bubble3D val="0"/>
            <c:spPr>
              <a:solidFill>
                <a:srgbClr val="4A3C87"/>
              </a:solidFill>
              <a:ln w="19050">
                <a:solidFill>
                  <a:schemeClr val="lt1"/>
                </a:solidFill>
              </a:ln>
              <a:effectLst/>
            </c:spPr>
            <c:extLst>
              <c:ext xmlns:c16="http://schemas.microsoft.com/office/drawing/2014/chart" uri="{C3380CC4-5D6E-409C-BE32-E72D297353CC}">
                <c16:uniqueId val="{00000017-7B3B-4390-B947-04F58256B590}"/>
              </c:ext>
            </c:extLst>
          </c:dPt>
          <c:dPt>
            <c:idx val="12"/>
            <c:bubble3D val="0"/>
            <c:spPr>
              <a:solidFill>
                <a:srgbClr val="4A3C87"/>
              </a:solidFill>
              <a:ln w="19050">
                <a:solidFill>
                  <a:schemeClr val="lt1"/>
                </a:solidFill>
              </a:ln>
              <a:effectLst/>
            </c:spPr>
            <c:extLst>
              <c:ext xmlns:c16="http://schemas.microsoft.com/office/drawing/2014/chart" uri="{C3380CC4-5D6E-409C-BE32-E72D297353CC}">
                <c16:uniqueId val="{00000019-7B3B-4390-B947-04F58256B590}"/>
              </c:ext>
            </c:extLst>
          </c:dPt>
          <c:dPt>
            <c:idx val="13"/>
            <c:bubble3D val="0"/>
            <c:spPr>
              <a:solidFill>
                <a:srgbClr val="4A3C87"/>
              </a:solidFill>
              <a:ln w="19050">
                <a:solidFill>
                  <a:schemeClr val="lt1"/>
                </a:solidFill>
              </a:ln>
              <a:effectLst/>
            </c:spPr>
            <c:extLst>
              <c:ext xmlns:c16="http://schemas.microsoft.com/office/drawing/2014/chart" uri="{C3380CC4-5D6E-409C-BE32-E72D297353CC}">
                <c16:uniqueId val="{0000001B-7B3B-4390-B947-04F58256B590}"/>
              </c:ext>
            </c:extLst>
          </c:dPt>
          <c:dPt>
            <c:idx val="14"/>
            <c:bubble3D val="0"/>
            <c:spPr>
              <a:solidFill>
                <a:srgbClr val="4A3C87"/>
              </a:solidFill>
              <a:ln w="19050">
                <a:solidFill>
                  <a:schemeClr val="lt1"/>
                </a:solidFill>
              </a:ln>
              <a:effectLst/>
            </c:spPr>
            <c:extLst>
              <c:ext xmlns:c16="http://schemas.microsoft.com/office/drawing/2014/chart" uri="{C3380CC4-5D6E-409C-BE32-E72D297353CC}">
                <c16:uniqueId val="{0000001D-7B3B-4390-B947-04F58256B590}"/>
              </c:ext>
            </c:extLst>
          </c:dPt>
          <c:dPt>
            <c:idx val="15"/>
            <c:bubble3D val="0"/>
            <c:spPr>
              <a:solidFill>
                <a:srgbClr val="4A3C87"/>
              </a:solidFill>
              <a:ln w="19050">
                <a:solidFill>
                  <a:schemeClr val="lt1"/>
                </a:solidFill>
              </a:ln>
              <a:effectLst/>
            </c:spPr>
            <c:extLst>
              <c:ext xmlns:c16="http://schemas.microsoft.com/office/drawing/2014/chart" uri="{C3380CC4-5D6E-409C-BE32-E72D297353CC}">
                <c16:uniqueId val="{0000001F-7B3B-4390-B947-04F58256B590}"/>
              </c:ext>
            </c:extLst>
          </c:dPt>
          <c:dPt>
            <c:idx val="16"/>
            <c:bubble3D val="0"/>
            <c:spPr>
              <a:solidFill>
                <a:srgbClr val="4A3C87"/>
              </a:solidFill>
              <a:ln w="19050">
                <a:solidFill>
                  <a:schemeClr val="lt1"/>
                </a:solidFill>
              </a:ln>
              <a:effectLst/>
            </c:spPr>
            <c:extLst>
              <c:ext xmlns:c16="http://schemas.microsoft.com/office/drawing/2014/chart" uri="{C3380CC4-5D6E-409C-BE32-E72D297353CC}">
                <c16:uniqueId val="{00000021-7B3B-4390-B947-04F58256B590}"/>
              </c:ext>
            </c:extLst>
          </c:dPt>
          <c:dPt>
            <c:idx val="17"/>
            <c:bubble3D val="0"/>
            <c:spPr>
              <a:solidFill>
                <a:srgbClr val="4A3C87"/>
              </a:solidFill>
              <a:ln w="19050">
                <a:solidFill>
                  <a:schemeClr val="lt1"/>
                </a:solidFill>
              </a:ln>
              <a:effectLst/>
            </c:spPr>
            <c:extLst>
              <c:ext xmlns:c16="http://schemas.microsoft.com/office/drawing/2014/chart" uri="{C3380CC4-5D6E-409C-BE32-E72D297353CC}">
                <c16:uniqueId val="{00000023-7B3B-4390-B947-04F58256B590}"/>
              </c:ext>
            </c:extLst>
          </c:dPt>
          <c:dPt>
            <c:idx val="18"/>
            <c:bubble3D val="0"/>
            <c:spPr>
              <a:solidFill>
                <a:srgbClr val="4A3C87"/>
              </a:solidFill>
              <a:ln w="19050">
                <a:solidFill>
                  <a:schemeClr val="lt1"/>
                </a:solidFill>
              </a:ln>
              <a:effectLst/>
            </c:spPr>
            <c:extLst>
              <c:ext xmlns:c16="http://schemas.microsoft.com/office/drawing/2014/chart" uri="{C3380CC4-5D6E-409C-BE32-E72D297353CC}">
                <c16:uniqueId val="{00000025-7B3B-4390-B947-04F58256B590}"/>
              </c:ext>
            </c:extLst>
          </c:dPt>
          <c:dPt>
            <c:idx val="19"/>
            <c:bubble3D val="0"/>
            <c:spPr>
              <a:solidFill>
                <a:srgbClr val="4A3C87"/>
              </a:solidFill>
              <a:ln w="19050">
                <a:solidFill>
                  <a:schemeClr val="lt1"/>
                </a:solidFill>
              </a:ln>
              <a:effectLst/>
            </c:spPr>
            <c:extLst>
              <c:ext xmlns:c16="http://schemas.microsoft.com/office/drawing/2014/chart" uri="{C3380CC4-5D6E-409C-BE32-E72D297353CC}">
                <c16:uniqueId val="{00000027-7B3B-4390-B947-04F58256B590}"/>
              </c:ext>
            </c:extLst>
          </c:dPt>
          <c:dPt>
            <c:idx val="20"/>
            <c:bubble3D val="0"/>
            <c:spPr>
              <a:solidFill>
                <a:srgbClr val="4A3C87"/>
              </a:solidFill>
              <a:ln w="19050">
                <a:solidFill>
                  <a:schemeClr val="lt1"/>
                </a:solidFill>
              </a:ln>
              <a:effectLst/>
            </c:spPr>
            <c:extLst>
              <c:ext xmlns:c16="http://schemas.microsoft.com/office/drawing/2014/chart" uri="{C3380CC4-5D6E-409C-BE32-E72D297353CC}">
                <c16:uniqueId val="{00000029-7B3B-4390-B947-04F58256B590}"/>
              </c:ext>
            </c:extLst>
          </c:dPt>
          <c:dPt>
            <c:idx val="21"/>
            <c:bubble3D val="0"/>
            <c:spPr>
              <a:solidFill>
                <a:srgbClr val="4A3C87"/>
              </a:solidFill>
              <a:ln w="19050">
                <a:solidFill>
                  <a:schemeClr val="lt1"/>
                </a:solidFill>
              </a:ln>
              <a:effectLst/>
            </c:spPr>
            <c:extLst>
              <c:ext xmlns:c16="http://schemas.microsoft.com/office/drawing/2014/chart" uri="{C3380CC4-5D6E-409C-BE32-E72D297353CC}">
                <c16:uniqueId val="{0000002B-7B3B-4390-B947-04F58256B590}"/>
              </c:ext>
            </c:extLst>
          </c:dPt>
          <c:dPt>
            <c:idx val="22"/>
            <c:bubble3D val="0"/>
            <c:spPr>
              <a:solidFill>
                <a:srgbClr val="4A3C87"/>
              </a:solidFill>
              <a:ln w="19050">
                <a:solidFill>
                  <a:schemeClr val="lt1"/>
                </a:solidFill>
              </a:ln>
              <a:effectLst/>
            </c:spPr>
            <c:extLst>
              <c:ext xmlns:c16="http://schemas.microsoft.com/office/drawing/2014/chart" uri="{C3380CC4-5D6E-409C-BE32-E72D297353CC}">
                <c16:uniqueId val="{0000002D-7B3B-4390-B947-04F58256B590}"/>
              </c:ext>
            </c:extLst>
          </c:dPt>
          <c:dPt>
            <c:idx val="23"/>
            <c:bubble3D val="0"/>
            <c:spPr>
              <a:solidFill>
                <a:srgbClr val="4A3C87"/>
              </a:solidFill>
              <a:ln w="19050">
                <a:solidFill>
                  <a:schemeClr val="lt1"/>
                </a:solidFill>
              </a:ln>
              <a:effectLst/>
            </c:spPr>
            <c:extLst>
              <c:ext xmlns:c16="http://schemas.microsoft.com/office/drawing/2014/chart" uri="{C3380CC4-5D6E-409C-BE32-E72D297353CC}">
                <c16:uniqueId val="{0000002F-7B3B-4390-B947-04F58256B590}"/>
              </c:ext>
            </c:extLst>
          </c:dPt>
          <c:dPt>
            <c:idx val="24"/>
            <c:bubble3D val="0"/>
            <c:spPr>
              <a:solidFill>
                <a:srgbClr val="4A3C87"/>
              </a:solidFill>
              <a:ln w="19050">
                <a:solidFill>
                  <a:schemeClr val="lt1"/>
                </a:solidFill>
              </a:ln>
              <a:effectLst/>
            </c:spPr>
            <c:extLst>
              <c:ext xmlns:c16="http://schemas.microsoft.com/office/drawing/2014/chart" uri="{C3380CC4-5D6E-409C-BE32-E72D297353CC}">
                <c16:uniqueId val="{00000031-7B3B-4390-B947-04F58256B590}"/>
              </c:ext>
            </c:extLst>
          </c:dPt>
          <c:dPt>
            <c:idx val="25"/>
            <c:bubble3D val="0"/>
            <c:spPr>
              <a:solidFill>
                <a:srgbClr val="4A3C87"/>
              </a:solidFill>
              <a:ln w="19050">
                <a:solidFill>
                  <a:schemeClr val="lt1"/>
                </a:solidFill>
              </a:ln>
              <a:effectLst/>
            </c:spPr>
            <c:extLst>
              <c:ext xmlns:c16="http://schemas.microsoft.com/office/drawing/2014/chart" uri="{C3380CC4-5D6E-409C-BE32-E72D297353CC}">
                <c16:uniqueId val="{00000033-7B3B-4390-B947-04F58256B590}"/>
              </c:ext>
            </c:extLst>
          </c:dPt>
          <c:dPt>
            <c:idx val="26"/>
            <c:bubble3D val="0"/>
            <c:spPr>
              <a:solidFill>
                <a:srgbClr val="4A3C87"/>
              </a:solidFill>
              <a:ln w="19050">
                <a:solidFill>
                  <a:schemeClr val="lt1"/>
                </a:solidFill>
              </a:ln>
              <a:effectLst/>
            </c:spPr>
            <c:extLst>
              <c:ext xmlns:c16="http://schemas.microsoft.com/office/drawing/2014/chart" uri="{C3380CC4-5D6E-409C-BE32-E72D297353CC}">
                <c16:uniqueId val="{00000035-7B3B-4390-B947-04F58256B590}"/>
              </c:ext>
            </c:extLst>
          </c:dPt>
          <c:dPt>
            <c:idx val="27"/>
            <c:bubble3D val="0"/>
            <c:spPr>
              <a:solidFill>
                <a:srgbClr val="4A3C87"/>
              </a:solidFill>
              <a:ln w="19050">
                <a:solidFill>
                  <a:schemeClr val="lt1"/>
                </a:solidFill>
              </a:ln>
              <a:effectLst/>
            </c:spPr>
            <c:extLst>
              <c:ext xmlns:c16="http://schemas.microsoft.com/office/drawing/2014/chart" uri="{C3380CC4-5D6E-409C-BE32-E72D297353CC}">
                <c16:uniqueId val="{00000037-7B3B-4390-B947-04F58256B590}"/>
              </c:ext>
            </c:extLst>
          </c:dPt>
          <c:dPt>
            <c:idx val="28"/>
            <c:bubble3D val="0"/>
            <c:spPr>
              <a:solidFill>
                <a:srgbClr val="4A3C87"/>
              </a:solidFill>
              <a:ln w="19050">
                <a:solidFill>
                  <a:schemeClr val="lt1"/>
                </a:solidFill>
              </a:ln>
              <a:effectLst/>
            </c:spPr>
            <c:extLst>
              <c:ext xmlns:c16="http://schemas.microsoft.com/office/drawing/2014/chart" uri="{C3380CC4-5D6E-409C-BE32-E72D297353CC}">
                <c16:uniqueId val="{00000039-7B3B-4390-B947-04F58256B590}"/>
              </c:ext>
            </c:extLst>
          </c:dPt>
          <c:dPt>
            <c:idx val="29"/>
            <c:bubble3D val="0"/>
            <c:spPr>
              <a:solidFill>
                <a:srgbClr val="4A3C87"/>
              </a:solidFill>
              <a:ln w="19050">
                <a:solidFill>
                  <a:schemeClr val="lt1"/>
                </a:solidFill>
              </a:ln>
              <a:effectLst/>
            </c:spPr>
            <c:extLst>
              <c:ext xmlns:c16="http://schemas.microsoft.com/office/drawing/2014/chart" uri="{C3380CC4-5D6E-409C-BE32-E72D297353CC}">
                <c16:uniqueId val="{0000003B-7B3B-4390-B947-04F58256B590}"/>
              </c:ext>
            </c:extLst>
          </c:dPt>
          <c:dPt>
            <c:idx val="30"/>
            <c:bubble3D val="0"/>
            <c:spPr>
              <a:solidFill>
                <a:srgbClr val="4A3C87"/>
              </a:solidFill>
              <a:ln w="19050">
                <a:solidFill>
                  <a:schemeClr val="lt1"/>
                </a:solidFill>
              </a:ln>
              <a:effectLst/>
            </c:spPr>
            <c:extLst>
              <c:ext xmlns:c16="http://schemas.microsoft.com/office/drawing/2014/chart" uri="{C3380CC4-5D6E-409C-BE32-E72D297353CC}">
                <c16:uniqueId val="{0000003D-7B3B-4390-B947-04F58256B590}"/>
              </c:ext>
            </c:extLst>
          </c:dPt>
          <c:dPt>
            <c:idx val="31"/>
            <c:bubble3D val="0"/>
            <c:spPr>
              <a:solidFill>
                <a:srgbClr val="4A3C87"/>
              </a:solidFill>
              <a:ln w="19050">
                <a:solidFill>
                  <a:schemeClr val="lt1"/>
                </a:solidFill>
              </a:ln>
              <a:effectLst/>
            </c:spPr>
            <c:extLst>
              <c:ext xmlns:c16="http://schemas.microsoft.com/office/drawing/2014/chart" uri="{C3380CC4-5D6E-409C-BE32-E72D297353CC}">
                <c16:uniqueId val="{0000003F-7B3B-4390-B947-04F58256B590}"/>
              </c:ext>
            </c:extLst>
          </c:dPt>
          <c:dPt>
            <c:idx val="32"/>
            <c:bubble3D val="0"/>
            <c:spPr>
              <a:solidFill>
                <a:srgbClr val="4A3C87"/>
              </a:solidFill>
              <a:ln w="19050">
                <a:solidFill>
                  <a:schemeClr val="lt1"/>
                </a:solidFill>
              </a:ln>
              <a:effectLst/>
            </c:spPr>
            <c:extLst>
              <c:ext xmlns:c16="http://schemas.microsoft.com/office/drawing/2014/chart" uri="{C3380CC4-5D6E-409C-BE32-E72D297353CC}">
                <c16:uniqueId val="{00000041-7B3B-4390-B947-04F58256B590}"/>
              </c:ext>
            </c:extLst>
          </c:dPt>
          <c:dPt>
            <c:idx val="33"/>
            <c:bubble3D val="0"/>
            <c:spPr>
              <a:solidFill>
                <a:srgbClr val="4A3C87"/>
              </a:solidFill>
              <a:ln w="19050">
                <a:solidFill>
                  <a:schemeClr val="lt1"/>
                </a:solidFill>
              </a:ln>
              <a:effectLst/>
            </c:spPr>
            <c:extLst>
              <c:ext xmlns:c16="http://schemas.microsoft.com/office/drawing/2014/chart" uri="{C3380CC4-5D6E-409C-BE32-E72D297353CC}">
                <c16:uniqueId val="{00000043-7B3B-4390-B947-04F58256B590}"/>
              </c:ext>
            </c:extLst>
          </c:dPt>
          <c:dPt>
            <c:idx val="34"/>
            <c:bubble3D val="0"/>
            <c:spPr>
              <a:solidFill>
                <a:srgbClr val="4A3C87"/>
              </a:solidFill>
              <a:ln w="19050">
                <a:solidFill>
                  <a:schemeClr val="lt1"/>
                </a:solidFill>
              </a:ln>
              <a:effectLst/>
            </c:spPr>
            <c:extLst>
              <c:ext xmlns:c16="http://schemas.microsoft.com/office/drawing/2014/chart" uri="{C3380CC4-5D6E-409C-BE32-E72D297353CC}">
                <c16:uniqueId val="{00000045-7B3B-4390-B947-04F58256B590}"/>
              </c:ext>
            </c:extLst>
          </c:dPt>
          <c:dPt>
            <c:idx val="35"/>
            <c:bubble3D val="0"/>
            <c:spPr>
              <a:solidFill>
                <a:srgbClr val="4A3C87"/>
              </a:solidFill>
              <a:ln w="19050">
                <a:solidFill>
                  <a:schemeClr val="lt1"/>
                </a:solidFill>
              </a:ln>
              <a:effectLst/>
            </c:spPr>
            <c:extLst>
              <c:ext xmlns:c16="http://schemas.microsoft.com/office/drawing/2014/chart" uri="{C3380CC4-5D6E-409C-BE32-E72D297353CC}">
                <c16:uniqueId val="{00000047-7B3B-4390-B947-04F58256B590}"/>
              </c:ext>
            </c:extLst>
          </c:dPt>
          <c:dPt>
            <c:idx val="36"/>
            <c:bubble3D val="0"/>
            <c:spPr>
              <a:solidFill>
                <a:srgbClr val="4A3C87"/>
              </a:solidFill>
              <a:ln w="19050">
                <a:solidFill>
                  <a:schemeClr val="lt1"/>
                </a:solidFill>
              </a:ln>
              <a:effectLst/>
            </c:spPr>
            <c:extLst>
              <c:ext xmlns:c16="http://schemas.microsoft.com/office/drawing/2014/chart" uri="{C3380CC4-5D6E-409C-BE32-E72D297353CC}">
                <c16:uniqueId val="{00000049-7B3B-4390-B947-04F58256B590}"/>
              </c:ext>
            </c:extLst>
          </c:dPt>
          <c:dPt>
            <c:idx val="37"/>
            <c:bubble3D val="0"/>
            <c:spPr>
              <a:solidFill>
                <a:srgbClr val="4A3C87"/>
              </a:solidFill>
              <a:ln w="19050">
                <a:solidFill>
                  <a:schemeClr val="lt1"/>
                </a:solidFill>
              </a:ln>
              <a:effectLst/>
            </c:spPr>
            <c:extLst>
              <c:ext xmlns:c16="http://schemas.microsoft.com/office/drawing/2014/chart" uri="{C3380CC4-5D6E-409C-BE32-E72D297353CC}">
                <c16:uniqueId val="{0000004B-7B3B-4390-B947-04F58256B590}"/>
              </c:ext>
            </c:extLst>
          </c:dPt>
          <c:dPt>
            <c:idx val="38"/>
            <c:bubble3D val="0"/>
            <c:spPr>
              <a:solidFill>
                <a:srgbClr val="4A3C87"/>
              </a:solidFill>
              <a:ln w="19050">
                <a:solidFill>
                  <a:schemeClr val="lt1"/>
                </a:solidFill>
              </a:ln>
              <a:effectLst/>
            </c:spPr>
            <c:extLst>
              <c:ext xmlns:c16="http://schemas.microsoft.com/office/drawing/2014/chart" uri="{C3380CC4-5D6E-409C-BE32-E72D297353CC}">
                <c16:uniqueId val="{0000004D-7B3B-4390-B947-04F58256B590}"/>
              </c:ext>
            </c:extLst>
          </c:dPt>
          <c:dPt>
            <c:idx val="39"/>
            <c:bubble3D val="0"/>
            <c:spPr>
              <a:solidFill>
                <a:srgbClr val="4A3C87"/>
              </a:solidFill>
              <a:ln w="19050">
                <a:solidFill>
                  <a:schemeClr val="lt1"/>
                </a:solidFill>
              </a:ln>
              <a:effectLst/>
            </c:spPr>
            <c:extLst>
              <c:ext xmlns:c16="http://schemas.microsoft.com/office/drawing/2014/chart" uri="{C3380CC4-5D6E-409C-BE32-E72D297353CC}">
                <c16:uniqueId val="{0000004F-7B3B-4390-B947-04F58256B590}"/>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7B3B-4390-B947-04F58256B5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600" b="1" i="0" u="none" strike="noStrike" kern="1200" spc="0" baseline="0">
                <a:solidFill>
                  <a:srgbClr val="5482AB"/>
                </a:solidFill>
                <a:latin typeface="DINOT-Light"/>
                <a:ea typeface="+mn-ea"/>
                <a:cs typeface="+mn-cs"/>
              </a:defRPr>
            </a:pPr>
            <a:r>
              <a:rPr lang="en-GB" sz="1600" b="1" dirty="0">
                <a:solidFill>
                  <a:srgbClr val="5482AB"/>
                </a:solidFill>
                <a:latin typeface="DINOT-Light"/>
              </a:rPr>
              <a:t>	…and a pension of £6,400 paid per year</a:t>
            </a:r>
            <a:r>
              <a:rPr lang="en-GB" sz="1600" b="1" baseline="0" dirty="0">
                <a:solidFill>
                  <a:srgbClr val="5482AB"/>
                </a:solidFill>
                <a:latin typeface="DINOT-Light"/>
              </a:rPr>
              <a:t> </a:t>
            </a:r>
            <a:r>
              <a:rPr lang="en-GB" sz="1600" b="1" dirty="0">
                <a:solidFill>
                  <a:srgbClr val="5482AB"/>
                </a:solidFill>
                <a:latin typeface="DINOT-Light"/>
              </a:rPr>
              <a:t>for life</a:t>
            </a:r>
          </a:p>
        </c:rich>
      </c:tx>
      <c:layout>
        <c:manualLayout>
          <c:xMode val="edge"/>
          <c:yMode val="edge"/>
          <c:x val="0.15501738422506789"/>
          <c:y val="9.090020769188159E-2"/>
        </c:manualLayout>
      </c:layout>
      <c:overlay val="0"/>
      <c:spPr>
        <a:noFill/>
        <a:ln>
          <a:noFill/>
        </a:ln>
        <a:effectLst/>
      </c:spPr>
      <c:txPr>
        <a:bodyPr rot="0" spcFirstLastPara="1" vertOverflow="ellipsis" vert="horz" wrap="square" anchor="ctr" anchorCtr="1"/>
        <a:lstStyle/>
        <a:p>
          <a:pPr algn="r">
            <a:defRPr sz="1600" b="1" i="0" u="none" strike="noStrike" kern="1200" spc="0" baseline="0">
              <a:solidFill>
                <a:srgbClr val="5482AB"/>
              </a:solidFill>
              <a:latin typeface="DINOT-Light"/>
              <a:ea typeface="+mn-ea"/>
              <a:cs typeface="+mn-cs"/>
            </a:defRPr>
          </a:pPr>
          <a:endParaRPr lang="en-US"/>
        </a:p>
      </c:txPr>
    </c:title>
    <c:autoTitleDeleted val="0"/>
    <c:plotArea>
      <c:layout>
        <c:manualLayout>
          <c:layoutTarget val="inner"/>
          <c:xMode val="edge"/>
          <c:yMode val="edge"/>
          <c:x val="0.45242582336024595"/>
          <c:y val="0.27224192089783633"/>
          <c:w val="0.46623644731641845"/>
          <c:h val="0.63730910489591452"/>
        </c:manualLayout>
      </c:layout>
      <c:pieChart>
        <c:varyColors val="1"/>
        <c:ser>
          <c:idx val="0"/>
          <c:order val="0"/>
          <c:tx>
            <c:strRef>
              <c:f>Sheet1!$B$1</c:f>
              <c:strCache>
                <c:ptCount val="1"/>
                <c:pt idx="0">
                  <c:v>Pension</c:v>
                </c:pt>
              </c:strCache>
            </c:strRef>
          </c:tx>
          <c:spPr>
            <a:solidFill>
              <a:srgbClr val="331C54"/>
            </a:solidFill>
          </c:spPr>
          <c:explosion val="1"/>
          <c:dPt>
            <c:idx val="0"/>
            <c:bubble3D val="0"/>
            <c:spPr>
              <a:solidFill>
                <a:srgbClr val="5482AB"/>
              </a:solidFill>
              <a:ln w="19050">
                <a:solidFill>
                  <a:schemeClr val="lt1"/>
                </a:solidFill>
              </a:ln>
              <a:effectLst/>
            </c:spPr>
            <c:extLst>
              <c:ext xmlns:c16="http://schemas.microsoft.com/office/drawing/2014/chart" uri="{C3380CC4-5D6E-409C-BE32-E72D297353CC}">
                <c16:uniqueId val="{00000001-ACEA-4151-9440-82ECFB99C077}"/>
              </c:ext>
            </c:extLst>
          </c:dPt>
          <c:dPt>
            <c:idx val="1"/>
            <c:bubble3D val="0"/>
            <c:spPr>
              <a:solidFill>
                <a:srgbClr val="5482AB"/>
              </a:solidFill>
              <a:ln w="19050">
                <a:solidFill>
                  <a:schemeClr val="lt1"/>
                </a:solidFill>
              </a:ln>
              <a:effectLst/>
            </c:spPr>
            <c:extLst>
              <c:ext xmlns:c16="http://schemas.microsoft.com/office/drawing/2014/chart" uri="{C3380CC4-5D6E-409C-BE32-E72D297353CC}">
                <c16:uniqueId val="{00000003-ACEA-4151-9440-82ECFB99C077}"/>
              </c:ext>
            </c:extLst>
          </c:dPt>
          <c:dPt>
            <c:idx val="2"/>
            <c:bubble3D val="0"/>
            <c:spPr>
              <a:solidFill>
                <a:srgbClr val="5482AB"/>
              </a:solidFill>
              <a:ln w="19050">
                <a:solidFill>
                  <a:schemeClr val="lt1"/>
                </a:solidFill>
              </a:ln>
              <a:effectLst/>
            </c:spPr>
            <c:extLst>
              <c:ext xmlns:c16="http://schemas.microsoft.com/office/drawing/2014/chart" uri="{C3380CC4-5D6E-409C-BE32-E72D297353CC}">
                <c16:uniqueId val="{00000005-ACEA-4151-9440-82ECFB99C077}"/>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ACEA-4151-9440-82ECFB99C077}"/>
              </c:ext>
            </c:extLst>
          </c:dPt>
          <c:dPt>
            <c:idx val="4"/>
            <c:bubble3D val="0"/>
            <c:spPr>
              <a:solidFill>
                <a:srgbClr val="5482AB"/>
              </a:solidFill>
              <a:ln w="19050">
                <a:solidFill>
                  <a:schemeClr val="lt1"/>
                </a:solidFill>
              </a:ln>
              <a:effectLst/>
            </c:spPr>
            <c:extLst>
              <c:ext xmlns:c16="http://schemas.microsoft.com/office/drawing/2014/chart" uri="{C3380CC4-5D6E-409C-BE32-E72D297353CC}">
                <c16:uniqueId val="{00000009-ACEA-4151-9440-82ECFB99C077}"/>
              </c:ext>
            </c:extLst>
          </c:dPt>
          <c:dPt>
            <c:idx val="5"/>
            <c:bubble3D val="0"/>
            <c:spPr>
              <a:solidFill>
                <a:srgbClr val="5482AB"/>
              </a:solidFill>
              <a:ln w="19050">
                <a:solidFill>
                  <a:schemeClr val="lt1"/>
                </a:solidFill>
              </a:ln>
              <a:effectLst/>
            </c:spPr>
            <c:extLst>
              <c:ext xmlns:c16="http://schemas.microsoft.com/office/drawing/2014/chart" uri="{C3380CC4-5D6E-409C-BE32-E72D297353CC}">
                <c16:uniqueId val="{0000000B-ACEA-4151-9440-82ECFB99C077}"/>
              </c:ext>
            </c:extLst>
          </c:dPt>
          <c:dPt>
            <c:idx val="6"/>
            <c:bubble3D val="0"/>
            <c:spPr>
              <a:solidFill>
                <a:srgbClr val="5482AB"/>
              </a:solidFill>
              <a:ln w="19050">
                <a:solidFill>
                  <a:schemeClr val="lt1"/>
                </a:solidFill>
              </a:ln>
              <a:effectLst/>
            </c:spPr>
            <c:extLst>
              <c:ext xmlns:c16="http://schemas.microsoft.com/office/drawing/2014/chart" uri="{C3380CC4-5D6E-409C-BE32-E72D297353CC}">
                <c16:uniqueId val="{0000000D-ACEA-4151-9440-82ECFB99C077}"/>
              </c:ext>
            </c:extLst>
          </c:dPt>
          <c:dPt>
            <c:idx val="7"/>
            <c:bubble3D val="0"/>
            <c:spPr>
              <a:solidFill>
                <a:srgbClr val="5482AB"/>
              </a:solidFill>
              <a:ln w="19050">
                <a:solidFill>
                  <a:schemeClr val="lt1"/>
                </a:solidFill>
              </a:ln>
              <a:effectLst/>
            </c:spPr>
            <c:extLst>
              <c:ext xmlns:c16="http://schemas.microsoft.com/office/drawing/2014/chart" uri="{C3380CC4-5D6E-409C-BE32-E72D297353CC}">
                <c16:uniqueId val="{0000000F-ACEA-4151-9440-82ECFB99C077}"/>
              </c:ext>
            </c:extLst>
          </c:dPt>
          <c:dPt>
            <c:idx val="8"/>
            <c:bubble3D val="0"/>
            <c:spPr>
              <a:solidFill>
                <a:srgbClr val="5482AB"/>
              </a:solidFill>
              <a:ln w="19050">
                <a:solidFill>
                  <a:schemeClr val="lt1"/>
                </a:solidFill>
              </a:ln>
              <a:effectLst/>
            </c:spPr>
            <c:extLst>
              <c:ext xmlns:c16="http://schemas.microsoft.com/office/drawing/2014/chart" uri="{C3380CC4-5D6E-409C-BE32-E72D297353CC}">
                <c16:uniqueId val="{00000011-ACEA-4151-9440-82ECFB99C077}"/>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ACEA-4151-9440-82ECFB99C077}"/>
              </c:ext>
            </c:extLst>
          </c:dPt>
          <c:dPt>
            <c:idx val="10"/>
            <c:bubble3D val="0"/>
            <c:spPr>
              <a:solidFill>
                <a:srgbClr val="5482AB"/>
              </a:solidFill>
              <a:ln w="19050">
                <a:solidFill>
                  <a:schemeClr val="lt1"/>
                </a:solidFill>
              </a:ln>
              <a:effectLst/>
            </c:spPr>
            <c:extLst>
              <c:ext xmlns:c16="http://schemas.microsoft.com/office/drawing/2014/chart" uri="{C3380CC4-5D6E-409C-BE32-E72D297353CC}">
                <c16:uniqueId val="{00000015-ACEA-4151-9440-82ECFB99C077}"/>
              </c:ext>
            </c:extLst>
          </c:dPt>
          <c:dPt>
            <c:idx val="11"/>
            <c:bubble3D val="0"/>
            <c:spPr>
              <a:solidFill>
                <a:srgbClr val="5482AB"/>
              </a:solidFill>
              <a:ln w="19050">
                <a:solidFill>
                  <a:schemeClr val="lt1"/>
                </a:solidFill>
              </a:ln>
              <a:effectLst/>
            </c:spPr>
            <c:extLst>
              <c:ext xmlns:c16="http://schemas.microsoft.com/office/drawing/2014/chart" uri="{C3380CC4-5D6E-409C-BE32-E72D297353CC}">
                <c16:uniqueId val="{00000017-ACEA-4151-9440-82ECFB99C077}"/>
              </c:ext>
            </c:extLst>
          </c:dPt>
          <c:dPt>
            <c:idx val="12"/>
            <c:bubble3D val="0"/>
            <c:spPr>
              <a:solidFill>
                <a:srgbClr val="5482AB"/>
              </a:solidFill>
              <a:ln w="19050">
                <a:solidFill>
                  <a:schemeClr val="lt1"/>
                </a:solidFill>
              </a:ln>
              <a:effectLst/>
            </c:spPr>
            <c:extLst>
              <c:ext xmlns:c16="http://schemas.microsoft.com/office/drawing/2014/chart" uri="{C3380CC4-5D6E-409C-BE32-E72D297353CC}">
                <c16:uniqueId val="{00000019-ACEA-4151-9440-82ECFB99C077}"/>
              </c:ext>
            </c:extLst>
          </c:dPt>
          <c:dPt>
            <c:idx val="13"/>
            <c:bubble3D val="0"/>
            <c:spPr>
              <a:solidFill>
                <a:srgbClr val="5482AB"/>
              </a:solidFill>
              <a:ln w="19050">
                <a:solidFill>
                  <a:schemeClr val="lt1"/>
                </a:solidFill>
              </a:ln>
              <a:effectLst/>
            </c:spPr>
            <c:extLst>
              <c:ext xmlns:c16="http://schemas.microsoft.com/office/drawing/2014/chart" uri="{C3380CC4-5D6E-409C-BE32-E72D297353CC}">
                <c16:uniqueId val="{0000001B-ACEA-4151-9440-82ECFB99C077}"/>
              </c:ext>
            </c:extLst>
          </c:dPt>
          <c:dPt>
            <c:idx val="14"/>
            <c:bubble3D val="0"/>
            <c:spPr>
              <a:solidFill>
                <a:srgbClr val="5482AB"/>
              </a:solidFill>
              <a:ln w="19050">
                <a:solidFill>
                  <a:schemeClr val="lt1"/>
                </a:solidFill>
              </a:ln>
              <a:effectLst/>
            </c:spPr>
            <c:extLst>
              <c:ext xmlns:c16="http://schemas.microsoft.com/office/drawing/2014/chart" uri="{C3380CC4-5D6E-409C-BE32-E72D297353CC}">
                <c16:uniqueId val="{0000001D-ACEA-4151-9440-82ECFB99C077}"/>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ACEA-4151-9440-82ECFB99C077}"/>
              </c:ext>
            </c:extLst>
          </c:dPt>
          <c:dPt>
            <c:idx val="16"/>
            <c:bubble3D val="0"/>
            <c:spPr>
              <a:solidFill>
                <a:srgbClr val="5482AB"/>
              </a:solidFill>
              <a:ln w="19050">
                <a:solidFill>
                  <a:schemeClr val="lt1"/>
                </a:solidFill>
              </a:ln>
              <a:effectLst/>
            </c:spPr>
            <c:extLst>
              <c:ext xmlns:c16="http://schemas.microsoft.com/office/drawing/2014/chart" uri="{C3380CC4-5D6E-409C-BE32-E72D297353CC}">
                <c16:uniqueId val="{00000021-ACEA-4151-9440-82ECFB99C077}"/>
              </c:ext>
            </c:extLst>
          </c:dPt>
          <c:dPt>
            <c:idx val="17"/>
            <c:bubble3D val="0"/>
            <c:spPr>
              <a:solidFill>
                <a:srgbClr val="5482AB"/>
              </a:solidFill>
              <a:ln w="19050">
                <a:solidFill>
                  <a:schemeClr val="lt1"/>
                </a:solidFill>
              </a:ln>
              <a:effectLst/>
            </c:spPr>
            <c:extLst>
              <c:ext xmlns:c16="http://schemas.microsoft.com/office/drawing/2014/chart" uri="{C3380CC4-5D6E-409C-BE32-E72D297353CC}">
                <c16:uniqueId val="{00000023-ACEA-4151-9440-82ECFB99C077}"/>
              </c:ext>
            </c:extLst>
          </c:dPt>
          <c:dPt>
            <c:idx val="18"/>
            <c:bubble3D val="0"/>
            <c:spPr>
              <a:solidFill>
                <a:srgbClr val="5482AB"/>
              </a:solidFill>
              <a:ln w="19050">
                <a:solidFill>
                  <a:schemeClr val="lt1"/>
                </a:solidFill>
              </a:ln>
              <a:effectLst/>
            </c:spPr>
            <c:extLst>
              <c:ext xmlns:c16="http://schemas.microsoft.com/office/drawing/2014/chart" uri="{C3380CC4-5D6E-409C-BE32-E72D297353CC}">
                <c16:uniqueId val="{00000025-ACEA-4151-9440-82ECFB99C077}"/>
              </c:ext>
            </c:extLst>
          </c:dPt>
          <c:dPt>
            <c:idx val="19"/>
            <c:bubble3D val="0"/>
            <c:explosion val="2"/>
            <c:spPr>
              <a:solidFill>
                <a:srgbClr val="5482AB"/>
              </a:solidFill>
              <a:ln w="19050">
                <a:solidFill>
                  <a:schemeClr val="lt1"/>
                </a:solidFill>
              </a:ln>
              <a:effectLst/>
            </c:spPr>
            <c:extLst>
              <c:ext xmlns:c16="http://schemas.microsoft.com/office/drawing/2014/chart" uri="{C3380CC4-5D6E-409C-BE32-E72D297353CC}">
                <c16:uniqueId val="{00000027-ACEA-4151-9440-82ECFB99C077}"/>
              </c:ext>
            </c:extLst>
          </c:dPt>
          <c:dPt>
            <c:idx val="20"/>
            <c:bubble3D val="0"/>
            <c:spPr>
              <a:solidFill>
                <a:srgbClr val="5482AB"/>
              </a:solidFill>
              <a:ln w="19050">
                <a:solidFill>
                  <a:schemeClr val="lt1"/>
                </a:solidFill>
              </a:ln>
              <a:effectLst/>
            </c:spPr>
            <c:extLst>
              <c:ext xmlns:c16="http://schemas.microsoft.com/office/drawing/2014/chart" uri="{C3380CC4-5D6E-409C-BE32-E72D297353CC}">
                <c16:uniqueId val="{00000029-ACEA-4151-9440-82ECFB99C077}"/>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ACEA-4151-9440-82ECFB99C077}"/>
              </c:ext>
            </c:extLst>
          </c:dPt>
          <c:dPt>
            <c:idx val="22"/>
            <c:bubble3D val="0"/>
            <c:spPr>
              <a:solidFill>
                <a:srgbClr val="5482AB"/>
              </a:solidFill>
              <a:ln w="19050">
                <a:solidFill>
                  <a:schemeClr val="lt1"/>
                </a:solidFill>
              </a:ln>
              <a:effectLst/>
            </c:spPr>
            <c:extLst>
              <c:ext xmlns:c16="http://schemas.microsoft.com/office/drawing/2014/chart" uri="{C3380CC4-5D6E-409C-BE32-E72D297353CC}">
                <c16:uniqueId val="{0000002D-ACEA-4151-9440-82ECFB99C077}"/>
              </c:ext>
            </c:extLst>
          </c:dPt>
          <c:dPt>
            <c:idx val="23"/>
            <c:bubble3D val="0"/>
            <c:spPr>
              <a:solidFill>
                <a:srgbClr val="5482AB"/>
              </a:solidFill>
              <a:ln w="19050">
                <a:solidFill>
                  <a:schemeClr val="lt1"/>
                </a:solidFill>
              </a:ln>
              <a:effectLst/>
            </c:spPr>
            <c:extLst>
              <c:ext xmlns:c16="http://schemas.microsoft.com/office/drawing/2014/chart" uri="{C3380CC4-5D6E-409C-BE32-E72D297353CC}">
                <c16:uniqueId val="{0000002F-ACEA-4151-9440-82ECFB99C077}"/>
              </c:ext>
            </c:extLst>
          </c:dPt>
          <c:dPt>
            <c:idx val="24"/>
            <c:bubble3D val="0"/>
            <c:spPr>
              <a:solidFill>
                <a:srgbClr val="5482AB"/>
              </a:solidFill>
              <a:ln w="19050">
                <a:solidFill>
                  <a:schemeClr val="lt1"/>
                </a:solidFill>
              </a:ln>
              <a:effectLst/>
            </c:spPr>
            <c:extLst>
              <c:ext xmlns:c16="http://schemas.microsoft.com/office/drawing/2014/chart" uri="{C3380CC4-5D6E-409C-BE32-E72D297353CC}">
                <c16:uniqueId val="{00000031-ACEA-4151-9440-82ECFB99C077}"/>
              </c:ext>
            </c:extLst>
          </c:dPt>
          <c:dPt>
            <c:idx val="25"/>
            <c:bubble3D val="0"/>
            <c:spPr>
              <a:solidFill>
                <a:srgbClr val="5482AB"/>
              </a:solidFill>
              <a:ln w="19050">
                <a:solidFill>
                  <a:schemeClr val="lt1"/>
                </a:solidFill>
              </a:ln>
              <a:effectLst/>
            </c:spPr>
            <c:extLst>
              <c:ext xmlns:c16="http://schemas.microsoft.com/office/drawing/2014/chart" uri="{C3380CC4-5D6E-409C-BE32-E72D297353CC}">
                <c16:uniqueId val="{00000033-ACEA-4151-9440-82ECFB99C077}"/>
              </c:ext>
            </c:extLst>
          </c:dPt>
          <c:dPt>
            <c:idx val="26"/>
            <c:bubble3D val="0"/>
            <c:spPr>
              <a:solidFill>
                <a:srgbClr val="5482AB"/>
              </a:solidFill>
              <a:ln w="19050">
                <a:solidFill>
                  <a:schemeClr val="lt1"/>
                </a:solidFill>
              </a:ln>
              <a:effectLst/>
            </c:spPr>
            <c:extLst>
              <c:ext xmlns:c16="http://schemas.microsoft.com/office/drawing/2014/chart" uri="{C3380CC4-5D6E-409C-BE32-E72D297353CC}">
                <c16:uniqueId val="{00000035-ACEA-4151-9440-82ECFB99C077}"/>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ACEA-4151-9440-82ECFB99C077}"/>
              </c:ext>
            </c:extLst>
          </c:dPt>
          <c:dPt>
            <c:idx val="28"/>
            <c:bubble3D val="0"/>
            <c:spPr>
              <a:solidFill>
                <a:srgbClr val="5482AB"/>
              </a:solidFill>
              <a:ln w="19050">
                <a:solidFill>
                  <a:schemeClr val="lt1"/>
                </a:solidFill>
              </a:ln>
              <a:effectLst/>
            </c:spPr>
            <c:extLst>
              <c:ext xmlns:c16="http://schemas.microsoft.com/office/drawing/2014/chart" uri="{C3380CC4-5D6E-409C-BE32-E72D297353CC}">
                <c16:uniqueId val="{00000039-ACEA-4151-9440-82ECFB99C077}"/>
              </c:ext>
            </c:extLst>
          </c:dPt>
          <c:dPt>
            <c:idx val="29"/>
            <c:bubble3D val="0"/>
            <c:spPr>
              <a:solidFill>
                <a:srgbClr val="5482AB"/>
              </a:solidFill>
              <a:ln w="19050">
                <a:solidFill>
                  <a:schemeClr val="lt1"/>
                </a:solidFill>
              </a:ln>
              <a:effectLst/>
            </c:spPr>
            <c:extLst>
              <c:ext xmlns:c16="http://schemas.microsoft.com/office/drawing/2014/chart" uri="{C3380CC4-5D6E-409C-BE32-E72D297353CC}">
                <c16:uniqueId val="{0000003B-ACEA-4151-9440-82ECFB99C077}"/>
              </c:ext>
            </c:extLst>
          </c:dPt>
          <c:dPt>
            <c:idx val="30"/>
            <c:bubble3D val="0"/>
            <c:spPr>
              <a:solidFill>
                <a:srgbClr val="5482AB"/>
              </a:solidFill>
              <a:ln w="19050">
                <a:solidFill>
                  <a:schemeClr val="lt1"/>
                </a:solidFill>
              </a:ln>
              <a:effectLst/>
            </c:spPr>
            <c:extLst>
              <c:ext xmlns:c16="http://schemas.microsoft.com/office/drawing/2014/chart" uri="{C3380CC4-5D6E-409C-BE32-E72D297353CC}">
                <c16:uniqueId val="{0000003D-ACEA-4151-9440-82ECFB99C077}"/>
              </c:ext>
            </c:extLst>
          </c:dPt>
          <c:dPt>
            <c:idx val="31"/>
            <c:bubble3D val="0"/>
            <c:spPr>
              <a:noFill/>
              <a:ln w="19050">
                <a:solidFill>
                  <a:schemeClr val="lt1"/>
                </a:solidFill>
              </a:ln>
              <a:effectLst/>
            </c:spPr>
            <c:extLst>
              <c:ext xmlns:c16="http://schemas.microsoft.com/office/drawing/2014/chart" uri="{C3380CC4-5D6E-409C-BE32-E72D297353CC}">
                <c16:uniqueId val="{0000003F-ACEA-4151-9440-82ECFB99C077}"/>
              </c:ext>
            </c:extLst>
          </c:dPt>
          <c:dPt>
            <c:idx val="32"/>
            <c:bubble3D val="0"/>
            <c:spPr>
              <a:noFill/>
              <a:ln w="19050">
                <a:solidFill>
                  <a:schemeClr val="lt1"/>
                </a:solidFill>
              </a:ln>
              <a:effectLst/>
            </c:spPr>
            <c:extLst>
              <c:ext xmlns:c16="http://schemas.microsoft.com/office/drawing/2014/chart" uri="{C3380CC4-5D6E-409C-BE32-E72D297353CC}">
                <c16:uniqueId val="{00000041-ACEA-4151-9440-82ECFB99C077}"/>
              </c:ext>
            </c:extLst>
          </c:dPt>
          <c:dPt>
            <c:idx val="33"/>
            <c:bubble3D val="0"/>
            <c:spPr>
              <a:noFill/>
              <a:ln w="19050">
                <a:solidFill>
                  <a:schemeClr val="lt1"/>
                </a:solidFill>
              </a:ln>
              <a:effectLst/>
            </c:spPr>
            <c:extLst>
              <c:ext xmlns:c16="http://schemas.microsoft.com/office/drawing/2014/chart" uri="{C3380CC4-5D6E-409C-BE32-E72D297353CC}">
                <c16:uniqueId val="{00000043-ACEA-4151-9440-82ECFB99C077}"/>
              </c:ext>
            </c:extLst>
          </c:dPt>
          <c:dPt>
            <c:idx val="34"/>
            <c:bubble3D val="0"/>
            <c:spPr>
              <a:noFill/>
              <a:ln w="19050">
                <a:solidFill>
                  <a:schemeClr val="lt1"/>
                </a:solidFill>
              </a:ln>
              <a:effectLst/>
            </c:spPr>
            <c:extLst>
              <c:ext xmlns:c16="http://schemas.microsoft.com/office/drawing/2014/chart" uri="{C3380CC4-5D6E-409C-BE32-E72D297353CC}">
                <c16:uniqueId val="{00000045-ACEA-4151-9440-82ECFB99C077}"/>
              </c:ext>
            </c:extLst>
          </c:dPt>
          <c:dPt>
            <c:idx val="35"/>
            <c:bubble3D val="0"/>
            <c:spPr>
              <a:noFill/>
              <a:ln w="19050">
                <a:solidFill>
                  <a:schemeClr val="lt1"/>
                </a:solidFill>
              </a:ln>
              <a:effectLst/>
            </c:spPr>
            <c:extLst>
              <c:ext xmlns:c16="http://schemas.microsoft.com/office/drawing/2014/chart" uri="{C3380CC4-5D6E-409C-BE32-E72D297353CC}">
                <c16:uniqueId val="{00000047-ACEA-4151-9440-82ECFB99C077}"/>
              </c:ext>
            </c:extLst>
          </c:dPt>
          <c:dPt>
            <c:idx val="36"/>
            <c:bubble3D val="0"/>
            <c:spPr>
              <a:noFill/>
              <a:ln w="19050">
                <a:solidFill>
                  <a:schemeClr val="lt1"/>
                </a:solidFill>
              </a:ln>
              <a:effectLst/>
            </c:spPr>
            <c:extLst>
              <c:ext xmlns:c16="http://schemas.microsoft.com/office/drawing/2014/chart" uri="{C3380CC4-5D6E-409C-BE32-E72D297353CC}">
                <c16:uniqueId val="{00000049-ACEA-4151-9440-82ECFB99C077}"/>
              </c:ext>
            </c:extLst>
          </c:dPt>
          <c:dPt>
            <c:idx val="37"/>
            <c:bubble3D val="0"/>
            <c:spPr>
              <a:noFill/>
              <a:ln w="19050">
                <a:solidFill>
                  <a:schemeClr val="lt1"/>
                </a:solidFill>
              </a:ln>
              <a:effectLst/>
            </c:spPr>
            <c:extLst>
              <c:ext xmlns:c16="http://schemas.microsoft.com/office/drawing/2014/chart" uri="{C3380CC4-5D6E-409C-BE32-E72D297353CC}">
                <c16:uniqueId val="{0000004B-ACEA-4151-9440-82ECFB99C077}"/>
              </c:ext>
            </c:extLst>
          </c:dPt>
          <c:dPt>
            <c:idx val="38"/>
            <c:bubble3D val="0"/>
            <c:spPr>
              <a:noFill/>
              <a:ln w="19050">
                <a:solidFill>
                  <a:schemeClr val="lt1"/>
                </a:solidFill>
              </a:ln>
              <a:effectLst/>
            </c:spPr>
            <c:extLst>
              <c:ext xmlns:c16="http://schemas.microsoft.com/office/drawing/2014/chart" uri="{C3380CC4-5D6E-409C-BE32-E72D297353CC}">
                <c16:uniqueId val="{0000004D-ACEA-4151-9440-82ECFB99C077}"/>
              </c:ext>
            </c:extLst>
          </c:dPt>
          <c:dPt>
            <c:idx val="39"/>
            <c:bubble3D val="0"/>
            <c:spPr>
              <a:noFill/>
              <a:ln w="19050">
                <a:solidFill>
                  <a:schemeClr val="lt1"/>
                </a:solidFill>
              </a:ln>
              <a:effectLst/>
            </c:spPr>
            <c:extLst>
              <c:ext xmlns:c16="http://schemas.microsoft.com/office/drawing/2014/chart" uri="{C3380CC4-5D6E-409C-BE32-E72D297353CC}">
                <c16:uniqueId val="{0000004F-ACEA-4151-9440-82ECFB99C077}"/>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ACEA-4151-9440-82ECFB99C0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ser>
          <c:idx val="0"/>
          <c:order val="0"/>
          <c:tx>
            <c:strRef>
              <c:f>Sheet1!$B$1</c:f>
              <c:strCache>
                <c:ptCount val="1"/>
                <c:pt idx="0">
                  <c:v>Series 1</c:v>
                </c:pt>
              </c:strCache>
            </c:strRef>
          </c:tx>
          <c:spPr>
            <a:noFill/>
            <a:ln>
              <a:solidFill>
                <a:schemeClr val="tx1"/>
              </a:solidFill>
            </a:ln>
            <a:effectLst/>
          </c:spPr>
          <c:invertIfNegative val="0"/>
          <c:dLbls>
            <c:dLbl>
              <c:idx val="0"/>
              <c:tx>
                <c:rich>
                  <a:bodyPr/>
                  <a:lstStyle/>
                  <a:p>
                    <a:r>
                      <a:rPr lang="en-US"/>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11500</c:v>
                </c:pt>
              </c:numCache>
            </c:numRef>
          </c:val>
          <c:extLst>
            <c:ext xmlns:c16="http://schemas.microsoft.com/office/drawing/2014/chart" uri="{C3380CC4-5D6E-409C-BE32-E72D297353CC}">
              <c16:uniqueId val="{00000001-139B-457E-A4CF-B4A7B2FC9818}"/>
            </c:ext>
          </c:extLst>
        </c:ser>
        <c:ser>
          <c:idx val="1"/>
          <c:order val="1"/>
          <c:tx>
            <c:strRef>
              <c:f>Sheet1!$C$1</c:f>
              <c:strCache>
                <c:ptCount val="1"/>
                <c:pt idx="0">
                  <c:v>Series 2</c:v>
                </c:pt>
              </c:strCache>
            </c:strRef>
          </c:tx>
          <c:spPr>
            <a:solidFill>
              <a:srgbClr val="5BBBC1"/>
            </a:solidFill>
            <a:ln>
              <a:solidFill>
                <a:schemeClr val="tx1"/>
              </a:solidFill>
            </a:ln>
            <a:effectLst/>
          </c:spPr>
          <c:invertIfNegative val="0"/>
          <c:dLbls>
            <c:dLbl>
              <c:idx val="0"/>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33500</c:v>
                </c:pt>
              </c:numCache>
            </c:numRef>
          </c:val>
          <c:extLst>
            <c:ext xmlns:c16="http://schemas.microsoft.com/office/drawing/2014/chart" uri="{C3380CC4-5D6E-409C-BE32-E72D297353CC}">
              <c16:uniqueId val="{00000003-139B-457E-A4CF-B4A7B2FC9818}"/>
            </c:ext>
          </c:extLst>
        </c:ser>
        <c:ser>
          <c:idx val="2"/>
          <c:order val="2"/>
          <c:tx>
            <c:strRef>
              <c:f>Sheet1!$D$1</c:f>
              <c:strCache>
                <c:ptCount val="1"/>
                <c:pt idx="0">
                  <c:v>Series 3</c:v>
                </c:pt>
              </c:strCache>
            </c:strRef>
          </c:tx>
          <c:spPr>
            <a:solidFill>
              <a:srgbClr val="5EB6E5"/>
            </a:solidFill>
            <a:ln>
              <a:solidFill>
                <a:schemeClr val="tx1"/>
              </a:solidFill>
            </a:ln>
            <a:effectLst/>
          </c:spPr>
          <c:invertIfNegative val="0"/>
          <c:dPt>
            <c:idx val="0"/>
            <c:invertIfNegative val="0"/>
            <c:bubble3D val="0"/>
            <c:spPr>
              <a:solidFill>
                <a:srgbClr val="5EB6E5"/>
              </a:solidFill>
              <a:ln>
                <a:solidFill>
                  <a:schemeClr val="tx1"/>
                </a:solidFill>
              </a:ln>
              <a:effectLst/>
            </c:spPr>
            <c:extLst>
              <c:ext xmlns:c16="http://schemas.microsoft.com/office/drawing/2014/chart" uri="{C3380CC4-5D6E-409C-BE32-E72D297353CC}">
                <c16:uniqueId val="{00000005-139B-457E-A4CF-B4A7B2FC9818}"/>
              </c:ext>
            </c:extLst>
          </c:dPt>
          <c:dLbls>
            <c:dLbl>
              <c:idx val="0"/>
              <c:tx>
                <c:rich>
                  <a:bodyPr/>
                  <a:lstStyle/>
                  <a:p>
                    <a:r>
                      <a:rPr lang="en-US"/>
                      <a:t>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105000</c:v>
                </c:pt>
              </c:numCache>
            </c:numRef>
          </c:val>
          <c:extLst>
            <c:ext xmlns:c16="http://schemas.microsoft.com/office/drawing/2014/chart" uri="{C3380CC4-5D6E-409C-BE32-E72D297353CC}">
              <c16:uniqueId val="{00000006-139B-457E-A4CF-B4A7B2FC9818}"/>
            </c:ext>
          </c:extLst>
        </c:ser>
        <c:ser>
          <c:idx val="3"/>
          <c:order val="3"/>
          <c:tx>
            <c:strRef>
              <c:f>Sheet1!$E$1</c:f>
              <c:strCache>
                <c:ptCount val="1"/>
                <c:pt idx="0">
                  <c:v>Series 4</c:v>
                </c:pt>
              </c:strCache>
            </c:strRef>
          </c:tx>
          <c:spPr>
            <a:solidFill>
              <a:srgbClr val="B0B1A6"/>
            </a:solidFill>
            <a:ln>
              <a:solidFill>
                <a:schemeClr val="tx1"/>
              </a:solidFill>
            </a:ln>
            <a:effectLst/>
          </c:spPr>
          <c:invertIfNegative val="0"/>
          <c:dLbls>
            <c:dLbl>
              <c:idx val="0"/>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30000</c:v>
                </c:pt>
              </c:numCache>
            </c:numRef>
          </c:val>
          <c:extLst>
            <c:ext xmlns:c16="http://schemas.microsoft.com/office/drawing/2014/chart" uri="{C3380CC4-5D6E-409C-BE32-E72D297353CC}">
              <c16:uniqueId val="{00000008-139B-457E-A4CF-B4A7B2FC9818}"/>
            </c:ext>
          </c:extLst>
        </c:ser>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DINOT-Light"/>
                <a:ea typeface="+mn-ea"/>
                <a:cs typeface="+mn-cs"/>
              </a:defRPr>
            </a:pPr>
            <a:endParaRPr lang="en-US"/>
          </a:p>
        </c:txPr>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C60C30"/>
                </a:solidFill>
                <a:latin typeface="DINOT-Light"/>
                <a:ea typeface="+mn-ea"/>
                <a:cs typeface="+mn-cs"/>
              </a:defRPr>
            </a:pPr>
            <a:r>
              <a:rPr lang="en-GB" sz="1600" b="1" dirty="0">
                <a:solidFill>
                  <a:srgbClr val="C60C30"/>
                </a:solidFill>
                <a:latin typeface="DINOT-Light"/>
              </a:rPr>
              <a:t>AP</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C60C30"/>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C60C30"/>
            </a:solidFill>
          </c:spPr>
          <c:explosion val="9"/>
          <c:dPt>
            <c:idx val="0"/>
            <c:bubble3D val="0"/>
            <c:spPr>
              <a:solidFill>
                <a:srgbClr val="C60C30"/>
              </a:solidFill>
              <a:ln w="19050">
                <a:solidFill>
                  <a:schemeClr val="lt1"/>
                </a:solidFill>
              </a:ln>
              <a:effectLst/>
            </c:spPr>
            <c:extLst>
              <c:ext xmlns:c16="http://schemas.microsoft.com/office/drawing/2014/chart" uri="{C3380CC4-5D6E-409C-BE32-E72D297353CC}">
                <c16:uniqueId val="{00000001-520F-498A-8704-3C72E0A77E7A}"/>
              </c:ext>
            </c:extLst>
          </c:dPt>
          <c:dPt>
            <c:idx val="1"/>
            <c:bubble3D val="0"/>
            <c:spPr>
              <a:solidFill>
                <a:srgbClr val="C60C30"/>
              </a:solidFill>
              <a:ln w="19050">
                <a:solidFill>
                  <a:schemeClr val="lt1"/>
                </a:solidFill>
              </a:ln>
              <a:effectLst/>
            </c:spPr>
            <c:extLst>
              <c:ext xmlns:c16="http://schemas.microsoft.com/office/drawing/2014/chart" uri="{C3380CC4-5D6E-409C-BE32-E72D297353CC}">
                <c16:uniqueId val="{00000003-520F-498A-8704-3C72E0A77E7A}"/>
              </c:ext>
            </c:extLst>
          </c:dPt>
          <c:dPt>
            <c:idx val="2"/>
            <c:bubble3D val="0"/>
            <c:spPr>
              <a:solidFill>
                <a:srgbClr val="C60C30"/>
              </a:solidFill>
              <a:ln w="19050">
                <a:solidFill>
                  <a:schemeClr val="lt1"/>
                </a:solidFill>
              </a:ln>
              <a:effectLst/>
            </c:spPr>
            <c:extLst>
              <c:ext xmlns:c16="http://schemas.microsoft.com/office/drawing/2014/chart" uri="{C3380CC4-5D6E-409C-BE32-E72D297353CC}">
                <c16:uniqueId val="{00000005-520F-498A-8704-3C72E0A77E7A}"/>
              </c:ext>
            </c:extLst>
          </c:dPt>
          <c:dPt>
            <c:idx val="3"/>
            <c:bubble3D val="0"/>
            <c:spPr>
              <a:solidFill>
                <a:srgbClr val="C60C30"/>
              </a:solidFill>
              <a:ln w="19050">
                <a:solidFill>
                  <a:schemeClr val="lt1"/>
                </a:solidFill>
              </a:ln>
              <a:effectLst/>
            </c:spPr>
            <c:extLst>
              <c:ext xmlns:c16="http://schemas.microsoft.com/office/drawing/2014/chart" uri="{C3380CC4-5D6E-409C-BE32-E72D297353CC}">
                <c16:uniqueId val="{00000007-520F-498A-8704-3C72E0A77E7A}"/>
              </c:ext>
            </c:extLst>
          </c:dPt>
          <c:dPt>
            <c:idx val="4"/>
            <c:bubble3D val="0"/>
            <c:spPr>
              <a:solidFill>
                <a:srgbClr val="C60C30"/>
              </a:solidFill>
              <a:ln w="19050">
                <a:solidFill>
                  <a:schemeClr val="lt1"/>
                </a:solidFill>
              </a:ln>
              <a:effectLst/>
            </c:spPr>
            <c:extLst>
              <c:ext xmlns:c16="http://schemas.microsoft.com/office/drawing/2014/chart" uri="{C3380CC4-5D6E-409C-BE32-E72D297353CC}">
                <c16:uniqueId val="{00000009-520F-498A-8704-3C72E0A77E7A}"/>
              </c:ext>
            </c:extLst>
          </c:dPt>
          <c:dPt>
            <c:idx val="5"/>
            <c:bubble3D val="0"/>
            <c:spPr>
              <a:solidFill>
                <a:srgbClr val="C60C30"/>
              </a:solidFill>
              <a:ln w="19050">
                <a:solidFill>
                  <a:schemeClr val="lt1"/>
                </a:solidFill>
              </a:ln>
              <a:effectLst/>
            </c:spPr>
            <c:extLst>
              <c:ext xmlns:c16="http://schemas.microsoft.com/office/drawing/2014/chart" uri="{C3380CC4-5D6E-409C-BE32-E72D297353CC}">
                <c16:uniqueId val="{0000000B-520F-498A-8704-3C72E0A77E7A}"/>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520F-498A-8704-3C72E0A77E7A}"/>
              </c:ext>
            </c:extLst>
          </c:dPt>
          <c:dPt>
            <c:idx val="7"/>
            <c:bubble3D val="0"/>
            <c:spPr>
              <a:solidFill>
                <a:srgbClr val="C60C30"/>
              </a:solidFill>
              <a:ln w="19050">
                <a:solidFill>
                  <a:schemeClr val="lt1"/>
                </a:solidFill>
              </a:ln>
              <a:effectLst/>
            </c:spPr>
            <c:extLst>
              <c:ext xmlns:c16="http://schemas.microsoft.com/office/drawing/2014/chart" uri="{C3380CC4-5D6E-409C-BE32-E72D297353CC}">
                <c16:uniqueId val="{0000000F-520F-498A-8704-3C72E0A77E7A}"/>
              </c:ext>
            </c:extLst>
          </c:dPt>
          <c:dPt>
            <c:idx val="8"/>
            <c:bubble3D val="0"/>
            <c:spPr>
              <a:solidFill>
                <a:srgbClr val="C60C30"/>
              </a:solidFill>
              <a:ln w="19050">
                <a:solidFill>
                  <a:schemeClr val="lt1"/>
                </a:solidFill>
              </a:ln>
              <a:effectLst/>
            </c:spPr>
            <c:extLst>
              <c:ext xmlns:c16="http://schemas.microsoft.com/office/drawing/2014/chart" uri="{C3380CC4-5D6E-409C-BE32-E72D297353CC}">
                <c16:uniqueId val="{00000011-520F-498A-8704-3C72E0A77E7A}"/>
              </c:ext>
            </c:extLst>
          </c:dPt>
          <c:dPt>
            <c:idx val="9"/>
            <c:bubble3D val="0"/>
            <c:spPr>
              <a:solidFill>
                <a:srgbClr val="C60C30"/>
              </a:solidFill>
              <a:ln w="19050">
                <a:solidFill>
                  <a:schemeClr val="lt1"/>
                </a:solidFill>
              </a:ln>
              <a:effectLst/>
            </c:spPr>
            <c:extLst>
              <c:ext xmlns:c16="http://schemas.microsoft.com/office/drawing/2014/chart" uri="{C3380CC4-5D6E-409C-BE32-E72D297353CC}">
                <c16:uniqueId val="{00000013-520F-498A-8704-3C72E0A77E7A}"/>
              </c:ext>
            </c:extLst>
          </c:dPt>
          <c:dPt>
            <c:idx val="10"/>
            <c:bubble3D val="0"/>
            <c:spPr>
              <a:solidFill>
                <a:srgbClr val="C60C30"/>
              </a:solidFill>
              <a:ln w="19050">
                <a:solidFill>
                  <a:schemeClr val="lt1"/>
                </a:solidFill>
              </a:ln>
              <a:effectLst/>
            </c:spPr>
            <c:extLst>
              <c:ext xmlns:c16="http://schemas.microsoft.com/office/drawing/2014/chart" uri="{C3380CC4-5D6E-409C-BE32-E72D297353CC}">
                <c16:uniqueId val="{00000015-520F-498A-8704-3C72E0A77E7A}"/>
              </c:ext>
            </c:extLst>
          </c:dPt>
          <c:dPt>
            <c:idx val="11"/>
            <c:bubble3D val="0"/>
            <c:spPr>
              <a:solidFill>
                <a:srgbClr val="C60C30"/>
              </a:solidFill>
              <a:ln w="19050">
                <a:solidFill>
                  <a:schemeClr val="lt1"/>
                </a:solidFill>
              </a:ln>
              <a:effectLst/>
            </c:spPr>
            <c:extLst>
              <c:ext xmlns:c16="http://schemas.microsoft.com/office/drawing/2014/chart" uri="{C3380CC4-5D6E-409C-BE32-E72D297353CC}">
                <c16:uniqueId val="{00000017-520F-498A-8704-3C72E0A77E7A}"/>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520F-498A-8704-3C72E0A77E7A}"/>
              </c:ext>
            </c:extLst>
          </c:dPt>
          <c:dPt>
            <c:idx val="13"/>
            <c:bubble3D val="0"/>
            <c:spPr>
              <a:solidFill>
                <a:srgbClr val="C60C30"/>
              </a:solidFill>
              <a:ln w="19050">
                <a:solidFill>
                  <a:schemeClr val="lt1"/>
                </a:solidFill>
              </a:ln>
              <a:effectLst/>
            </c:spPr>
            <c:extLst>
              <c:ext xmlns:c16="http://schemas.microsoft.com/office/drawing/2014/chart" uri="{C3380CC4-5D6E-409C-BE32-E72D297353CC}">
                <c16:uniqueId val="{0000001B-520F-498A-8704-3C72E0A77E7A}"/>
              </c:ext>
            </c:extLst>
          </c:dPt>
          <c:dPt>
            <c:idx val="14"/>
            <c:bubble3D val="0"/>
            <c:spPr>
              <a:solidFill>
                <a:srgbClr val="C60C30"/>
              </a:solidFill>
              <a:ln w="19050">
                <a:solidFill>
                  <a:schemeClr val="lt1"/>
                </a:solidFill>
              </a:ln>
              <a:effectLst/>
            </c:spPr>
            <c:extLst>
              <c:ext xmlns:c16="http://schemas.microsoft.com/office/drawing/2014/chart" uri="{C3380CC4-5D6E-409C-BE32-E72D297353CC}">
                <c16:uniqueId val="{0000001D-520F-498A-8704-3C72E0A77E7A}"/>
              </c:ext>
            </c:extLst>
          </c:dPt>
          <c:dPt>
            <c:idx val="15"/>
            <c:bubble3D val="0"/>
            <c:spPr>
              <a:solidFill>
                <a:srgbClr val="C60C30"/>
              </a:solidFill>
              <a:ln w="19050">
                <a:solidFill>
                  <a:schemeClr val="lt1"/>
                </a:solidFill>
              </a:ln>
              <a:effectLst/>
            </c:spPr>
            <c:extLst>
              <c:ext xmlns:c16="http://schemas.microsoft.com/office/drawing/2014/chart" uri="{C3380CC4-5D6E-409C-BE32-E72D297353CC}">
                <c16:uniqueId val="{0000001F-520F-498A-8704-3C72E0A77E7A}"/>
              </c:ext>
            </c:extLst>
          </c:dPt>
          <c:dPt>
            <c:idx val="16"/>
            <c:bubble3D val="0"/>
            <c:spPr>
              <a:solidFill>
                <a:srgbClr val="C60C30"/>
              </a:solidFill>
              <a:ln w="19050">
                <a:solidFill>
                  <a:schemeClr val="lt1"/>
                </a:solidFill>
              </a:ln>
              <a:effectLst/>
            </c:spPr>
            <c:extLst>
              <c:ext xmlns:c16="http://schemas.microsoft.com/office/drawing/2014/chart" uri="{C3380CC4-5D6E-409C-BE32-E72D297353CC}">
                <c16:uniqueId val="{00000021-520F-498A-8704-3C72E0A77E7A}"/>
              </c:ext>
            </c:extLst>
          </c:dPt>
          <c:dPt>
            <c:idx val="17"/>
            <c:bubble3D val="0"/>
            <c:spPr>
              <a:solidFill>
                <a:srgbClr val="C60C30"/>
              </a:solidFill>
              <a:ln w="19050">
                <a:solidFill>
                  <a:schemeClr val="lt1"/>
                </a:solidFill>
              </a:ln>
              <a:effectLst/>
            </c:spPr>
            <c:extLst>
              <c:ext xmlns:c16="http://schemas.microsoft.com/office/drawing/2014/chart" uri="{C3380CC4-5D6E-409C-BE32-E72D297353CC}">
                <c16:uniqueId val="{00000023-520F-498A-8704-3C72E0A77E7A}"/>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520F-498A-8704-3C72E0A77E7A}"/>
              </c:ext>
            </c:extLst>
          </c:dPt>
          <c:dPt>
            <c:idx val="19"/>
            <c:bubble3D val="0"/>
            <c:spPr>
              <a:solidFill>
                <a:srgbClr val="C60C30"/>
              </a:solidFill>
              <a:ln w="19050">
                <a:solidFill>
                  <a:schemeClr val="lt1"/>
                </a:solidFill>
              </a:ln>
              <a:effectLst/>
            </c:spPr>
            <c:extLst>
              <c:ext xmlns:c16="http://schemas.microsoft.com/office/drawing/2014/chart" uri="{C3380CC4-5D6E-409C-BE32-E72D297353CC}">
                <c16:uniqueId val="{00000027-520F-498A-8704-3C72E0A77E7A}"/>
              </c:ext>
            </c:extLst>
          </c:dPt>
          <c:dPt>
            <c:idx val="20"/>
            <c:bubble3D val="0"/>
            <c:spPr>
              <a:solidFill>
                <a:srgbClr val="C60C30"/>
              </a:solidFill>
              <a:ln w="19050">
                <a:solidFill>
                  <a:schemeClr val="lt1"/>
                </a:solidFill>
              </a:ln>
              <a:effectLst/>
            </c:spPr>
            <c:extLst>
              <c:ext xmlns:c16="http://schemas.microsoft.com/office/drawing/2014/chart" uri="{C3380CC4-5D6E-409C-BE32-E72D297353CC}">
                <c16:uniqueId val="{00000029-520F-498A-8704-3C72E0A77E7A}"/>
              </c:ext>
            </c:extLst>
          </c:dPt>
          <c:dPt>
            <c:idx val="21"/>
            <c:bubble3D val="0"/>
            <c:spPr>
              <a:solidFill>
                <a:srgbClr val="C60C30"/>
              </a:solidFill>
              <a:ln w="19050">
                <a:solidFill>
                  <a:schemeClr val="lt1"/>
                </a:solidFill>
              </a:ln>
              <a:effectLst/>
            </c:spPr>
            <c:extLst>
              <c:ext xmlns:c16="http://schemas.microsoft.com/office/drawing/2014/chart" uri="{C3380CC4-5D6E-409C-BE32-E72D297353CC}">
                <c16:uniqueId val="{0000002B-520F-498A-8704-3C72E0A77E7A}"/>
              </c:ext>
            </c:extLst>
          </c:dPt>
          <c:dPt>
            <c:idx val="22"/>
            <c:bubble3D val="0"/>
            <c:spPr>
              <a:solidFill>
                <a:srgbClr val="C60C30"/>
              </a:solidFill>
              <a:ln w="19050">
                <a:solidFill>
                  <a:schemeClr val="lt1"/>
                </a:solidFill>
              </a:ln>
              <a:effectLst/>
            </c:spPr>
            <c:extLst>
              <c:ext xmlns:c16="http://schemas.microsoft.com/office/drawing/2014/chart" uri="{C3380CC4-5D6E-409C-BE32-E72D297353CC}">
                <c16:uniqueId val="{0000002D-520F-498A-8704-3C72E0A77E7A}"/>
              </c:ext>
            </c:extLst>
          </c:dPt>
          <c:dPt>
            <c:idx val="23"/>
            <c:bubble3D val="0"/>
            <c:spPr>
              <a:solidFill>
                <a:srgbClr val="C60C30"/>
              </a:solidFill>
              <a:ln w="19050">
                <a:solidFill>
                  <a:schemeClr val="lt1"/>
                </a:solidFill>
              </a:ln>
              <a:effectLst/>
            </c:spPr>
            <c:extLst>
              <c:ext xmlns:c16="http://schemas.microsoft.com/office/drawing/2014/chart" uri="{C3380CC4-5D6E-409C-BE32-E72D297353CC}">
                <c16:uniqueId val="{0000002F-520F-498A-8704-3C72E0A77E7A}"/>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520F-498A-8704-3C72E0A77E7A}"/>
              </c:ext>
            </c:extLst>
          </c:dPt>
          <c:dPt>
            <c:idx val="25"/>
            <c:bubble3D val="0"/>
            <c:spPr>
              <a:solidFill>
                <a:srgbClr val="C60C30"/>
              </a:solidFill>
              <a:ln w="19050">
                <a:solidFill>
                  <a:schemeClr val="lt1"/>
                </a:solidFill>
              </a:ln>
              <a:effectLst/>
            </c:spPr>
            <c:extLst>
              <c:ext xmlns:c16="http://schemas.microsoft.com/office/drawing/2014/chart" uri="{C3380CC4-5D6E-409C-BE32-E72D297353CC}">
                <c16:uniqueId val="{00000033-520F-498A-8704-3C72E0A77E7A}"/>
              </c:ext>
            </c:extLst>
          </c:dPt>
          <c:dPt>
            <c:idx val="26"/>
            <c:bubble3D val="0"/>
            <c:spPr>
              <a:solidFill>
                <a:srgbClr val="C60C30"/>
              </a:solidFill>
              <a:ln w="19050">
                <a:solidFill>
                  <a:schemeClr val="lt1"/>
                </a:solidFill>
              </a:ln>
              <a:effectLst/>
            </c:spPr>
            <c:extLst>
              <c:ext xmlns:c16="http://schemas.microsoft.com/office/drawing/2014/chart" uri="{C3380CC4-5D6E-409C-BE32-E72D297353CC}">
                <c16:uniqueId val="{00000035-520F-498A-8704-3C72E0A77E7A}"/>
              </c:ext>
            </c:extLst>
          </c:dPt>
          <c:dPt>
            <c:idx val="27"/>
            <c:bubble3D val="0"/>
            <c:spPr>
              <a:solidFill>
                <a:srgbClr val="C60C30"/>
              </a:solidFill>
              <a:ln w="19050">
                <a:solidFill>
                  <a:schemeClr val="lt1"/>
                </a:solidFill>
              </a:ln>
              <a:effectLst/>
            </c:spPr>
            <c:extLst>
              <c:ext xmlns:c16="http://schemas.microsoft.com/office/drawing/2014/chart" uri="{C3380CC4-5D6E-409C-BE32-E72D297353CC}">
                <c16:uniqueId val="{00000037-520F-498A-8704-3C72E0A77E7A}"/>
              </c:ext>
            </c:extLst>
          </c:dPt>
          <c:dPt>
            <c:idx val="28"/>
            <c:bubble3D val="0"/>
            <c:spPr>
              <a:solidFill>
                <a:srgbClr val="C60C30"/>
              </a:solidFill>
              <a:ln w="19050">
                <a:solidFill>
                  <a:schemeClr val="lt1"/>
                </a:solidFill>
              </a:ln>
              <a:effectLst/>
            </c:spPr>
            <c:extLst>
              <c:ext xmlns:c16="http://schemas.microsoft.com/office/drawing/2014/chart" uri="{C3380CC4-5D6E-409C-BE32-E72D297353CC}">
                <c16:uniqueId val="{00000039-520F-498A-8704-3C72E0A77E7A}"/>
              </c:ext>
            </c:extLst>
          </c:dPt>
          <c:dPt>
            <c:idx val="29"/>
            <c:bubble3D val="0"/>
            <c:spPr>
              <a:solidFill>
                <a:srgbClr val="C60C30"/>
              </a:solidFill>
              <a:ln w="19050">
                <a:solidFill>
                  <a:schemeClr val="lt1"/>
                </a:solidFill>
              </a:ln>
              <a:effectLst/>
            </c:spPr>
            <c:extLst>
              <c:ext xmlns:c16="http://schemas.microsoft.com/office/drawing/2014/chart" uri="{C3380CC4-5D6E-409C-BE32-E72D297353CC}">
                <c16:uniqueId val="{0000003B-520F-498A-8704-3C72E0A77E7A}"/>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520F-498A-8704-3C72E0A77E7A}"/>
              </c:ext>
            </c:extLst>
          </c:dPt>
          <c:dPt>
            <c:idx val="31"/>
            <c:bubble3D val="0"/>
            <c:spPr>
              <a:solidFill>
                <a:srgbClr val="C60C30"/>
              </a:solidFill>
              <a:ln w="19050">
                <a:solidFill>
                  <a:schemeClr val="lt1"/>
                </a:solidFill>
              </a:ln>
              <a:effectLst/>
            </c:spPr>
            <c:extLst>
              <c:ext xmlns:c16="http://schemas.microsoft.com/office/drawing/2014/chart" uri="{C3380CC4-5D6E-409C-BE32-E72D297353CC}">
                <c16:uniqueId val="{0000003F-520F-498A-8704-3C72E0A77E7A}"/>
              </c:ext>
            </c:extLst>
          </c:dPt>
          <c:dPt>
            <c:idx val="32"/>
            <c:bubble3D val="0"/>
            <c:spPr>
              <a:solidFill>
                <a:srgbClr val="C60C30"/>
              </a:solidFill>
              <a:ln w="19050">
                <a:solidFill>
                  <a:schemeClr val="lt1"/>
                </a:solidFill>
              </a:ln>
              <a:effectLst/>
            </c:spPr>
            <c:extLst>
              <c:ext xmlns:c16="http://schemas.microsoft.com/office/drawing/2014/chart" uri="{C3380CC4-5D6E-409C-BE32-E72D297353CC}">
                <c16:uniqueId val="{00000041-520F-498A-8704-3C72E0A77E7A}"/>
              </c:ext>
            </c:extLst>
          </c:dPt>
          <c:dPt>
            <c:idx val="33"/>
            <c:bubble3D val="0"/>
            <c:spPr>
              <a:solidFill>
                <a:srgbClr val="C60C30"/>
              </a:solidFill>
              <a:ln w="19050">
                <a:solidFill>
                  <a:schemeClr val="lt1"/>
                </a:solidFill>
              </a:ln>
              <a:effectLst/>
            </c:spPr>
            <c:extLst>
              <c:ext xmlns:c16="http://schemas.microsoft.com/office/drawing/2014/chart" uri="{C3380CC4-5D6E-409C-BE32-E72D297353CC}">
                <c16:uniqueId val="{00000043-520F-498A-8704-3C72E0A77E7A}"/>
              </c:ext>
            </c:extLst>
          </c:dPt>
          <c:dPt>
            <c:idx val="34"/>
            <c:bubble3D val="0"/>
            <c:spPr>
              <a:solidFill>
                <a:srgbClr val="C60C30"/>
              </a:solidFill>
              <a:ln w="19050">
                <a:solidFill>
                  <a:schemeClr val="lt1"/>
                </a:solidFill>
              </a:ln>
              <a:effectLst/>
            </c:spPr>
            <c:extLst>
              <c:ext xmlns:c16="http://schemas.microsoft.com/office/drawing/2014/chart" uri="{C3380CC4-5D6E-409C-BE32-E72D297353CC}">
                <c16:uniqueId val="{00000045-520F-498A-8704-3C72E0A77E7A}"/>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520F-498A-8704-3C72E0A77E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r>
              <a:rPr lang="en-GB" sz="1600" b="1" dirty="0">
                <a:solidFill>
                  <a:srgbClr val="331C54"/>
                </a:solidFill>
                <a:latin typeface="DINOT-Light"/>
              </a:rPr>
              <a:t>Scheme pension</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1B93-4B75-BF25-CF51EF5B86C3}"/>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1B93-4B75-BF25-CF51EF5B86C3}"/>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1B93-4B75-BF25-CF51EF5B86C3}"/>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1B93-4B75-BF25-CF51EF5B86C3}"/>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1B93-4B75-BF25-CF51EF5B86C3}"/>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1B93-4B75-BF25-CF51EF5B86C3}"/>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1B93-4B75-BF25-CF51EF5B86C3}"/>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1B93-4B75-BF25-CF51EF5B86C3}"/>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1B93-4B75-BF25-CF51EF5B86C3}"/>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1B93-4B75-BF25-CF51EF5B86C3}"/>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1B93-4B75-BF25-CF51EF5B86C3}"/>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1B93-4B75-BF25-CF51EF5B86C3}"/>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1B93-4B75-BF25-CF51EF5B86C3}"/>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1B93-4B75-BF25-CF51EF5B86C3}"/>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1B93-4B75-BF25-CF51EF5B86C3}"/>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1B93-4B75-BF25-CF51EF5B86C3}"/>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1B93-4B75-BF25-CF51EF5B86C3}"/>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1B93-4B75-BF25-CF51EF5B86C3}"/>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1B93-4B75-BF25-CF51EF5B86C3}"/>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1B93-4B75-BF25-CF51EF5B86C3}"/>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1B93-4B75-BF25-CF51EF5B86C3}"/>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1B93-4B75-BF25-CF51EF5B86C3}"/>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1B93-4B75-BF25-CF51EF5B86C3}"/>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1B93-4B75-BF25-CF51EF5B86C3}"/>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1B93-4B75-BF25-CF51EF5B86C3}"/>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1B93-4B75-BF25-CF51EF5B86C3}"/>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1B93-4B75-BF25-CF51EF5B86C3}"/>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1B93-4B75-BF25-CF51EF5B86C3}"/>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1B93-4B75-BF25-CF51EF5B86C3}"/>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1B93-4B75-BF25-CF51EF5B86C3}"/>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1B93-4B75-BF25-CF51EF5B86C3}"/>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1B93-4B75-BF25-CF51EF5B86C3}"/>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1B93-4B75-BF25-CF51EF5B86C3}"/>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1B93-4B75-BF25-CF51EF5B86C3}"/>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1B93-4B75-BF25-CF51EF5B86C3}"/>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1B93-4B75-BF25-CF51EF5B86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31C54"/>
                </a:solidFill>
                <a:latin typeface="+mn-lt"/>
                <a:ea typeface="+mn-ea"/>
                <a:cs typeface="+mn-cs"/>
              </a:defRPr>
            </a:pPr>
            <a:r>
              <a:rPr lang="en-GB" sz="1600" b="1" dirty="0">
                <a:solidFill>
                  <a:srgbClr val="331C54"/>
                </a:solidFill>
              </a:rPr>
              <a:t>Scheme pension</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331C54"/>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7764-429E-BF9D-673B984AA36E}"/>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7764-429E-BF9D-673B984AA36E}"/>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7764-429E-BF9D-673B984AA36E}"/>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7764-429E-BF9D-673B984AA36E}"/>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7764-429E-BF9D-673B984AA36E}"/>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7764-429E-BF9D-673B984AA36E}"/>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7764-429E-BF9D-673B984AA36E}"/>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7764-429E-BF9D-673B984AA36E}"/>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7764-429E-BF9D-673B984AA36E}"/>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7764-429E-BF9D-673B984AA36E}"/>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7764-429E-BF9D-673B984AA36E}"/>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7764-429E-BF9D-673B984AA36E}"/>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7764-429E-BF9D-673B984AA36E}"/>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7764-429E-BF9D-673B984AA36E}"/>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7764-429E-BF9D-673B984AA36E}"/>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7764-429E-BF9D-673B984AA36E}"/>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7764-429E-BF9D-673B984AA36E}"/>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7764-429E-BF9D-673B984AA36E}"/>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7764-429E-BF9D-673B984AA36E}"/>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7764-429E-BF9D-673B984AA36E}"/>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7764-429E-BF9D-673B984AA36E}"/>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7764-429E-BF9D-673B984AA36E}"/>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7764-429E-BF9D-673B984AA36E}"/>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7764-429E-BF9D-673B984AA36E}"/>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7764-429E-BF9D-673B984AA36E}"/>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7764-429E-BF9D-673B984AA36E}"/>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7764-429E-BF9D-673B984AA36E}"/>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7764-429E-BF9D-673B984AA36E}"/>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7764-429E-BF9D-673B984AA36E}"/>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7764-429E-BF9D-673B984AA36E}"/>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7764-429E-BF9D-673B984AA36E}"/>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7764-429E-BF9D-673B984AA36E}"/>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7764-429E-BF9D-673B984AA36E}"/>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7764-429E-BF9D-673B984AA36E}"/>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7764-429E-BF9D-673B984AA36E}"/>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7764-429E-BF9D-673B984AA3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52D98"/>
                </a:solidFill>
                <a:latin typeface="+mn-lt"/>
                <a:ea typeface="+mn-ea"/>
                <a:cs typeface="+mn-cs"/>
              </a:defRPr>
            </a:pPr>
            <a:r>
              <a:rPr lang="en-GB" sz="1600" b="1" dirty="0">
                <a:solidFill>
                  <a:srgbClr val="952D98"/>
                </a:solidFill>
              </a:rPr>
              <a:t>Scheme pension</a:t>
            </a:r>
          </a:p>
          <a:p>
            <a:pPr>
              <a:defRPr sz="1600" b="1">
                <a:solidFill>
                  <a:srgbClr val="952D98"/>
                </a:solidFill>
              </a:defRPr>
            </a:pPr>
            <a:r>
              <a:rPr lang="en-GB" sz="1600" b="1" dirty="0">
                <a:solidFill>
                  <a:srgbClr val="952D98"/>
                </a:solidFill>
              </a:rPr>
              <a:t>With ERRBO</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52D98"/>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952D98"/>
            </a:solidFill>
          </c:spPr>
          <c:dPt>
            <c:idx val="0"/>
            <c:bubble3D val="0"/>
            <c:spPr>
              <a:solidFill>
                <a:srgbClr val="952D98"/>
              </a:solidFill>
              <a:ln w="19050">
                <a:solidFill>
                  <a:schemeClr val="lt1"/>
                </a:solidFill>
              </a:ln>
              <a:effectLst/>
            </c:spPr>
            <c:extLst>
              <c:ext xmlns:c16="http://schemas.microsoft.com/office/drawing/2014/chart" uri="{C3380CC4-5D6E-409C-BE32-E72D297353CC}">
                <c16:uniqueId val="{00000001-7836-4B46-956F-1991A01E484F}"/>
              </c:ext>
            </c:extLst>
          </c:dPt>
          <c:dPt>
            <c:idx val="1"/>
            <c:bubble3D val="0"/>
            <c:spPr>
              <a:solidFill>
                <a:srgbClr val="952D98"/>
              </a:solidFill>
              <a:ln w="19050">
                <a:solidFill>
                  <a:schemeClr val="lt1"/>
                </a:solidFill>
              </a:ln>
              <a:effectLst/>
            </c:spPr>
            <c:extLst>
              <c:ext xmlns:c16="http://schemas.microsoft.com/office/drawing/2014/chart" uri="{C3380CC4-5D6E-409C-BE32-E72D297353CC}">
                <c16:uniqueId val="{00000003-7836-4B46-956F-1991A01E484F}"/>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7836-4B46-956F-1991A01E484F}"/>
              </c:ext>
            </c:extLst>
          </c:dPt>
          <c:dPt>
            <c:idx val="3"/>
            <c:bubble3D val="0"/>
            <c:spPr>
              <a:solidFill>
                <a:srgbClr val="952D98"/>
              </a:solidFill>
              <a:ln w="19050">
                <a:solidFill>
                  <a:schemeClr val="lt1"/>
                </a:solidFill>
              </a:ln>
              <a:effectLst/>
            </c:spPr>
            <c:extLst>
              <c:ext xmlns:c16="http://schemas.microsoft.com/office/drawing/2014/chart" uri="{C3380CC4-5D6E-409C-BE32-E72D297353CC}">
                <c16:uniqueId val="{00000007-7836-4B46-956F-1991A01E484F}"/>
              </c:ext>
            </c:extLst>
          </c:dPt>
          <c:dPt>
            <c:idx val="4"/>
            <c:bubble3D val="0"/>
            <c:spPr>
              <a:solidFill>
                <a:srgbClr val="952D98"/>
              </a:solidFill>
              <a:ln w="19050">
                <a:solidFill>
                  <a:schemeClr val="lt1"/>
                </a:solidFill>
              </a:ln>
              <a:effectLst/>
            </c:spPr>
            <c:extLst>
              <c:ext xmlns:c16="http://schemas.microsoft.com/office/drawing/2014/chart" uri="{C3380CC4-5D6E-409C-BE32-E72D297353CC}">
                <c16:uniqueId val="{00000009-7836-4B46-956F-1991A01E484F}"/>
              </c:ext>
            </c:extLst>
          </c:dPt>
          <c:dPt>
            <c:idx val="5"/>
            <c:bubble3D val="0"/>
            <c:spPr>
              <a:solidFill>
                <a:srgbClr val="952D98"/>
              </a:solidFill>
              <a:ln w="19050">
                <a:solidFill>
                  <a:schemeClr val="lt1"/>
                </a:solidFill>
              </a:ln>
              <a:effectLst/>
            </c:spPr>
            <c:extLst>
              <c:ext xmlns:c16="http://schemas.microsoft.com/office/drawing/2014/chart" uri="{C3380CC4-5D6E-409C-BE32-E72D297353CC}">
                <c16:uniqueId val="{0000000B-7836-4B46-956F-1991A01E484F}"/>
              </c:ext>
            </c:extLst>
          </c:dPt>
          <c:dPt>
            <c:idx val="6"/>
            <c:bubble3D val="0"/>
            <c:spPr>
              <a:solidFill>
                <a:srgbClr val="952D98"/>
              </a:solidFill>
              <a:ln w="19050">
                <a:solidFill>
                  <a:schemeClr val="lt1"/>
                </a:solidFill>
              </a:ln>
              <a:effectLst/>
            </c:spPr>
            <c:extLst>
              <c:ext xmlns:c16="http://schemas.microsoft.com/office/drawing/2014/chart" uri="{C3380CC4-5D6E-409C-BE32-E72D297353CC}">
                <c16:uniqueId val="{0000000D-7836-4B46-956F-1991A01E484F}"/>
              </c:ext>
            </c:extLst>
          </c:dPt>
          <c:dPt>
            <c:idx val="7"/>
            <c:bubble3D val="0"/>
            <c:spPr>
              <a:solidFill>
                <a:srgbClr val="952D98"/>
              </a:solidFill>
              <a:ln w="19050">
                <a:solidFill>
                  <a:schemeClr val="lt1"/>
                </a:solidFill>
              </a:ln>
              <a:effectLst/>
            </c:spPr>
            <c:extLst>
              <c:ext xmlns:c16="http://schemas.microsoft.com/office/drawing/2014/chart" uri="{C3380CC4-5D6E-409C-BE32-E72D297353CC}">
                <c16:uniqueId val="{0000000F-7836-4B46-956F-1991A01E484F}"/>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7836-4B46-956F-1991A01E484F}"/>
              </c:ext>
            </c:extLst>
          </c:dPt>
          <c:dPt>
            <c:idx val="9"/>
            <c:bubble3D val="0"/>
            <c:spPr>
              <a:solidFill>
                <a:srgbClr val="952D98"/>
              </a:solidFill>
              <a:ln w="19050">
                <a:solidFill>
                  <a:schemeClr val="lt1"/>
                </a:solidFill>
              </a:ln>
              <a:effectLst/>
            </c:spPr>
            <c:extLst>
              <c:ext xmlns:c16="http://schemas.microsoft.com/office/drawing/2014/chart" uri="{C3380CC4-5D6E-409C-BE32-E72D297353CC}">
                <c16:uniqueId val="{00000013-7836-4B46-956F-1991A01E484F}"/>
              </c:ext>
            </c:extLst>
          </c:dPt>
          <c:dPt>
            <c:idx val="10"/>
            <c:bubble3D val="0"/>
            <c:spPr>
              <a:solidFill>
                <a:srgbClr val="952D98"/>
              </a:solidFill>
              <a:ln w="19050">
                <a:solidFill>
                  <a:schemeClr val="lt1"/>
                </a:solidFill>
              </a:ln>
              <a:effectLst/>
            </c:spPr>
            <c:extLst>
              <c:ext xmlns:c16="http://schemas.microsoft.com/office/drawing/2014/chart" uri="{C3380CC4-5D6E-409C-BE32-E72D297353CC}">
                <c16:uniqueId val="{00000015-7836-4B46-956F-1991A01E484F}"/>
              </c:ext>
            </c:extLst>
          </c:dPt>
          <c:dPt>
            <c:idx val="11"/>
            <c:bubble3D val="0"/>
            <c:spPr>
              <a:solidFill>
                <a:srgbClr val="952D98"/>
              </a:solidFill>
              <a:ln w="19050">
                <a:solidFill>
                  <a:schemeClr val="lt1"/>
                </a:solidFill>
              </a:ln>
              <a:effectLst/>
            </c:spPr>
            <c:extLst>
              <c:ext xmlns:c16="http://schemas.microsoft.com/office/drawing/2014/chart" uri="{C3380CC4-5D6E-409C-BE32-E72D297353CC}">
                <c16:uniqueId val="{00000017-7836-4B46-956F-1991A01E484F}"/>
              </c:ext>
            </c:extLst>
          </c:dPt>
          <c:dPt>
            <c:idx val="12"/>
            <c:bubble3D val="0"/>
            <c:spPr>
              <a:solidFill>
                <a:srgbClr val="952D98"/>
              </a:solidFill>
              <a:ln w="19050">
                <a:solidFill>
                  <a:schemeClr val="lt1"/>
                </a:solidFill>
              </a:ln>
              <a:effectLst/>
            </c:spPr>
            <c:extLst>
              <c:ext xmlns:c16="http://schemas.microsoft.com/office/drawing/2014/chart" uri="{C3380CC4-5D6E-409C-BE32-E72D297353CC}">
                <c16:uniqueId val="{00000019-7836-4B46-956F-1991A01E484F}"/>
              </c:ext>
            </c:extLst>
          </c:dPt>
          <c:dPt>
            <c:idx val="13"/>
            <c:bubble3D val="0"/>
            <c:spPr>
              <a:solidFill>
                <a:srgbClr val="952D98"/>
              </a:solidFill>
              <a:ln w="19050">
                <a:solidFill>
                  <a:schemeClr val="lt1"/>
                </a:solidFill>
              </a:ln>
              <a:effectLst/>
            </c:spPr>
            <c:extLst>
              <c:ext xmlns:c16="http://schemas.microsoft.com/office/drawing/2014/chart" uri="{C3380CC4-5D6E-409C-BE32-E72D297353CC}">
                <c16:uniqueId val="{0000001B-7836-4B46-956F-1991A01E484F}"/>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7836-4B46-956F-1991A01E484F}"/>
              </c:ext>
            </c:extLst>
          </c:dPt>
          <c:dPt>
            <c:idx val="15"/>
            <c:bubble3D val="0"/>
            <c:spPr>
              <a:solidFill>
                <a:srgbClr val="952D98"/>
              </a:solidFill>
              <a:ln w="19050">
                <a:solidFill>
                  <a:schemeClr val="lt1"/>
                </a:solidFill>
              </a:ln>
              <a:effectLst/>
            </c:spPr>
            <c:extLst>
              <c:ext xmlns:c16="http://schemas.microsoft.com/office/drawing/2014/chart" uri="{C3380CC4-5D6E-409C-BE32-E72D297353CC}">
                <c16:uniqueId val="{0000001F-7836-4B46-956F-1991A01E484F}"/>
              </c:ext>
            </c:extLst>
          </c:dPt>
          <c:dPt>
            <c:idx val="16"/>
            <c:bubble3D val="0"/>
            <c:spPr>
              <a:solidFill>
                <a:srgbClr val="952D98"/>
              </a:solidFill>
              <a:ln w="19050">
                <a:solidFill>
                  <a:schemeClr val="lt1"/>
                </a:solidFill>
              </a:ln>
              <a:effectLst/>
            </c:spPr>
            <c:extLst>
              <c:ext xmlns:c16="http://schemas.microsoft.com/office/drawing/2014/chart" uri="{C3380CC4-5D6E-409C-BE32-E72D297353CC}">
                <c16:uniqueId val="{00000021-7836-4B46-956F-1991A01E484F}"/>
              </c:ext>
            </c:extLst>
          </c:dPt>
          <c:dPt>
            <c:idx val="17"/>
            <c:bubble3D val="0"/>
            <c:spPr>
              <a:solidFill>
                <a:srgbClr val="952D98"/>
              </a:solidFill>
              <a:ln w="19050">
                <a:solidFill>
                  <a:schemeClr val="lt1"/>
                </a:solidFill>
              </a:ln>
              <a:effectLst/>
            </c:spPr>
            <c:extLst>
              <c:ext xmlns:c16="http://schemas.microsoft.com/office/drawing/2014/chart" uri="{C3380CC4-5D6E-409C-BE32-E72D297353CC}">
                <c16:uniqueId val="{00000023-7836-4B46-956F-1991A01E484F}"/>
              </c:ext>
            </c:extLst>
          </c:dPt>
          <c:dPt>
            <c:idx val="18"/>
            <c:bubble3D val="0"/>
            <c:spPr>
              <a:solidFill>
                <a:srgbClr val="952D98"/>
              </a:solidFill>
              <a:ln w="19050">
                <a:solidFill>
                  <a:schemeClr val="lt1"/>
                </a:solidFill>
              </a:ln>
              <a:effectLst/>
            </c:spPr>
            <c:extLst>
              <c:ext xmlns:c16="http://schemas.microsoft.com/office/drawing/2014/chart" uri="{C3380CC4-5D6E-409C-BE32-E72D297353CC}">
                <c16:uniqueId val="{00000025-7836-4B46-956F-1991A01E484F}"/>
              </c:ext>
            </c:extLst>
          </c:dPt>
          <c:dPt>
            <c:idx val="19"/>
            <c:bubble3D val="0"/>
            <c:spPr>
              <a:solidFill>
                <a:srgbClr val="952D98"/>
              </a:solidFill>
              <a:ln w="19050">
                <a:solidFill>
                  <a:schemeClr val="lt1"/>
                </a:solidFill>
              </a:ln>
              <a:effectLst/>
            </c:spPr>
            <c:extLst>
              <c:ext xmlns:c16="http://schemas.microsoft.com/office/drawing/2014/chart" uri="{C3380CC4-5D6E-409C-BE32-E72D297353CC}">
                <c16:uniqueId val="{00000027-7836-4B46-956F-1991A01E484F}"/>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7836-4B46-956F-1991A01E484F}"/>
              </c:ext>
            </c:extLst>
          </c:dPt>
          <c:dPt>
            <c:idx val="21"/>
            <c:bubble3D val="0"/>
            <c:spPr>
              <a:solidFill>
                <a:srgbClr val="952D98"/>
              </a:solidFill>
              <a:ln w="19050">
                <a:solidFill>
                  <a:schemeClr val="lt1"/>
                </a:solidFill>
              </a:ln>
              <a:effectLst/>
            </c:spPr>
            <c:extLst>
              <c:ext xmlns:c16="http://schemas.microsoft.com/office/drawing/2014/chart" uri="{C3380CC4-5D6E-409C-BE32-E72D297353CC}">
                <c16:uniqueId val="{0000002B-7836-4B46-956F-1991A01E484F}"/>
              </c:ext>
            </c:extLst>
          </c:dPt>
          <c:dPt>
            <c:idx val="22"/>
            <c:bubble3D val="0"/>
            <c:spPr>
              <a:solidFill>
                <a:srgbClr val="952D98"/>
              </a:solidFill>
              <a:ln w="19050">
                <a:solidFill>
                  <a:schemeClr val="lt1"/>
                </a:solidFill>
              </a:ln>
              <a:effectLst/>
            </c:spPr>
            <c:extLst>
              <c:ext xmlns:c16="http://schemas.microsoft.com/office/drawing/2014/chart" uri="{C3380CC4-5D6E-409C-BE32-E72D297353CC}">
                <c16:uniqueId val="{0000002D-7836-4B46-956F-1991A01E484F}"/>
              </c:ext>
            </c:extLst>
          </c:dPt>
          <c:dPt>
            <c:idx val="23"/>
            <c:bubble3D val="0"/>
            <c:spPr>
              <a:solidFill>
                <a:srgbClr val="952D98"/>
              </a:solidFill>
              <a:ln w="19050">
                <a:solidFill>
                  <a:schemeClr val="lt1"/>
                </a:solidFill>
              </a:ln>
              <a:effectLst/>
            </c:spPr>
            <c:extLst>
              <c:ext xmlns:c16="http://schemas.microsoft.com/office/drawing/2014/chart" uri="{C3380CC4-5D6E-409C-BE32-E72D297353CC}">
                <c16:uniqueId val="{0000002F-7836-4B46-956F-1991A01E484F}"/>
              </c:ext>
            </c:extLst>
          </c:dPt>
          <c:dPt>
            <c:idx val="24"/>
            <c:bubble3D val="0"/>
            <c:spPr>
              <a:solidFill>
                <a:srgbClr val="952D98"/>
              </a:solidFill>
              <a:ln w="19050">
                <a:solidFill>
                  <a:schemeClr val="lt1"/>
                </a:solidFill>
              </a:ln>
              <a:effectLst/>
            </c:spPr>
            <c:extLst>
              <c:ext xmlns:c16="http://schemas.microsoft.com/office/drawing/2014/chart" uri="{C3380CC4-5D6E-409C-BE32-E72D297353CC}">
                <c16:uniqueId val="{00000031-7836-4B46-956F-1991A01E484F}"/>
              </c:ext>
            </c:extLst>
          </c:dPt>
          <c:dPt>
            <c:idx val="25"/>
            <c:bubble3D val="0"/>
            <c:spPr>
              <a:solidFill>
                <a:srgbClr val="952D98"/>
              </a:solidFill>
              <a:ln w="19050">
                <a:solidFill>
                  <a:schemeClr val="lt1"/>
                </a:solidFill>
              </a:ln>
              <a:effectLst/>
            </c:spPr>
            <c:extLst>
              <c:ext xmlns:c16="http://schemas.microsoft.com/office/drawing/2014/chart" uri="{C3380CC4-5D6E-409C-BE32-E72D297353CC}">
                <c16:uniqueId val="{00000033-7836-4B46-956F-1991A01E484F}"/>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7836-4B46-956F-1991A01E484F}"/>
              </c:ext>
            </c:extLst>
          </c:dPt>
          <c:dPt>
            <c:idx val="27"/>
            <c:bubble3D val="0"/>
            <c:spPr>
              <a:solidFill>
                <a:srgbClr val="952D98"/>
              </a:solidFill>
              <a:ln w="19050">
                <a:solidFill>
                  <a:schemeClr val="lt1"/>
                </a:solidFill>
              </a:ln>
              <a:effectLst/>
            </c:spPr>
            <c:extLst>
              <c:ext xmlns:c16="http://schemas.microsoft.com/office/drawing/2014/chart" uri="{C3380CC4-5D6E-409C-BE32-E72D297353CC}">
                <c16:uniqueId val="{00000037-7836-4B46-956F-1991A01E484F}"/>
              </c:ext>
            </c:extLst>
          </c:dPt>
          <c:dPt>
            <c:idx val="28"/>
            <c:bubble3D val="0"/>
            <c:spPr>
              <a:solidFill>
                <a:srgbClr val="952D98"/>
              </a:solidFill>
              <a:ln w="19050">
                <a:solidFill>
                  <a:schemeClr val="lt1"/>
                </a:solidFill>
              </a:ln>
              <a:effectLst/>
            </c:spPr>
            <c:extLst>
              <c:ext xmlns:c16="http://schemas.microsoft.com/office/drawing/2014/chart" uri="{C3380CC4-5D6E-409C-BE32-E72D297353CC}">
                <c16:uniqueId val="{00000039-7836-4B46-956F-1991A01E484F}"/>
              </c:ext>
            </c:extLst>
          </c:dPt>
          <c:dPt>
            <c:idx val="29"/>
            <c:bubble3D val="0"/>
            <c:spPr>
              <a:solidFill>
                <a:srgbClr val="952D98"/>
              </a:solidFill>
              <a:ln w="19050">
                <a:solidFill>
                  <a:schemeClr val="lt1"/>
                </a:solidFill>
              </a:ln>
              <a:effectLst/>
            </c:spPr>
            <c:extLst>
              <c:ext xmlns:c16="http://schemas.microsoft.com/office/drawing/2014/chart" uri="{C3380CC4-5D6E-409C-BE32-E72D297353CC}">
                <c16:uniqueId val="{0000003B-7836-4B46-956F-1991A01E484F}"/>
              </c:ext>
            </c:extLst>
          </c:dPt>
          <c:dPt>
            <c:idx val="30"/>
            <c:bubble3D val="0"/>
            <c:spPr>
              <a:solidFill>
                <a:srgbClr val="952D98"/>
              </a:solidFill>
              <a:ln w="19050">
                <a:solidFill>
                  <a:schemeClr val="lt1"/>
                </a:solidFill>
              </a:ln>
              <a:effectLst/>
            </c:spPr>
            <c:extLst>
              <c:ext xmlns:c16="http://schemas.microsoft.com/office/drawing/2014/chart" uri="{C3380CC4-5D6E-409C-BE32-E72D297353CC}">
                <c16:uniqueId val="{0000003D-7836-4B46-956F-1991A01E484F}"/>
              </c:ext>
            </c:extLst>
          </c:dPt>
          <c:dPt>
            <c:idx val="31"/>
            <c:bubble3D val="0"/>
            <c:spPr>
              <a:solidFill>
                <a:srgbClr val="952D98"/>
              </a:solidFill>
              <a:ln w="19050">
                <a:solidFill>
                  <a:schemeClr val="lt1"/>
                </a:solidFill>
              </a:ln>
              <a:effectLst/>
            </c:spPr>
            <c:extLst>
              <c:ext xmlns:c16="http://schemas.microsoft.com/office/drawing/2014/chart" uri="{C3380CC4-5D6E-409C-BE32-E72D297353CC}">
                <c16:uniqueId val="{0000003F-7836-4B46-956F-1991A01E484F}"/>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7836-4B46-956F-1991A01E484F}"/>
              </c:ext>
            </c:extLst>
          </c:dPt>
          <c:dPt>
            <c:idx val="33"/>
            <c:bubble3D val="0"/>
            <c:spPr>
              <a:solidFill>
                <a:srgbClr val="952D98"/>
              </a:solidFill>
              <a:ln w="19050">
                <a:solidFill>
                  <a:schemeClr val="lt1"/>
                </a:solidFill>
              </a:ln>
              <a:effectLst/>
            </c:spPr>
            <c:extLst>
              <c:ext xmlns:c16="http://schemas.microsoft.com/office/drawing/2014/chart" uri="{C3380CC4-5D6E-409C-BE32-E72D297353CC}">
                <c16:uniqueId val="{00000043-7836-4B46-956F-1991A01E484F}"/>
              </c:ext>
            </c:extLst>
          </c:dPt>
          <c:dPt>
            <c:idx val="34"/>
            <c:bubble3D val="0"/>
            <c:spPr>
              <a:solidFill>
                <a:srgbClr val="952D98"/>
              </a:solidFill>
              <a:ln w="19050">
                <a:solidFill>
                  <a:schemeClr val="lt1"/>
                </a:solidFill>
              </a:ln>
              <a:effectLst/>
            </c:spPr>
            <c:extLst>
              <c:ext xmlns:c16="http://schemas.microsoft.com/office/drawing/2014/chart" uri="{C3380CC4-5D6E-409C-BE32-E72D297353CC}">
                <c16:uniqueId val="{00000045-7836-4B46-956F-1991A01E484F}"/>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7836-4B46-956F-1991A01E484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331C54"/>
                </a:solidFill>
                <a:latin typeface="+mn-lt"/>
                <a:ea typeface="+mn-ea"/>
                <a:cs typeface="+mn-cs"/>
              </a:defRPr>
            </a:pPr>
            <a:r>
              <a:rPr lang="en-GB" sz="1400" b="1" dirty="0">
                <a:solidFill>
                  <a:srgbClr val="331C54"/>
                </a:solidFill>
              </a:rPr>
              <a:t>Scheme </a:t>
            </a:r>
            <a:r>
              <a:rPr lang="en-GB" sz="1600" b="1" dirty="0">
                <a:solidFill>
                  <a:srgbClr val="331C54"/>
                </a:solidFill>
              </a:rPr>
              <a:t>pension</a:t>
            </a:r>
            <a:endParaRPr lang="en-GB" sz="1400" b="1" dirty="0">
              <a:solidFill>
                <a:srgbClr val="331C54"/>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1C54"/>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331C54"/>
              </a:solidFill>
              <a:ln w="19050">
                <a:solidFill>
                  <a:schemeClr val="lt1"/>
                </a:solidFill>
              </a:ln>
              <a:effectLst/>
            </c:spPr>
            <c:extLst>
              <c:ext xmlns:c16="http://schemas.microsoft.com/office/drawing/2014/chart" uri="{C3380CC4-5D6E-409C-BE32-E72D297353CC}">
                <c16:uniqueId val="{00000001-2E5C-451F-A000-E0EB420EDC9F}"/>
              </c:ext>
            </c:extLst>
          </c:dPt>
          <c:dPt>
            <c:idx val="1"/>
            <c:bubble3D val="0"/>
            <c:spPr>
              <a:solidFill>
                <a:srgbClr val="331C54"/>
              </a:solidFill>
              <a:ln w="19050">
                <a:solidFill>
                  <a:schemeClr val="lt1"/>
                </a:solidFill>
              </a:ln>
              <a:effectLst/>
            </c:spPr>
            <c:extLst>
              <c:ext xmlns:c16="http://schemas.microsoft.com/office/drawing/2014/chart" uri="{C3380CC4-5D6E-409C-BE32-E72D297353CC}">
                <c16:uniqueId val="{00000003-2E5C-451F-A000-E0EB420EDC9F}"/>
              </c:ext>
            </c:extLst>
          </c:dPt>
          <c:dPt>
            <c:idx val="2"/>
            <c:bubble3D val="0"/>
            <c:spPr>
              <a:solidFill>
                <a:srgbClr val="331C54"/>
              </a:solidFill>
              <a:ln w="19050">
                <a:solidFill>
                  <a:schemeClr val="lt1"/>
                </a:solidFill>
              </a:ln>
              <a:effectLst/>
            </c:spPr>
            <c:extLst>
              <c:ext xmlns:c16="http://schemas.microsoft.com/office/drawing/2014/chart" uri="{C3380CC4-5D6E-409C-BE32-E72D297353CC}">
                <c16:uniqueId val="{00000005-2E5C-451F-A000-E0EB420EDC9F}"/>
              </c:ext>
            </c:extLst>
          </c:dPt>
          <c:dPt>
            <c:idx val="3"/>
            <c:bubble3D val="0"/>
            <c:spPr>
              <a:solidFill>
                <a:srgbClr val="331C54"/>
              </a:solidFill>
              <a:ln w="19050">
                <a:solidFill>
                  <a:schemeClr val="lt1"/>
                </a:solidFill>
              </a:ln>
              <a:effectLst/>
            </c:spPr>
            <c:extLst>
              <c:ext xmlns:c16="http://schemas.microsoft.com/office/drawing/2014/chart" uri="{C3380CC4-5D6E-409C-BE32-E72D297353CC}">
                <c16:uniqueId val="{00000007-2E5C-451F-A000-E0EB420EDC9F}"/>
              </c:ext>
            </c:extLst>
          </c:dPt>
          <c:dPt>
            <c:idx val="4"/>
            <c:bubble3D val="0"/>
            <c:spPr>
              <a:solidFill>
                <a:srgbClr val="331C54"/>
              </a:solidFill>
              <a:ln w="19050">
                <a:solidFill>
                  <a:schemeClr val="lt1"/>
                </a:solidFill>
              </a:ln>
              <a:effectLst/>
            </c:spPr>
            <c:extLst>
              <c:ext xmlns:c16="http://schemas.microsoft.com/office/drawing/2014/chart" uri="{C3380CC4-5D6E-409C-BE32-E72D297353CC}">
                <c16:uniqueId val="{00000009-2E5C-451F-A000-E0EB420EDC9F}"/>
              </c:ext>
            </c:extLst>
          </c:dPt>
          <c:dPt>
            <c:idx val="5"/>
            <c:bubble3D val="0"/>
            <c:spPr>
              <a:solidFill>
                <a:srgbClr val="331C54"/>
              </a:solidFill>
              <a:ln w="19050">
                <a:solidFill>
                  <a:schemeClr val="lt1"/>
                </a:solidFill>
              </a:ln>
              <a:effectLst/>
            </c:spPr>
            <c:extLst>
              <c:ext xmlns:c16="http://schemas.microsoft.com/office/drawing/2014/chart" uri="{C3380CC4-5D6E-409C-BE32-E72D297353CC}">
                <c16:uniqueId val="{0000000B-2E5C-451F-A000-E0EB420EDC9F}"/>
              </c:ext>
            </c:extLst>
          </c:dPt>
          <c:dPt>
            <c:idx val="6"/>
            <c:bubble3D val="0"/>
            <c:spPr>
              <a:solidFill>
                <a:srgbClr val="331C54"/>
              </a:solidFill>
              <a:ln w="19050">
                <a:solidFill>
                  <a:schemeClr val="lt1"/>
                </a:solidFill>
              </a:ln>
              <a:effectLst/>
            </c:spPr>
            <c:extLst>
              <c:ext xmlns:c16="http://schemas.microsoft.com/office/drawing/2014/chart" uri="{C3380CC4-5D6E-409C-BE32-E72D297353CC}">
                <c16:uniqueId val="{0000000D-2E5C-451F-A000-E0EB420EDC9F}"/>
              </c:ext>
            </c:extLst>
          </c:dPt>
          <c:dPt>
            <c:idx val="7"/>
            <c:bubble3D val="0"/>
            <c:spPr>
              <a:solidFill>
                <a:srgbClr val="331C54"/>
              </a:solidFill>
              <a:ln w="19050">
                <a:solidFill>
                  <a:schemeClr val="lt1"/>
                </a:solidFill>
              </a:ln>
              <a:effectLst/>
            </c:spPr>
            <c:extLst>
              <c:ext xmlns:c16="http://schemas.microsoft.com/office/drawing/2014/chart" uri="{C3380CC4-5D6E-409C-BE32-E72D297353CC}">
                <c16:uniqueId val="{0000000F-2E5C-451F-A000-E0EB420EDC9F}"/>
              </c:ext>
            </c:extLst>
          </c:dPt>
          <c:dPt>
            <c:idx val="8"/>
            <c:bubble3D val="0"/>
            <c:spPr>
              <a:solidFill>
                <a:srgbClr val="331C54"/>
              </a:solidFill>
              <a:ln w="19050">
                <a:solidFill>
                  <a:schemeClr val="lt1"/>
                </a:solidFill>
              </a:ln>
              <a:effectLst/>
            </c:spPr>
            <c:extLst>
              <c:ext xmlns:c16="http://schemas.microsoft.com/office/drawing/2014/chart" uri="{C3380CC4-5D6E-409C-BE32-E72D297353CC}">
                <c16:uniqueId val="{00000011-2E5C-451F-A000-E0EB420EDC9F}"/>
              </c:ext>
            </c:extLst>
          </c:dPt>
          <c:dPt>
            <c:idx val="9"/>
            <c:bubble3D val="0"/>
            <c:spPr>
              <a:solidFill>
                <a:srgbClr val="331C54"/>
              </a:solidFill>
              <a:ln w="19050">
                <a:solidFill>
                  <a:schemeClr val="lt1"/>
                </a:solidFill>
              </a:ln>
              <a:effectLst/>
            </c:spPr>
            <c:extLst>
              <c:ext xmlns:c16="http://schemas.microsoft.com/office/drawing/2014/chart" uri="{C3380CC4-5D6E-409C-BE32-E72D297353CC}">
                <c16:uniqueId val="{00000013-2E5C-451F-A000-E0EB420EDC9F}"/>
              </c:ext>
            </c:extLst>
          </c:dPt>
          <c:dPt>
            <c:idx val="10"/>
            <c:bubble3D val="0"/>
            <c:spPr>
              <a:solidFill>
                <a:srgbClr val="331C54"/>
              </a:solidFill>
              <a:ln w="19050">
                <a:solidFill>
                  <a:schemeClr val="lt1"/>
                </a:solidFill>
              </a:ln>
              <a:effectLst/>
            </c:spPr>
            <c:extLst>
              <c:ext xmlns:c16="http://schemas.microsoft.com/office/drawing/2014/chart" uri="{C3380CC4-5D6E-409C-BE32-E72D297353CC}">
                <c16:uniqueId val="{00000015-2E5C-451F-A000-E0EB420EDC9F}"/>
              </c:ext>
            </c:extLst>
          </c:dPt>
          <c:dPt>
            <c:idx val="11"/>
            <c:bubble3D val="0"/>
            <c:spPr>
              <a:solidFill>
                <a:srgbClr val="331C54"/>
              </a:solidFill>
              <a:ln w="19050">
                <a:solidFill>
                  <a:schemeClr val="lt1"/>
                </a:solidFill>
              </a:ln>
              <a:effectLst/>
            </c:spPr>
            <c:extLst>
              <c:ext xmlns:c16="http://schemas.microsoft.com/office/drawing/2014/chart" uri="{C3380CC4-5D6E-409C-BE32-E72D297353CC}">
                <c16:uniqueId val="{00000017-2E5C-451F-A000-E0EB420EDC9F}"/>
              </c:ext>
            </c:extLst>
          </c:dPt>
          <c:dPt>
            <c:idx val="12"/>
            <c:bubble3D val="0"/>
            <c:spPr>
              <a:solidFill>
                <a:srgbClr val="331C54"/>
              </a:solidFill>
              <a:ln w="19050">
                <a:solidFill>
                  <a:schemeClr val="lt1"/>
                </a:solidFill>
              </a:ln>
              <a:effectLst/>
            </c:spPr>
            <c:extLst>
              <c:ext xmlns:c16="http://schemas.microsoft.com/office/drawing/2014/chart" uri="{C3380CC4-5D6E-409C-BE32-E72D297353CC}">
                <c16:uniqueId val="{00000019-2E5C-451F-A000-E0EB420EDC9F}"/>
              </c:ext>
            </c:extLst>
          </c:dPt>
          <c:dPt>
            <c:idx val="13"/>
            <c:bubble3D val="0"/>
            <c:spPr>
              <a:solidFill>
                <a:srgbClr val="331C54"/>
              </a:solidFill>
              <a:ln w="19050">
                <a:solidFill>
                  <a:schemeClr val="lt1"/>
                </a:solidFill>
              </a:ln>
              <a:effectLst/>
            </c:spPr>
            <c:extLst>
              <c:ext xmlns:c16="http://schemas.microsoft.com/office/drawing/2014/chart" uri="{C3380CC4-5D6E-409C-BE32-E72D297353CC}">
                <c16:uniqueId val="{0000001B-2E5C-451F-A000-E0EB420EDC9F}"/>
              </c:ext>
            </c:extLst>
          </c:dPt>
          <c:dPt>
            <c:idx val="14"/>
            <c:bubble3D val="0"/>
            <c:spPr>
              <a:solidFill>
                <a:srgbClr val="331C54"/>
              </a:solidFill>
              <a:ln w="19050">
                <a:solidFill>
                  <a:schemeClr val="lt1"/>
                </a:solidFill>
              </a:ln>
              <a:effectLst/>
            </c:spPr>
            <c:extLst>
              <c:ext xmlns:c16="http://schemas.microsoft.com/office/drawing/2014/chart" uri="{C3380CC4-5D6E-409C-BE32-E72D297353CC}">
                <c16:uniqueId val="{0000001D-2E5C-451F-A000-E0EB420EDC9F}"/>
              </c:ext>
            </c:extLst>
          </c:dPt>
          <c:dPt>
            <c:idx val="15"/>
            <c:bubble3D val="0"/>
            <c:spPr>
              <a:solidFill>
                <a:srgbClr val="331C54"/>
              </a:solidFill>
              <a:ln w="19050">
                <a:solidFill>
                  <a:schemeClr val="lt1"/>
                </a:solidFill>
              </a:ln>
              <a:effectLst/>
            </c:spPr>
            <c:extLst>
              <c:ext xmlns:c16="http://schemas.microsoft.com/office/drawing/2014/chart" uri="{C3380CC4-5D6E-409C-BE32-E72D297353CC}">
                <c16:uniqueId val="{0000001F-2E5C-451F-A000-E0EB420EDC9F}"/>
              </c:ext>
            </c:extLst>
          </c:dPt>
          <c:dPt>
            <c:idx val="16"/>
            <c:bubble3D val="0"/>
            <c:spPr>
              <a:solidFill>
                <a:srgbClr val="331C54"/>
              </a:solidFill>
              <a:ln w="19050">
                <a:solidFill>
                  <a:schemeClr val="lt1"/>
                </a:solidFill>
              </a:ln>
              <a:effectLst/>
            </c:spPr>
            <c:extLst>
              <c:ext xmlns:c16="http://schemas.microsoft.com/office/drawing/2014/chart" uri="{C3380CC4-5D6E-409C-BE32-E72D297353CC}">
                <c16:uniqueId val="{00000021-2E5C-451F-A000-E0EB420EDC9F}"/>
              </c:ext>
            </c:extLst>
          </c:dPt>
          <c:dPt>
            <c:idx val="17"/>
            <c:bubble3D val="0"/>
            <c:spPr>
              <a:solidFill>
                <a:srgbClr val="331C54"/>
              </a:solidFill>
              <a:ln w="19050">
                <a:solidFill>
                  <a:schemeClr val="lt1"/>
                </a:solidFill>
              </a:ln>
              <a:effectLst/>
            </c:spPr>
            <c:extLst>
              <c:ext xmlns:c16="http://schemas.microsoft.com/office/drawing/2014/chart" uri="{C3380CC4-5D6E-409C-BE32-E72D297353CC}">
                <c16:uniqueId val="{00000023-2E5C-451F-A000-E0EB420EDC9F}"/>
              </c:ext>
            </c:extLst>
          </c:dPt>
          <c:dPt>
            <c:idx val="18"/>
            <c:bubble3D val="0"/>
            <c:spPr>
              <a:solidFill>
                <a:srgbClr val="331C54"/>
              </a:solidFill>
              <a:ln w="19050">
                <a:solidFill>
                  <a:schemeClr val="lt1"/>
                </a:solidFill>
              </a:ln>
              <a:effectLst/>
            </c:spPr>
            <c:extLst>
              <c:ext xmlns:c16="http://schemas.microsoft.com/office/drawing/2014/chart" uri="{C3380CC4-5D6E-409C-BE32-E72D297353CC}">
                <c16:uniqueId val="{00000025-2E5C-451F-A000-E0EB420EDC9F}"/>
              </c:ext>
            </c:extLst>
          </c:dPt>
          <c:dPt>
            <c:idx val="19"/>
            <c:bubble3D val="0"/>
            <c:spPr>
              <a:solidFill>
                <a:srgbClr val="331C54"/>
              </a:solidFill>
              <a:ln w="19050">
                <a:solidFill>
                  <a:schemeClr val="lt1"/>
                </a:solidFill>
              </a:ln>
              <a:effectLst/>
            </c:spPr>
            <c:extLst>
              <c:ext xmlns:c16="http://schemas.microsoft.com/office/drawing/2014/chart" uri="{C3380CC4-5D6E-409C-BE32-E72D297353CC}">
                <c16:uniqueId val="{00000027-2E5C-451F-A000-E0EB420EDC9F}"/>
              </c:ext>
            </c:extLst>
          </c:dPt>
          <c:dPt>
            <c:idx val="20"/>
            <c:bubble3D val="0"/>
            <c:spPr>
              <a:solidFill>
                <a:srgbClr val="331C54"/>
              </a:solidFill>
              <a:ln w="19050">
                <a:solidFill>
                  <a:schemeClr val="lt1"/>
                </a:solidFill>
              </a:ln>
              <a:effectLst/>
            </c:spPr>
            <c:extLst>
              <c:ext xmlns:c16="http://schemas.microsoft.com/office/drawing/2014/chart" uri="{C3380CC4-5D6E-409C-BE32-E72D297353CC}">
                <c16:uniqueId val="{00000029-2E5C-451F-A000-E0EB420EDC9F}"/>
              </c:ext>
            </c:extLst>
          </c:dPt>
          <c:dPt>
            <c:idx val="21"/>
            <c:bubble3D val="0"/>
            <c:spPr>
              <a:solidFill>
                <a:srgbClr val="331C54"/>
              </a:solidFill>
              <a:ln w="19050">
                <a:solidFill>
                  <a:schemeClr val="lt1"/>
                </a:solidFill>
              </a:ln>
              <a:effectLst/>
            </c:spPr>
            <c:extLst>
              <c:ext xmlns:c16="http://schemas.microsoft.com/office/drawing/2014/chart" uri="{C3380CC4-5D6E-409C-BE32-E72D297353CC}">
                <c16:uniqueId val="{0000002B-2E5C-451F-A000-E0EB420EDC9F}"/>
              </c:ext>
            </c:extLst>
          </c:dPt>
          <c:dPt>
            <c:idx val="22"/>
            <c:bubble3D val="0"/>
            <c:spPr>
              <a:solidFill>
                <a:srgbClr val="331C54"/>
              </a:solidFill>
              <a:ln w="19050">
                <a:solidFill>
                  <a:schemeClr val="lt1"/>
                </a:solidFill>
              </a:ln>
              <a:effectLst/>
            </c:spPr>
            <c:extLst>
              <c:ext xmlns:c16="http://schemas.microsoft.com/office/drawing/2014/chart" uri="{C3380CC4-5D6E-409C-BE32-E72D297353CC}">
                <c16:uniqueId val="{0000002D-2E5C-451F-A000-E0EB420EDC9F}"/>
              </c:ext>
            </c:extLst>
          </c:dPt>
          <c:dPt>
            <c:idx val="23"/>
            <c:bubble3D val="0"/>
            <c:spPr>
              <a:solidFill>
                <a:srgbClr val="331C54"/>
              </a:solidFill>
              <a:ln w="19050">
                <a:solidFill>
                  <a:schemeClr val="lt1"/>
                </a:solidFill>
              </a:ln>
              <a:effectLst/>
            </c:spPr>
            <c:extLst>
              <c:ext xmlns:c16="http://schemas.microsoft.com/office/drawing/2014/chart" uri="{C3380CC4-5D6E-409C-BE32-E72D297353CC}">
                <c16:uniqueId val="{0000002F-2E5C-451F-A000-E0EB420EDC9F}"/>
              </c:ext>
            </c:extLst>
          </c:dPt>
          <c:dPt>
            <c:idx val="24"/>
            <c:bubble3D val="0"/>
            <c:spPr>
              <a:solidFill>
                <a:srgbClr val="331C54"/>
              </a:solidFill>
              <a:ln w="19050">
                <a:solidFill>
                  <a:schemeClr val="lt1"/>
                </a:solidFill>
              </a:ln>
              <a:effectLst/>
            </c:spPr>
            <c:extLst>
              <c:ext xmlns:c16="http://schemas.microsoft.com/office/drawing/2014/chart" uri="{C3380CC4-5D6E-409C-BE32-E72D297353CC}">
                <c16:uniqueId val="{00000031-2E5C-451F-A000-E0EB420EDC9F}"/>
              </c:ext>
            </c:extLst>
          </c:dPt>
          <c:dPt>
            <c:idx val="25"/>
            <c:bubble3D val="0"/>
            <c:spPr>
              <a:solidFill>
                <a:srgbClr val="331C54"/>
              </a:solidFill>
              <a:ln w="19050">
                <a:solidFill>
                  <a:schemeClr val="lt1"/>
                </a:solidFill>
              </a:ln>
              <a:effectLst/>
            </c:spPr>
            <c:extLst>
              <c:ext xmlns:c16="http://schemas.microsoft.com/office/drawing/2014/chart" uri="{C3380CC4-5D6E-409C-BE32-E72D297353CC}">
                <c16:uniqueId val="{00000033-2E5C-451F-A000-E0EB420EDC9F}"/>
              </c:ext>
            </c:extLst>
          </c:dPt>
          <c:dPt>
            <c:idx val="26"/>
            <c:bubble3D val="0"/>
            <c:spPr>
              <a:solidFill>
                <a:srgbClr val="331C54"/>
              </a:solidFill>
              <a:ln w="19050">
                <a:solidFill>
                  <a:schemeClr val="lt1"/>
                </a:solidFill>
              </a:ln>
              <a:effectLst/>
            </c:spPr>
            <c:extLst>
              <c:ext xmlns:c16="http://schemas.microsoft.com/office/drawing/2014/chart" uri="{C3380CC4-5D6E-409C-BE32-E72D297353CC}">
                <c16:uniqueId val="{00000035-2E5C-451F-A000-E0EB420EDC9F}"/>
              </c:ext>
            </c:extLst>
          </c:dPt>
          <c:dPt>
            <c:idx val="27"/>
            <c:bubble3D val="0"/>
            <c:spPr>
              <a:solidFill>
                <a:srgbClr val="331C54"/>
              </a:solidFill>
              <a:ln w="19050">
                <a:solidFill>
                  <a:schemeClr val="lt1"/>
                </a:solidFill>
              </a:ln>
              <a:effectLst/>
            </c:spPr>
            <c:extLst>
              <c:ext xmlns:c16="http://schemas.microsoft.com/office/drawing/2014/chart" uri="{C3380CC4-5D6E-409C-BE32-E72D297353CC}">
                <c16:uniqueId val="{00000037-2E5C-451F-A000-E0EB420EDC9F}"/>
              </c:ext>
            </c:extLst>
          </c:dPt>
          <c:dPt>
            <c:idx val="28"/>
            <c:bubble3D val="0"/>
            <c:spPr>
              <a:solidFill>
                <a:srgbClr val="331C54"/>
              </a:solidFill>
              <a:ln w="19050">
                <a:solidFill>
                  <a:schemeClr val="lt1"/>
                </a:solidFill>
              </a:ln>
              <a:effectLst/>
            </c:spPr>
            <c:extLst>
              <c:ext xmlns:c16="http://schemas.microsoft.com/office/drawing/2014/chart" uri="{C3380CC4-5D6E-409C-BE32-E72D297353CC}">
                <c16:uniqueId val="{00000039-2E5C-451F-A000-E0EB420EDC9F}"/>
              </c:ext>
            </c:extLst>
          </c:dPt>
          <c:dPt>
            <c:idx val="29"/>
            <c:bubble3D val="0"/>
            <c:spPr>
              <a:solidFill>
                <a:srgbClr val="331C54"/>
              </a:solidFill>
              <a:ln w="19050">
                <a:solidFill>
                  <a:schemeClr val="lt1"/>
                </a:solidFill>
              </a:ln>
              <a:effectLst/>
            </c:spPr>
            <c:extLst>
              <c:ext xmlns:c16="http://schemas.microsoft.com/office/drawing/2014/chart" uri="{C3380CC4-5D6E-409C-BE32-E72D297353CC}">
                <c16:uniqueId val="{0000003B-2E5C-451F-A000-E0EB420EDC9F}"/>
              </c:ext>
            </c:extLst>
          </c:dPt>
          <c:dPt>
            <c:idx val="30"/>
            <c:bubble3D val="0"/>
            <c:spPr>
              <a:solidFill>
                <a:srgbClr val="331C54"/>
              </a:solidFill>
              <a:ln w="19050">
                <a:solidFill>
                  <a:schemeClr val="lt1"/>
                </a:solidFill>
              </a:ln>
              <a:effectLst/>
            </c:spPr>
            <c:extLst>
              <c:ext xmlns:c16="http://schemas.microsoft.com/office/drawing/2014/chart" uri="{C3380CC4-5D6E-409C-BE32-E72D297353CC}">
                <c16:uniqueId val="{0000003D-2E5C-451F-A000-E0EB420EDC9F}"/>
              </c:ext>
            </c:extLst>
          </c:dPt>
          <c:dPt>
            <c:idx val="31"/>
            <c:bubble3D val="0"/>
            <c:spPr>
              <a:solidFill>
                <a:srgbClr val="331C54"/>
              </a:solidFill>
              <a:ln w="19050">
                <a:solidFill>
                  <a:schemeClr val="lt1"/>
                </a:solidFill>
              </a:ln>
              <a:effectLst/>
            </c:spPr>
            <c:extLst>
              <c:ext xmlns:c16="http://schemas.microsoft.com/office/drawing/2014/chart" uri="{C3380CC4-5D6E-409C-BE32-E72D297353CC}">
                <c16:uniqueId val="{0000003F-2E5C-451F-A000-E0EB420EDC9F}"/>
              </c:ext>
            </c:extLst>
          </c:dPt>
          <c:dPt>
            <c:idx val="32"/>
            <c:bubble3D val="0"/>
            <c:spPr>
              <a:solidFill>
                <a:srgbClr val="331C54"/>
              </a:solidFill>
              <a:ln w="19050">
                <a:solidFill>
                  <a:schemeClr val="lt1"/>
                </a:solidFill>
              </a:ln>
              <a:effectLst/>
            </c:spPr>
            <c:extLst>
              <c:ext xmlns:c16="http://schemas.microsoft.com/office/drawing/2014/chart" uri="{C3380CC4-5D6E-409C-BE32-E72D297353CC}">
                <c16:uniqueId val="{00000041-2E5C-451F-A000-E0EB420EDC9F}"/>
              </c:ext>
            </c:extLst>
          </c:dPt>
          <c:dPt>
            <c:idx val="33"/>
            <c:bubble3D val="0"/>
            <c:spPr>
              <a:solidFill>
                <a:srgbClr val="331C54"/>
              </a:solidFill>
              <a:ln w="19050">
                <a:solidFill>
                  <a:schemeClr val="lt1"/>
                </a:solidFill>
              </a:ln>
              <a:effectLst/>
            </c:spPr>
            <c:extLst>
              <c:ext xmlns:c16="http://schemas.microsoft.com/office/drawing/2014/chart" uri="{C3380CC4-5D6E-409C-BE32-E72D297353CC}">
                <c16:uniqueId val="{00000043-2E5C-451F-A000-E0EB420EDC9F}"/>
              </c:ext>
            </c:extLst>
          </c:dPt>
          <c:dPt>
            <c:idx val="34"/>
            <c:bubble3D val="0"/>
            <c:spPr>
              <a:solidFill>
                <a:srgbClr val="331C54"/>
              </a:solidFill>
              <a:ln w="19050">
                <a:solidFill>
                  <a:schemeClr val="lt1"/>
                </a:solidFill>
              </a:ln>
              <a:effectLst/>
            </c:spPr>
            <c:extLst>
              <c:ext xmlns:c16="http://schemas.microsoft.com/office/drawing/2014/chart" uri="{C3380CC4-5D6E-409C-BE32-E72D297353CC}">
                <c16:uniqueId val="{00000045-2E5C-451F-A000-E0EB420EDC9F}"/>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2E5C-451F-A000-E0EB420EDC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ser>
          <c:idx val="0"/>
          <c:order val="0"/>
          <c:tx>
            <c:strRef>
              <c:f>Sheet1!$B$1</c:f>
              <c:strCache>
                <c:ptCount val="1"/>
                <c:pt idx="0">
                  <c:v>Series 1</c:v>
                </c:pt>
              </c:strCache>
            </c:strRef>
          </c:tx>
          <c:spPr>
            <a:noFill/>
            <a:ln>
              <a:solidFill>
                <a:schemeClr val="tx1"/>
              </a:solidFill>
            </a:ln>
            <a:effectLst/>
          </c:spPr>
          <c:invertIfNegative val="0"/>
          <c:cat>
            <c:strRef>
              <c:f>Sheet1!$A$2</c:f>
              <c:strCache>
                <c:ptCount val="1"/>
                <c:pt idx="0">
                  <c:v>Category 1</c:v>
                </c:pt>
              </c:strCache>
            </c:strRef>
          </c:cat>
          <c:val>
            <c:numRef>
              <c:f>Sheet1!$B$2</c:f>
              <c:numCache>
                <c:formatCode>General</c:formatCode>
                <c:ptCount val="1"/>
                <c:pt idx="0">
                  <c:v>11500</c:v>
                </c:pt>
              </c:numCache>
            </c:numRef>
          </c:val>
          <c:extLst>
            <c:ext xmlns:c16="http://schemas.microsoft.com/office/drawing/2014/chart" uri="{C3380CC4-5D6E-409C-BE32-E72D297353CC}">
              <c16:uniqueId val="{00000001-D055-4931-8764-E352B53DA147}"/>
            </c:ext>
          </c:extLst>
        </c:ser>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1"/>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ser>
          <c:idx val="0"/>
          <c:order val="0"/>
          <c:tx>
            <c:strRef>
              <c:f>Sheet1!$B$1</c:f>
              <c:strCache>
                <c:ptCount val="1"/>
                <c:pt idx="0">
                  <c:v>Series 1</c:v>
                </c:pt>
              </c:strCache>
            </c:strRef>
          </c:tx>
          <c:spPr>
            <a:noFill/>
            <a:ln>
              <a:solidFill>
                <a:schemeClr val="tx1"/>
              </a:solidFill>
            </a:ln>
            <a:effectLst/>
          </c:spPr>
          <c:invertIfNegative val="0"/>
          <c:dLbls>
            <c:dLbl>
              <c:idx val="0"/>
              <c:tx>
                <c:rich>
                  <a:bodyPr/>
                  <a:lstStyle/>
                  <a:p>
                    <a:r>
                      <a:rPr lang="en-US"/>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11500</c:v>
                </c:pt>
              </c:numCache>
            </c:numRef>
          </c:val>
          <c:extLst>
            <c:ext xmlns:c16="http://schemas.microsoft.com/office/drawing/2014/chart" uri="{C3380CC4-5D6E-409C-BE32-E72D297353CC}">
              <c16:uniqueId val="{00000001-139B-457E-A4CF-B4A7B2FC9818}"/>
            </c:ext>
          </c:extLst>
        </c:ser>
        <c:ser>
          <c:idx val="1"/>
          <c:order val="1"/>
          <c:tx>
            <c:strRef>
              <c:f>Sheet1!$C$1</c:f>
              <c:strCache>
                <c:ptCount val="1"/>
                <c:pt idx="0">
                  <c:v>Series 2</c:v>
                </c:pt>
              </c:strCache>
            </c:strRef>
          </c:tx>
          <c:spPr>
            <a:solidFill>
              <a:srgbClr val="5BBBC1"/>
            </a:solidFill>
            <a:ln>
              <a:solidFill>
                <a:schemeClr val="tx1"/>
              </a:solidFill>
            </a:ln>
            <a:effectLst/>
          </c:spPr>
          <c:invertIfNegative val="0"/>
          <c:dLbls>
            <c:dLbl>
              <c:idx val="0"/>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33500</c:v>
                </c:pt>
              </c:numCache>
            </c:numRef>
          </c:val>
          <c:extLst>
            <c:ext xmlns:c16="http://schemas.microsoft.com/office/drawing/2014/chart" uri="{C3380CC4-5D6E-409C-BE32-E72D297353CC}">
              <c16:uniqueId val="{00000003-139B-457E-A4CF-B4A7B2FC9818}"/>
            </c:ext>
          </c:extLst>
        </c:ser>
        <c:ser>
          <c:idx val="2"/>
          <c:order val="2"/>
          <c:tx>
            <c:strRef>
              <c:f>Sheet1!$D$1</c:f>
              <c:strCache>
                <c:ptCount val="1"/>
                <c:pt idx="0">
                  <c:v>Series 3</c:v>
                </c:pt>
              </c:strCache>
            </c:strRef>
          </c:tx>
          <c:spPr>
            <a:solidFill>
              <a:srgbClr val="5EB6E5"/>
            </a:solidFill>
            <a:ln>
              <a:solidFill>
                <a:schemeClr val="tx1"/>
              </a:solidFill>
            </a:ln>
            <a:effectLst/>
          </c:spPr>
          <c:invertIfNegative val="0"/>
          <c:dPt>
            <c:idx val="0"/>
            <c:invertIfNegative val="0"/>
            <c:bubble3D val="0"/>
            <c:spPr>
              <a:solidFill>
                <a:srgbClr val="5EB6E5"/>
              </a:solidFill>
              <a:ln>
                <a:solidFill>
                  <a:schemeClr val="tx1"/>
                </a:solidFill>
              </a:ln>
              <a:effectLst/>
            </c:spPr>
            <c:extLst>
              <c:ext xmlns:c16="http://schemas.microsoft.com/office/drawing/2014/chart" uri="{C3380CC4-5D6E-409C-BE32-E72D297353CC}">
                <c16:uniqueId val="{00000005-139B-457E-A4CF-B4A7B2FC9818}"/>
              </c:ext>
            </c:extLst>
          </c:dPt>
          <c:dLbls>
            <c:dLbl>
              <c:idx val="0"/>
              <c:tx>
                <c:rich>
                  <a:bodyPr/>
                  <a:lstStyle/>
                  <a:p>
                    <a:r>
                      <a:rPr lang="en-US"/>
                      <a:t>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105000</c:v>
                </c:pt>
              </c:numCache>
            </c:numRef>
          </c:val>
          <c:extLst>
            <c:ext xmlns:c16="http://schemas.microsoft.com/office/drawing/2014/chart" uri="{C3380CC4-5D6E-409C-BE32-E72D297353CC}">
              <c16:uniqueId val="{00000006-139B-457E-A4CF-B4A7B2FC9818}"/>
            </c:ext>
          </c:extLst>
        </c:ser>
        <c:ser>
          <c:idx val="3"/>
          <c:order val="3"/>
          <c:tx>
            <c:strRef>
              <c:f>Sheet1!$E$1</c:f>
              <c:strCache>
                <c:ptCount val="1"/>
                <c:pt idx="0">
                  <c:v>Series 4</c:v>
                </c:pt>
              </c:strCache>
            </c:strRef>
          </c:tx>
          <c:spPr>
            <a:solidFill>
              <a:srgbClr val="B0B1A6"/>
            </a:solidFill>
            <a:ln>
              <a:solidFill>
                <a:schemeClr val="tx1"/>
              </a:solidFill>
            </a:ln>
            <a:effectLst/>
          </c:spPr>
          <c:invertIfNegative val="0"/>
          <c:dLbls>
            <c:dLbl>
              <c:idx val="0"/>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39B-457E-A4CF-B4A7B2FC98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DINOT-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30000</c:v>
                </c:pt>
              </c:numCache>
            </c:numRef>
          </c:val>
          <c:extLst>
            <c:ext xmlns:c16="http://schemas.microsoft.com/office/drawing/2014/chart" uri="{C3380CC4-5D6E-409C-BE32-E72D297353CC}">
              <c16:uniqueId val="{00000008-139B-457E-A4CF-B4A7B2FC9818}"/>
            </c:ext>
          </c:extLst>
        </c:ser>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DINOT-Light"/>
                <a:ea typeface="+mn-ea"/>
                <a:cs typeface="+mn-cs"/>
              </a:defRPr>
            </a:pPr>
            <a:endParaRPr lang="en-US"/>
          </a:p>
        </c:txPr>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7DB7-4EA5-BABB-41AC1381BD47}"/>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7DB7-4EA5-BABB-41AC1381BD47}"/>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7DB7-4EA5-BABB-41AC1381BD47}"/>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7DB7-4EA5-BABB-41AC1381BD47}"/>
              </c:ext>
            </c:extLst>
          </c:dPt>
          <c:dPt>
            <c:idx val="4"/>
            <c:bubble3D val="0"/>
            <c:spPr>
              <a:solidFill>
                <a:srgbClr val="E05206"/>
              </a:solidFill>
              <a:ln w="19050">
                <a:solidFill>
                  <a:schemeClr val="lt1"/>
                </a:solidFill>
              </a:ln>
              <a:effectLst/>
            </c:spPr>
            <c:extLst>
              <c:ext xmlns:c16="http://schemas.microsoft.com/office/drawing/2014/chart" uri="{C3380CC4-5D6E-409C-BE32-E72D297353CC}">
                <c16:uniqueId val="{00000009-7DB7-4EA5-BABB-41AC1381BD47}"/>
              </c:ext>
            </c:extLst>
          </c:dPt>
          <c:dPt>
            <c:idx val="5"/>
            <c:bubble3D val="0"/>
            <c:spPr>
              <a:solidFill>
                <a:srgbClr val="007A87"/>
              </a:solidFill>
              <a:ln w="19050">
                <a:solidFill>
                  <a:schemeClr val="lt1"/>
                </a:solidFill>
              </a:ln>
              <a:effectLst/>
            </c:spPr>
            <c:extLst>
              <c:ext xmlns:c16="http://schemas.microsoft.com/office/drawing/2014/chart" uri="{C3380CC4-5D6E-409C-BE32-E72D297353CC}">
                <c16:uniqueId val="{0000000B-7DB7-4EA5-BABB-41AC1381BD47}"/>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7DB7-4EA5-BABB-41AC1381BD47}"/>
              </c:ext>
            </c:extLst>
          </c:dPt>
          <c:dPt>
            <c:idx val="7"/>
            <c:bubble3D val="0"/>
            <c:spPr>
              <a:solidFill>
                <a:srgbClr val="5BBBB7"/>
              </a:solidFill>
              <a:ln w="19050">
                <a:solidFill>
                  <a:schemeClr val="lt1"/>
                </a:solidFill>
              </a:ln>
              <a:effectLst/>
            </c:spPr>
            <c:extLst>
              <c:ext xmlns:c16="http://schemas.microsoft.com/office/drawing/2014/chart" uri="{C3380CC4-5D6E-409C-BE32-E72D297353CC}">
                <c16:uniqueId val="{0000000F-7DB7-4EA5-BABB-41AC1381BD47}"/>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7DB7-4EA5-BABB-41AC1381BD47}"/>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7DB7-4EA5-BABB-41AC1381BD47}"/>
              </c:ext>
            </c:extLst>
          </c:dPt>
          <c:dPt>
            <c:idx val="10"/>
            <c:bubble3D val="0"/>
            <c:spPr>
              <a:solidFill>
                <a:srgbClr val="E05206"/>
              </a:solidFill>
              <a:ln w="19050">
                <a:solidFill>
                  <a:schemeClr val="lt1"/>
                </a:solidFill>
              </a:ln>
              <a:effectLst/>
            </c:spPr>
            <c:extLst>
              <c:ext xmlns:c16="http://schemas.microsoft.com/office/drawing/2014/chart" uri="{C3380CC4-5D6E-409C-BE32-E72D297353CC}">
                <c16:uniqueId val="{00000015-7DB7-4EA5-BABB-41AC1381BD47}"/>
              </c:ext>
            </c:extLst>
          </c:dPt>
          <c:dPt>
            <c:idx val="11"/>
            <c:bubble3D val="0"/>
            <c:spPr>
              <a:solidFill>
                <a:srgbClr val="007A87"/>
              </a:solidFill>
              <a:ln w="19050">
                <a:solidFill>
                  <a:schemeClr val="lt1"/>
                </a:solidFill>
              </a:ln>
              <a:effectLst/>
            </c:spPr>
            <c:extLst>
              <c:ext xmlns:c16="http://schemas.microsoft.com/office/drawing/2014/chart" uri="{C3380CC4-5D6E-409C-BE32-E72D297353CC}">
                <c16:uniqueId val="{00000017-7DB7-4EA5-BABB-41AC1381BD47}"/>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7DB7-4EA5-BABB-41AC1381BD47}"/>
              </c:ext>
            </c:extLst>
          </c:dPt>
          <c:dPt>
            <c:idx val="13"/>
            <c:bubble3D val="0"/>
            <c:spPr>
              <a:solidFill>
                <a:srgbClr val="5BBBB7"/>
              </a:solidFill>
              <a:ln w="19050">
                <a:solidFill>
                  <a:schemeClr val="lt1"/>
                </a:solidFill>
              </a:ln>
              <a:effectLst/>
            </c:spPr>
            <c:extLst>
              <c:ext xmlns:c16="http://schemas.microsoft.com/office/drawing/2014/chart" uri="{C3380CC4-5D6E-409C-BE32-E72D297353CC}">
                <c16:uniqueId val="{0000001B-7DB7-4EA5-BABB-41AC1381BD47}"/>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7DB7-4EA5-BABB-41AC1381BD47}"/>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7DB7-4EA5-BABB-41AC1381BD47}"/>
              </c:ext>
            </c:extLst>
          </c:dPt>
          <c:dPt>
            <c:idx val="16"/>
            <c:bubble3D val="0"/>
            <c:spPr>
              <a:solidFill>
                <a:srgbClr val="E05206"/>
              </a:solidFill>
              <a:ln w="19050">
                <a:solidFill>
                  <a:schemeClr val="lt1"/>
                </a:solidFill>
              </a:ln>
              <a:effectLst/>
            </c:spPr>
            <c:extLst>
              <c:ext xmlns:c16="http://schemas.microsoft.com/office/drawing/2014/chart" uri="{C3380CC4-5D6E-409C-BE32-E72D297353CC}">
                <c16:uniqueId val="{00000021-7DB7-4EA5-BABB-41AC1381BD47}"/>
              </c:ext>
            </c:extLst>
          </c:dPt>
          <c:dPt>
            <c:idx val="17"/>
            <c:bubble3D val="0"/>
            <c:spPr>
              <a:solidFill>
                <a:srgbClr val="007A87"/>
              </a:solidFill>
              <a:ln w="19050">
                <a:solidFill>
                  <a:schemeClr val="lt1"/>
                </a:solidFill>
              </a:ln>
              <a:effectLst/>
            </c:spPr>
            <c:extLst>
              <c:ext xmlns:c16="http://schemas.microsoft.com/office/drawing/2014/chart" uri="{C3380CC4-5D6E-409C-BE32-E72D297353CC}">
                <c16:uniqueId val="{00000023-7DB7-4EA5-BABB-41AC1381BD47}"/>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7DB7-4EA5-BABB-41AC1381BD47}"/>
              </c:ext>
            </c:extLst>
          </c:dPt>
          <c:dPt>
            <c:idx val="19"/>
            <c:bubble3D val="0"/>
            <c:spPr>
              <a:solidFill>
                <a:srgbClr val="5BBBB7"/>
              </a:solidFill>
              <a:ln w="19050">
                <a:solidFill>
                  <a:schemeClr val="lt1"/>
                </a:solidFill>
              </a:ln>
              <a:effectLst/>
            </c:spPr>
            <c:extLst>
              <c:ext xmlns:c16="http://schemas.microsoft.com/office/drawing/2014/chart" uri="{C3380CC4-5D6E-409C-BE32-E72D297353CC}">
                <c16:uniqueId val="{00000027-7DB7-4EA5-BABB-41AC1381BD47}"/>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7DB7-4EA5-BABB-41AC1381BD47}"/>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7DB7-4EA5-BABB-41AC1381BD47}"/>
              </c:ext>
            </c:extLst>
          </c:dPt>
          <c:dPt>
            <c:idx val="22"/>
            <c:bubble3D val="0"/>
            <c:spPr>
              <a:solidFill>
                <a:srgbClr val="E05206"/>
              </a:solidFill>
              <a:ln w="19050">
                <a:solidFill>
                  <a:schemeClr val="lt1"/>
                </a:solidFill>
              </a:ln>
              <a:effectLst/>
            </c:spPr>
            <c:extLst>
              <c:ext xmlns:c16="http://schemas.microsoft.com/office/drawing/2014/chart" uri="{C3380CC4-5D6E-409C-BE32-E72D297353CC}">
                <c16:uniqueId val="{0000002D-7DB7-4EA5-BABB-41AC1381BD47}"/>
              </c:ext>
            </c:extLst>
          </c:dPt>
          <c:dPt>
            <c:idx val="23"/>
            <c:bubble3D val="0"/>
            <c:spPr>
              <a:solidFill>
                <a:srgbClr val="007A87"/>
              </a:solidFill>
              <a:ln w="19050">
                <a:solidFill>
                  <a:schemeClr val="lt1"/>
                </a:solidFill>
              </a:ln>
              <a:effectLst/>
            </c:spPr>
            <c:extLst>
              <c:ext xmlns:c16="http://schemas.microsoft.com/office/drawing/2014/chart" uri="{C3380CC4-5D6E-409C-BE32-E72D297353CC}">
                <c16:uniqueId val="{0000002F-7DB7-4EA5-BABB-41AC1381BD47}"/>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7DB7-4EA5-BABB-41AC1381BD47}"/>
              </c:ext>
            </c:extLst>
          </c:dPt>
          <c:dPt>
            <c:idx val="25"/>
            <c:bubble3D val="0"/>
            <c:spPr>
              <a:solidFill>
                <a:srgbClr val="5BBBB7"/>
              </a:solidFill>
              <a:ln w="19050">
                <a:solidFill>
                  <a:schemeClr val="lt1"/>
                </a:solidFill>
              </a:ln>
              <a:effectLst/>
            </c:spPr>
            <c:extLst>
              <c:ext xmlns:c16="http://schemas.microsoft.com/office/drawing/2014/chart" uri="{C3380CC4-5D6E-409C-BE32-E72D297353CC}">
                <c16:uniqueId val="{00000033-7DB7-4EA5-BABB-41AC1381BD47}"/>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7DB7-4EA5-BABB-41AC1381BD47}"/>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7DB7-4EA5-BABB-41AC1381BD47}"/>
              </c:ext>
            </c:extLst>
          </c:dPt>
          <c:dPt>
            <c:idx val="28"/>
            <c:bubble3D val="0"/>
            <c:spPr>
              <a:solidFill>
                <a:srgbClr val="E05206"/>
              </a:solidFill>
              <a:ln w="19050">
                <a:solidFill>
                  <a:schemeClr val="lt1"/>
                </a:solidFill>
              </a:ln>
              <a:effectLst/>
            </c:spPr>
            <c:extLst>
              <c:ext xmlns:c16="http://schemas.microsoft.com/office/drawing/2014/chart" uri="{C3380CC4-5D6E-409C-BE32-E72D297353CC}">
                <c16:uniqueId val="{00000039-7DB7-4EA5-BABB-41AC1381BD47}"/>
              </c:ext>
            </c:extLst>
          </c:dPt>
          <c:dPt>
            <c:idx val="29"/>
            <c:bubble3D val="0"/>
            <c:spPr>
              <a:solidFill>
                <a:srgbClr val="007A87"/>
              </a:solidFill>
              <a:ln w="19050">
                <a:solidFill>
                  <a:schemeClr val="lt1"/>
                </a:solidFill>
              </a:ln>
              <a:effectLst/>
            </c:spPr>
            <c:extLst>
              <c:ext xmlns:c16="http://schemas.microsoft.com/office/drawing/2014/chart" uri="{C3380CC4-5D6E-409C-BE32-E72D297353CC}">
                <c16:uniqueId val="{0000003B-7DB7-4EA5-BABB-41AC1381BD47}"/>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7DB7-4EA5-BABB-41AC1381BD47}"/>
              </c:ext>
            </c:extLst>
          </c:dPt>
          <c:dPt>
            <c:idx val="31"/>
            <c:bubble3D val="0"/>
            <c:spPr>
              <a:solidFill>
                <a:srgbClr val="5BBBB7"/>
              </a:solidFill>
              <a:ln w="19050">
                <a:solidFill>
                  <a:schemeClr val="lt1"/>
                </a:solidFill>
              </a:ln>
              <a:effectLst/>
            </c:spPr>
            <c:extLst>
              <c:ext xmlns:c16="http://schemas.microsoft.com/office/drawing/2014/chart" uri="{C3380CC4-5D6E-409C-BE32-E72D297353CC}">
                <c16:uniqueId val="{0000003F-7DB7-4EA5-BABB-41AC1381BD47}"/>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7DB7-4EA5-BABB-41AC1381BD47}"/>
              </c:ext>
            </c:extLst>
          </c:dPt>
          <c:dPt>
            <c:idx val="33"/>
            <c:bubble3D val="0"/>
            <c:spPr>
              <a:solidFill>
                <a:srgbClr val="5482AB"/>
              </a:solidFill>
              <a:ln w="19050">
                <a:solidFill>
                  <a:schemeClr val="lt1"/>
                </a:solidFill>
              </a:ln>
              <a:effectLst/>
            </c:spPr>
            <c:extLst>
              <c:ext xmlns:c16="http://schemas.microsoft.com/office/drawing/2014/chart" uri="{C3380CC4-5D6E-409C-BE32-E72D297353CC}">
                <c16:uniqueId val="{00000043-7DB7-4EA5-BABB-41AC1381BD47}"/>
              </c:ext>
            </c:extLst>
          </c:dPt>
          <c:dPt>
            <c:idx val="34"/>
            <c:bubble3D val="0"/>
            <c:spPr>
              <a:solidFill>
                <a:srgbClr val="E05206"/>
              </a:solidFill>
              <a:ln w="19050">
                <a:solidFill>
                  <a:schemeClr val="lt1"/>
                </a:solidFill>
              </a:ln>
              <a:effectLst/>
            </c:spPr>
            <c:extLst>
              <c:ext xmlns:c16="http://schemas.microsoft.com/office/drawing/2014/chart" uri="{C3380CC4-5D6E-409C-BE32-E72D297353CC}">
                <c16:uniqueId val="{00000045-7DB7-4EA5-BABB-41AC1381BD47}"/>
              </c:ext>
            </c:extLst>
          </c:dPt>
          <c:dPt>
            <c:idx val="35"/>
            <c:bubble3D val="0"/>
            <c:spPr>
              <a:solidFill>
                <a:srgbClr val="007A87"/>
              </a:solidFill>
              <a:ln w="19050">
                <a:solidFill>
                  <a:schemeClr val="lt1"/>
                </a:solidFill>
              </a:ln>
              <a:effectLst/>
            </c:spPr>
            <c:extLst>
              <c:ext xmlns:c16="http://schemas.microsoft.com/office/drawing/2014/chart" uri="{C3380CC4-5D6E-409C-BE32-E72D297353CC}">
                <c16:uniqueId val="{00000047-7DB7-4EA5-BABB-41AC1381BD47}"/>
              </c:ext>
            </c:extLst>
          </c:dPt>
          <c:dPt>
            <c:idx val="36"/>
            <c:bubble3D val="0"/>
            <c:spPr>
              <a:solidFill>
                <a:srgbClr val="C60C30"/>
              </a:solidFill>
              <a:ln w="19050">
                <a:solidFill>
                  <a:schemeClr val="lt1"/>
                </a:solidFill>
              </a:ln>
              <a:effectLst/>
            </c:spPr>
            <c:extLst>
              <c:ext xmlns:c16="http://schemas.microsoft.com/office/drawing/2014/chart" uri="{C3380CC4-5D6E-409C-BE32-E72D297353CC}">
                <c16:uniqueId val="{00000049-7DB7-4EA5-BABB-41AC1381BD47}"/>
              </c:ext>
            </c:extLst>
          </c:dPt>
          <c:dPt>
            <c:idx val="37"/>
            <c:bubble3D val="0"/>
            <c:spPr>
              <a:solidFill>
                <a:srgbClr val="5BBBB7"/>
              </a:solidFill>
              <a:ln w="19050">
                <a:solidFill>
                  <a:schemeClr val="lt1"/>
                </a:solidFill>
              </a:ln>
              <a:effectLst/>
            </c:spPr>
            <c:extLst>
              <c:ext xmlns:c16="http://schemas.microsoft.com/office/drawing/2014/chart" uri="{C3380CC4-5D6E-409C-BE32-E72D297353CC}">
                <c16:uniqueId val="{0000004B-7DB7-4EA5-BABB-41AC1381BD47}"/>
              </c:ext>
            </c:extLst>
          </c:dPt>
          <c:dPt>
            <c:idx val="38"/>
            <c:bubble3D val="0"/>
            <c:spPr>
              <a:solidFill>
                <a:srgbClr val="952D98"/>
              </a:solidFill>
              <a:ln w="19050">
                <a:solidFill>
                  <a:schemeClr val="lt1"/>
                </a:solidFill>
              </a:ln>
              <a:effectLst/>
            </c:spPr>
            <c:extLst>
              <c:ext xmlns:c16="http://schemas.microsoft.com/office/drawing/2014/chart" uri="{C3380CC4-5D6E-409C-BE32-E72D297353CC}">
                <c16:uniqueId val="{0000004D-7DB7-4EA5-BABB-41AC1381BD47}"/>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7DB7-4EA5-BABB-41AC1381BD47}"/>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7DB7-4EA5-BABB-41AC1381BD4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085B-47E7-9C65-C69E85861AE1}"/>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085B-47E7-9C65-C69E85861AE1}"/>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085B-47E7-9C65-C69E85861AE1}"/>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085B-47E7-9C65-C69E85861AE1}"/>
              </c:ext>
            </c:extLst>
          </c:dPt>
          <c:dPt>
            <c:idx val="4"/>
            <c:bubble3D val="0"/>
            <c:spPr>
              <a:solidFill>
                <a:srgbClr val="E05206"/>
              </a:solidFill>
              <a:ln w="19050">
                <a:solidFill>
                  <a:schemeClr val="lt1"/>
                </a:solidFill>
              </a:ln>
              <a:effectLst/>
            </c:spPr>
            <c:extLst>
              <c:ext xmlns:c16="http://schemas.microsoft.com/office/drawing/2014/chart" uri="{C3380CC4-5D6E-409C-BE32-E72D297353CC}">
                <c16:uniqueId val="{00000009-085B-47E7-9C65-C69E85861AE1}"/>
              </c:ext>
            </c:extLst>
          </c:dPt>
          <c:dPt>
            <c:idx val="5"/>
            <c:bubble3D val="0"/>
            <c:spPr>
              <a:solidFill>
                <a:srgbClr val="007A87"/>
              </a:solidFill>
              <a:ln w="19050">
                <a:solidFill>
                  <a:schemeClr val="lt1"/>
                </a:solidFill>
              </a:ln>
              <a:effectLst/>
            </c:spPr>
            <c:extLst>
              <c:ext xmlns:c16="http://schemas.microsoft.com/office/drawing/2014/chart" uri="{C3380CC4-5D6E-409C-BE32-E72D297353CC}">
                <c16:uniqueId val="{0000000B-085B-47E7-9C65-C69E85861AE1}"/>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085B-47E7-9C65-C69E85861AE1}"/>
              </c:ext>
            </c:extLst>
          </c:dPt>
          <c:dPt>
            <c:idx val="7"/>
            <c:bubble3D val="0"/>
            <c:spPr>
              <a:solidFill>
                <a:srgbClr val="5BBBB7"/>
              </a:solidFill>
              <a:ln w="19050">
                <a:solidFill>
                  <a:schemeClr val="lt1"/>
                </a:solidFill>
              </a:ln>
              <a:effectLst/>
            </c:spPr>
            <c:extLst>
              <c:ext xmlns:c16="http://schemas.microsoft.com/office/drawing/2014/chart" uri="{C3380CC4-5D6E-409C-BE32-E72D297353CC}">
                <c16:uniqueId val="{0000000F-085B-47E7-9C65-C69E85861AE1}"/>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085B-47E7-9C65-C69E85861AE1}"/>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085B-47E7-9C65-C69E85861AE1}"/>
              </c:ext>
            </c:extLst>
          </c:dPt>
          <c:dPt>
            <c:idx val="10"/>
            <c:bubble3D val="0"/>
            <c:spPr>
              <a:solidFill>
                <a:srgbClr val="E05206"/>
              </a:solidFill>
              <a:ln w="19050">
                <a:solidFill>
                  <a:schemeClr val="lt1"/>
                </a:solidFill>
              </a:ln>
              <a:effectLst/>
            </c:spPr>
            <c:extLst>
              <c:ext xmlns:c16="http://schemas.microsoft.com/office/drawing/2014/chart" uri="{C3380CC4-5D6E-409C-BE32-E72D297353CC}">
                <c16:uniqueId val="{00000015-085B-47E7-9C65-C69E85861AE1}"/>
              </c:ext>
            </c:extLst>
          </c:dPt>
          <c:dPt>
            <c:idx val="11"/>
            <c:bubble3D val="0"/>
            <c:spPr>
              <a:solidFill>
                <a:srgbClr val="007A87"/>
              </a:solidFill>
              <a:ln w="19050">
                <a:solidFill>
                  <a:schemeClr val="lt1"/>
                </a:solidFill>
              </a:ln>
              <a:effectLst/>
            </c:spPr>
            <c:extLst>
              <c:ext xmlns:c16="http://schemas.microsoft.com/office/drawing/2014/chart" uri="{C3380CC4-5D6E-409C-BE32-E72D297353CC}">
                <c16:uniqueId val="{00000017-085B-47E7-9C65-C69E85861AE1}"/>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085B-47E7-9C65-C69E85861AE1}"/>
              </c:ext>
            </c:extLst>
          </c:dPt>
          <c:dPt>
            <c:idx val="13"/>
            <c:bubble3D val="0"/>
            <c:spPr>
              <a:solidFill>
                <a:srgbClr val="5BBBB7"/>
              </a:solidFill>
              <a:ln w="19050">
                <a:solidFill>
                  <a:schemeClr val="lt1"/>
                </a:solidFill>
              </a:ln>
              <a:effectLst/>
            </c:spPr>
            <c:extLst>
              <c:ext xmlns:c16="http://schemas.microsoft.com/office/drawing/2014/chart" uri="{C3380CC4-5D6E-409C-BE32-E72D297353CC}">
                <c16:uniqueId val="{0000001B-085B-47E7-9C65-C69E85861AE1}"/>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085B-47E7-9C65-C69E85861AE1}"/>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085B-47E7-9C65-C69E85861AE1}"/>
              </c:ext>
            </c:extLst>
          </c:dPt>
          <c:dPt>
            <c:idx val="16"/>
            <c:bubble3D val="0"/>
            <c:spPr>
              <a:solidFill>
                <a:srgbClr val="E05206"/>
              </a:solidFill>
              <a:ln w="19050">
                <a:solidFill>
                  <a:schemeClr val="lt1"/>
                </a:solidFill>
              </a:ln>
              <a:effectLst/>
            </c:spPr>
            <c:extLst>
              <c:ext xmlns:c16="http://schemas.microsoft.com/office/drawing/2014/chart" uri="{C3380CC4-5D6E-409C-BE32-E72D297353CC}">
                <c16:uniqueId val="{00000021-085B-47E7-9C65-C69E85861AE1}"/>
              </c:ext>
            </c:extLst>
          </c:dPt>
          <c:dPt>
            <c:idx val="17"/>
            <c:bubble3D val="0"/>
            <c:spPr>
              <a:solidFill>
                <a:srgbClr val="007A87"/>
              </a:solidFill>
              <a:ln w="19050">
                <a:solidFill>
                  <a:schemeClr val="lt1"/>
                </a:solidFill>
              </a:ln>
              <a:effectLst/>
            </c:spPr>
            <c:extLst>
              <c:ext xmlns:c16="http://schemas.microsoft.com/office/drawing/2014/chart" uri="{C3380CC4-5D6E-409C-BE32-E72D297353CC}">
                <c16:uniqueId val="{00000023-085B-47E7-9C65-C69E85861AE1}"/>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085B-47E7-9C65-C69E85861AE1}"/>
              </c:ext>
            </c:extLst>
          </c:dPt>
          <c:dPt>
            <c:idx val="19"/>
            <c:bubble3D val="0"/>
            <c:spPr>
              <a:solidFill>
                <a:srgbClr val="5BBBB7"/>
              </a:solidFill>
              <a:ln w="19050">
                <a:solidFill>
                  <a:schemeClr val="lt1"/>
                </a:solidFill>
              </a:ln>
              <a:effectLst/>
            </c:spPr>
            <c:extLst>
              <c:ext xmlns:c16="http://schemas.microsoft.com/office/drawing/2014/chart" uri="{C3380CC4-5D6E-409C-BE32-E72D297353CC}">
                <c16:uniqueId val="{00000027-085B-47E7-9C65-C69E85861AE1}"/>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085B-47E7-9C65-C69E85861AE1}"/>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085B-47E7-9C65-C69E85861AE1}"/>
              </c:ext>
            </c:extLst>
          </c:dPt>
          <c:dPt>
            <c:idx val="22"/>
            <c:bubble3D val="0"/>
            <c:spPr>
              <a:solidFill>
                <a:srgbClr val="E05206"/>
              </a:solidFill>
              <a:ln w="19050">
                <a:solidFill>
                  <a:schemeClr val="lt1"/>
                </a:solidFill>
              </a:ln>
              <a:effectLst/>
            </c:spPr>
            <c:extLst>
              <c:ext xmlns:c16="http://schemas.microsoft.com/office/drawing/2014/chart" uri="{C3380CC4-5D6E-409C-BE32-E72D297353CC}">
                <c16:uniqueId val="{0000002D-085B-47E7-9C65-C69E85861AE1}"/>
              </c:ext>
            </c:extLst>
          </c:dPt>
          <c:dPt>
            <c:idx val="23"/>
            <c:bubble3D val="0"/>
            <c:spPr>
              <a:solidFill>
                <a:srgbClr val="007A87"/>
              </a:solidFill>
              <a:ln w="19050">
                <a:solidFill>
                  <a:schemeClr val="lt1"/>
                </a:solidFill>
              </a:ln>
              <a:effectLst/>
            </c:spPr>
            <c:extLst>
              <c:ext xmlns:c16="http://schemas.microsoft.com/office/drawing/2014/chart" uri="{C3380CC4-5D6E-409C-BE32-E72D297353CC}">
                <c16:uniqueId val="{0000002F-085B-47E7-9C65-C69E85861AE1}"/>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085B-47E7-9C65-C69E85861AE1}"/>
              </c:ext>
            </c:extLst>
          </c:dPt>
          <c:dPt>
            <c:idx val="25"/>
            <c:bubble3D val="0"/>
            <c:spPr>
              <a:solidFill>
                <a:srgbClr val="5BBBB7"/>
              </a:solidFill>
              <a:ln w="19050">
                <a:solidFill>
                  <a:schemeClr val="lt1"/>
                </a:solidFill>
              </a:ln>
              <a:effectLst/>
            </c:spPr>
            <c:extLst>
              <c:ext xmlns:c16="http://schemas.microsoft.com/office/drawing/2014/chart" uri="{C3380CC4-5D6E-409C-BE32-E72D297353CC}">
                <c16:uniqueId val="{00000033-085B-47E7-9C65-C69E85861AE1}"/>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085B-47E7-9C65-C69E85861AE1}"/>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085B-47E7-9C65-C69E85861AE1}"/>
              </c:ext>
            </c:extLst>
          </c:dPt>
          <c:dPt>
            <c:idx val="28"/>
            <c:bubble3D val="0"/>
            <c:spPr>
              <a:solidFill>
                <a:srgbClr val="E05206"/>
              </a:solidFill>
              <a:ln w="19050">
                <a:solidFill>
                  <a:schemeClr val="lt1"/>
                </a:solidFill>
              </a:ln>
              <a:effectLst/>
            </c:spPr>
            <c:extLst>
              <c:ext xmlns:c16="http://schemas.microsoft.com/office/drawing/2014/chart" uri="{C3380CC4-5D6E-409C-BE32-E72D297353CC}">
                <c16:uniqueId val="{00000039-085B-47E7-9C65-C69E85861AE1}"/>
              </c:ext>
            </c:extLst>
          </c:dPt>
          <c:dPt>
            <c:idx val="29"/>
            <c:bubble3D val="0"/>
            <c:spPr>
              <a:solidFill>
                <a:srgbClr val="007A87"/>
              </a:solidFill>
              <a:ln w="19050">
                <a:solidFill>
                  <a:schemeClr val="lt1"/>
                </a:solidFill>
              </a:ln>
              <a:effectLst/>
            </c:spPr>
            <c:extLst>
              <c:ext xmlns:c16="http://schemas.microsoft.com/office/drawing/2014/chart" uri="{C3380CC4-5D6E-409C-BE32-E72D297353CC}">
                <c16:uniqueId val="{0000003B-085B-47E7-9C65-C69E85861AE1}"/>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085B-47E7-9C65-C69E85861AE1}"/>
              </c:ext>
            </c:extLst>
          </c:dPt>
          <c:dPt>
            <c:idx val="31"/>
            <c:bubble3D val="0"/>
            <c:spPr>
              <a:solidFill>
                <a:srgbClr val="5BBBB7"/>
              </a:solidFill>
              <a:ln w="19050">
                <a:solidFill>
                  <a:schemeClr val="lt1"/>
                </a:solidFill>
              </a:ln>
              <a:effectLst/>
            </c:spPr>
            <c:extLst>
              <c:ext xmlns:c16="http://schemas.microsoft.com/office/drawing/2014/chart" uri="{C3380CC4-5D6E-409C-BE32-E72D297353CC}">
                <c16:uniqueId val="{0000003F-085B-47E7-9C65-C69E85861AE1}"/>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085B-47E7-9C65-C69E85861AE1}"/>
              </c:ext>
            </c:extLst>
          </c:dPt>
          <c:dPt>
            <c:idx val="33"/>
            <c:bubble3D val="0"/>
            <c:spPr>
              <a:solidFill>
                <a:srgbClr val="5482AB"/>
              </a:solidFill>
              <a:ln w="19050">
                <a:solidFill>
                  <a:schemeClr val="lt1"/>
                </a:solidFill>
              </a:ln>
              <a:effectLst/>
            </c:spPr>
            <c:extLst>
              <c:ext xmlns:c16="http://schemas.microsoft.com/office/drawing/2014/chart" uri="{C3380CC4-5D6E-409C-BE32-E72D297353CC}">
                <c16:uniqueId val="{00000043-085B-47E7-9C65-C69E85861AE1}"/>
              </c:ext>
            </c:extLst>
          </c:dPt>
          <c:dPt>
            <c:idx val="34"/>
            <c:bubble3D val="0"/>
            <c:spPr>
              <a:solidFill>
                <a:srgbClr val="E05206"/>
              </a:solidFill>
              <a:ln w="19050">
                <a:solidFill>
                  <a:schemeClr val="lt1"/>
                </a:solidFill>
              </a:ln>
              <a:effectLst/>
            </c:spPr>
            <c:extLst>
              <c:ext xmlns:c16="http://schemas.microsoft.com/office/drawing/2014/chart" uri="{C3380CC4-5D6E-409C-BE32-E72D297353CC}">
                <c16:uniqueId val="{00000045-085B-47E7-9C65-C69E85861AE1}"/>
              </c:ext>
            </c:extLst>
          </c:dPt>
          <c:dPt>
            <c:idx val="35"/>
            <c:bubble3D val="0"/>
            <c:spPr>
              <a:solidFill>
                <a:srgbClr val="007A87"/>
              </a:solidFill>
              <a:ln w="19050">
                <a:solidFill>
                  <a:schemeClr val="lt1"/>
                </a:solidFill>
              </a:ln>
              <a:effectLst/>
            </c:spPr>
            <c:extLst>
              <c:ext xmlns:c16="http://schemas.microsoft.com/office/drawing/2014/chart" uri="{C3380CC4-5D6E-409C-BE32-E72D297353CC}">
                <c16:uniqueId val="{00000047-085B-47E7-9C65-C69E85861AE1}"/>
              </c:ext>
            </c:extLst>
          </c:dPt>
          <c:dPt>
            <c:idx val="36"/>
            <c:bubble3D val="0"/>
            <c:spPr>
              <a:solidFill>
                <a:srgbClr val="C60C30"/>
              </a:solidFill>
              <a:ln w="19050">
                <a:solidFill>
                  <a:schemeClr val="lt1"/>
                </a:solidFill>
              </a:ln>
              <a:effectLst/>
            </c:spPr>
            <c:extLst>
              <c:ext xmlns:c16="http://schemas.microsoft.com/office/drawing/2014/chart" uri="{C3380CC4-5D6E-409C-BE32-E72D297353CC}">
                <c16:uniqueId val="{00000049-085B-47E7-9C65-C69E85861AE1}"/>
              </c:ext>
            </c:extLst>
          </c:dPt>
          <c:dPt>
            <c:idx val="37"/>
            <c:bubble3D val="0"/>
            <c:spPr>
              <a:solidFill>
                <a:srgbClr val="5BBBB7"/>
              </a:solidFill>
              <a:ln w="19050">
                <a:solidFill>
                  <a:schemeClr val="lt1"/>
                </a:solidFill>
              </a:ln>
              <a:effectLst/>
            </c:spPr>
            <c:extLst>
              <c:ext xmlns:c16="http://schemas.microsoft.com/office/drawing/2014/chart" uri="{C3380CC4-5D6E-409C-BE32-E72D297353CC}">
                <c16:uniqueId val="{0000004B-085B-47E7-9C65-C69E85861AE1}"/>
              </c:ext>
            </c:extLst>
          </c:dPt>
          <c:dPt>
            <c:idx val="38"/>
            <c:bubble3D val="0"/>
            <c:spPr>
              <a:solidFill>
                <a:srgbClr val="952D98"/>
              </a:solidFill>
              <a:ln w="19050">
                <a:solidFill>
                  <a:schemeClr val="lt1"/>
                </a:solidFill>
              </a:ln>
              <a:effectLst/>
            </c:spPr>
            <c:extLst>
              <c:ext xmlns:c16="http://schemas.microsoft.com/office/drawing/2014/chart" uri="{C3380CC4-5D6E-409C-BE32-E72D297353CC}">
                <c16:uniqueId val="{0000004D-085B-47E7-9C65-C69E85861AE1}"/>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085B-47E7-9C65-C69E85861AE1}"/>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085B-47E7-9C65-C69E85861A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BE17-4984-A43E-E7F94E30A230}"/>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BE17-4984-A43E-E7F94E30A230}"/>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BE17-4984-A43E-E7F94E30A230}"/>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BE17-4984-A43E-E7F94E30A230}"/>
              </c:ext>
            </c:extLst>
          </c:dPt>
          <c:dPt>
            <c:idx val="4"/>
            <c:bubble3D val="0"/>
            <c:spPr>
              <a:solidFill>
                <a:srgbClr val="E05206"/>
              </a:solidFill>
              <a:ln w="19050">
                <a:solidFill>
                  <a:schemeClr val="lt1"/>
                </a:solidFill>
              </a:ln>
              <a:effectLst/>
            </c:spPr>
            <c:extLst>
              <c:ext xmlns:c16="http://schemas.microsoft.com/office/drawing/2014/chart" uri="{C3380CC4-5D6E-409C-BE32-E72D297353CC}">
                <c16:uniqueId val="{00000009-BE17-4984-A43E-E7F94E30A230}"/>
              </c:ext>
            </c:extLst>
          </c:dPt>
          <c:dPt>
            <c:idx val="5"/>
            <c:bubble3D val="0"/>
            <c:spPr>
              <a:solidFill>
                <a:srgbClr val="007A87"/>
              </a:solidFill>
              <a:ln w="19050">
                <a:solidFill>
                  <a:schemeClr val="lt1"/>
                </a:solidFill>
              </a:ln>
              <a:effectLst/>
            </c:spPr>
            <c:extLst>
              <c:ext xmlns:c16="http://schemas.microsoft.com/office/drawing/2014/chart" uri="{C3380CC4-5D6E-409C-BE32-E72D297353CC}">
                <c16:uniqueId val="{0000000B-BE17-4984-A43E-E7F94E30A230}"/>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BE17-4984-A43E-E7F94E30A230}"/>
              </c:ext>
            </c:extLst>
          </c:dPt>
          <c:dPt>
            <c:idx val="7"/>
            <c:bubble3D val="0"/>
            <c:spPr>
              <a:solidFill>
                <a:srgbClr val="5BBBB7"/>
              </a:solidFill>
              <a:ln w="19050">
                <a:solidFill>
                  <a:schemeClr val="lt1"/>
                </a:solidFill>
              </a:ln>
              <a:effectLst/>
            </c:spPr>
            <c:extLst>
              <c:ext xmlns:c16="http://schemas.microsoft.com/office/drawing/2014/chart" uri="{C3380CC4-5D6E-409C-BE32-E72D297353CC}">
                <c16:uniqueId val="{0000000F-BE17-4984-A43E-E7F94E30A230}"/>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BE17-4984-A43E-E7F94E30A230}"/>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BE17-4984-A43E-E7F94E30A230}"/>
              </c:ext>
            </c:extLst>
          </c:dPt>
          <c:dPt>
            <c:idx val="10"/>
            <c:bubble3D val="0"/>
            <c:spPr>
              <a:solidFill>
                <a:srgbClr val="E05206"/>
              </a:solidFill>
              <a:ln w="19050">
                <a:solidFill>
                  <a:schemeClr val="lt1"/>
                </a:solidFill>
              </a:ln>
              <a:effectLst/>
            </c:spPr>
            <c:extLst>
              <c:ext xmlns:c16="http://schemas.microsoft.com/office/drawing/2014/chart" uri="{C3380CC4-5D6E-409C-BE32-E72D297353CC}">
                <c16:uniqueId val="{00000015-BE17-4984-A43E-E7F94E30A230}"/>
              </c:ext>
            </c:extLst>
          </c:dPt>
          <c:dPt>
            <c:idx val="11"/>
            <c:bubble3D val="0"/>
            <c:spPr>
              <a:solidFill>
                <a:srgbClr val="007A87"/>
              </a:solidFill>
              <a:ln w="19050">
                <a:solidFill>
                  <a:schemeClr val="lt1"/>
                </a:solidFill>
              </a:ln>
              <a:effectLst/>
            </c:spPr>
            <c:extLst>
              <c:ext xmlns:c16="http://schemas.microsoft.com/office/drawing/2014/chart" uri="{C3380CC4-5D6E-409C-BE32-E72D297353CC}">
                <c16:uniqueId val="{00000017-BE17-4984-A43E-E7F94E30A230}"/>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BE17-4984-A43E-E7F94E30A230}"/>
              </c:ext>
            </c:extLst>
          </c:dPt>
          <c:dPt>
            <c:idx val="13"/>
            <c:bubble3D val="0"/>
            <c:spPr>
              <a:solidFill>
                <a:srgbClr val="5BBBB7"/>
              </a:solidFill>
              <a:ln w="19050">
                <a:solidFill>
                  <a:schemeClr val="lt1"/>
                </a:solidFill>
              </a:ln>
              <a:effectLst/>
            </c:spPr>
            <c:extLst>
              <c:ext xmlns:c16="http://schemas.microsoft.com/office/drawing/2014/chart" uri="{C3380CC4-5D6E-409C-BE32-E72D297353CC}">
                <c16:uniqueId val="{0000001B-BE17-4984-A43E-E7F94E30A230}"/>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BE17-4984-A43E-E7F94E30A230}"/>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BE17-4984-A43E-E7F94E30A230}"/>
              </c:ext>
            </c:extLst>
          </c:dPt>
          <c:dPt>
            <c:idx val="16"/>
            <c:bubble3D val="0"/>
            <c:spPr>
              <a:solidFill>
                <a:srgbClr val="E05206"/>
              </a:solidFill>
              <a:ln w="19050">
                <a:solidFill>
                  <a:schemeClr val="lt1"/>
                </a:solidFill>
              </a:ln>
              <a:effectLst/>
            </c:spPr>
            <c:extLst>
              <c:ext xmlns:c16="http://schemas.microsoft.com/office/drawing/2014/chart" uri="{C3380CC4-5D6E-409C-BE32-E72D297353CC}">
                <c16:uniqueId val="{00000021-BE17-4984-A43E-E7F94E30A230}"/>
              </c:ext>
            </c:extLst>
          </c:dPt>
          <c:dPt>
            <c:idx val="17"/>
            <c:bubble3D val="0"/>
            <c:spPr>
              <a:solidFill>
                <a:srgbClr val="007A87"/>
              </a:solidFill>
              <a:ln w="19050">
                <a:solidFill>
                  <a:schemeClr val="lt1"/>
                </a:solidFill>
              </a:ln>
              <a:effectLst/>
            </c:spPr>
            <c:extLst>
              <c:ext xmlns:c16="http://schemas.microsoft.com/office/drawing/2014/chart" uri="{C3380CC4-5D6E-409C-BE32-E72D297353CC}">
                <c16:uniqueId val="{00000023-BE17-4984-A43E-E7F94E30A230}"/>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BE17-4984-A43E-E7F94E30A230}"/>
              </c:ext>
            </c:extLst>
          </c:dPt>
          <c:dPt>
            <c:idx val="19"/>
            <c:bubble3D val="0"/>
            <c:spPr>
              <a:solidFill>
                <a:srgbClr val="5BBBB7"/>
              </a:solidFill>
              <a:ln w="19050">
                <a:solidFill>
                  <a:schemeClr val="lt1"/>
                </a:solidFill>
              </a:ln>
              <a:effectLst/>
            </c:spPr>
            <c:extLst>
              <c:ext xmlns:c16="http://schemas.microsoft.com/office/drawing/2014/chart" uri="{C3380CC4-5D6E-409C-BE32-E72D297353CC}">
                <c16:uniqueId val="{00000027-BE17-4984-A43E-E7F94E30A230}"/>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BE17-4984-A43E-E7F94E30A230}"/>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BE17-4984-A43E-E7F94E30A230}"/>
              </c:ext>
            </c:extLst>
          </c:dPt>
          <c:dPt>
            <c:idx val="22"/>
            <c:bubble3D val="0"/>
            <c:spPr>
              <a:solidFill>
                <a:srgbClr val="E05206"/>
              </a:solidFill>
              <a:ln w="19050">
                <a:solidFill>
                  <a:schemeClr val="lt1"/>
                </a:solidFill>
              </a:ln>
              <a:effectLst/>
            </c:spPr>
            <c:extLst>
              <c:ext xmlns:c16="http://schemas.microsoft.com/office/drawing/2014/chart" uri="{C3380CC4-5D6E-409C-BE32-E72D297353CC}">
                <c16:uniqueId val="{0000002D-BE17-4984-A43E-E7F94E30A230}"/>
              </c:ext>
            </c:extLst>
          </c:dPt>
          <c:dPt>
            <c:idx val="23"/>
            <c:bubble3D val="0"/>
            <c:spPr>
              <a:solidFill>
                <a:srgbClr val="007A87"/>
              </a:solidFill>
              <a:ln w="19050">
                <a:solidFill>
                  <a:schemeClr val="lt1"/>
                </a:solidFill>
              </a:ln>
              <a:effectLst/>
            </c:spPr>
            <c:extLst>
              <c:ext xmlns:c16="http://schemas.microsoft.com/office/drawing/2014/chart" uri="{C3380CC4-5D6E-409C-BE32-E72D297353CC}">
                <c16:uniqueId val="{0000002F-BE17-4984-A43E-E7F94E30A230}"/>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BE17-4984-A43E-E7F94E30A230}"/>
              </c:ext>
            </c:extLst>
          </c:dPt>
          <c:dPt>
            <c:idx val="25"/>
            <c:bubble3D val="0"/>
            <c:spPr>
              <a:solidFill>
                <a:srgbClr val="5BBBB7"/>
              </a:solidFill>
              <a:ln w="19050">
                <a:solidFill>
                  <a:schemeClr val="lt1"/>
                </a:solidFill>
              </a:ln>
              <a:effectLst/>
            </c:spPr>
            <c:extLst>
              <c:ext xmlns:c16="http://schemas.microsoft.com/office/drawing/2014/chart" uri="{C3380CC4-5D6E-409C-BE32-E72D297353CC}">
                <c16:uniqueId val="{00000033-BE17-4984-A43E-E7F94E30A230}"/>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BE17-4984-A43E-E7F94E30A230}"/>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BE17-4984-A43E-E7F94E30A230}"/>
              </c:ext>
            </c:extLst>
          </c:dPt>
          <c:dPt>
            <c:idx val="28"/>
            <c:bubble3D val="0"/>
            <c:spPr>
              <a:solidFill>
                <a:srgbClr val="E05206"/>
              </a:solidFill>
              <a:ln w="19050">
                <a:solidFill>
                  <a:schemeClr val="lt1"/>
                </a:solidFill>
              </a:ln>
              <a:effectLst/>
            </c:spPr>
            <c:extLst>
              <c:ext xmlns:c16="http://schemas.microsoft.com/office/drawing/2014/chart" uri="{C3380CC4-5D6E-409C-BE32-E72D297353CC}">
                <c16:uniqueId val="{00000039-BE17-4984-A43E-E7F94E30A230}"/>
              </c:ext>
            </c:extLst>
          </c:dPt>
          <c:dPt>
            <c:idx val="29"/>
            <c:bubble3D val="0"/>
            <c:spPr>
              <a:solidFill>
                <a:srgbClr val="007A87"/>
              </a:solidFill>
              <a:ln w="19050">
                <a:solidFill>
                  <a:schemeClr val="lt1"/>
                </a:solidFill>
              </a:ln>
              <a:effectLst/>
            </c:spPr>
            <c:extLst>
              <c:ext xmlns:c16="http://schemas.microsoft.com/office/drawing/2014/chart" uri="{C3380CC4-5D6E-409C-BE32-E72D297353CC}">
                <c16:uniqueId val="{0000003B-BE17-4984-A43E-E7F94E30A230}"/>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BE17-4984-A43E-E7F94E30A230}"/>
              </c:ext>
            </c:extLst>
          </c:dPt>
          <c:dPt>
            <c:idx val="31"/>
            <c:bubble3D val="0"/>
            <c:spPr>
              <a:solidFill>
                <a:srgbClr val="5BBBB7"/>
              </a:solidFill>
              <a:ln w="19050">
                <a:solidFill>
                  <a:schemeClr val="lt1"/>
                </a:solidFill>
              </a:ln>
              <a:effectLst/>
            </c:spPr>
            <c:extLst>
              <c:ext xmlns:c16="http://schemas.microsoft.com/office/drawing/2014/chart" uri="{C3380CC4-5D6E-409C-BE32-E72D297353CC}">
                <c16:uniqueId val="{0000003F-BE17-4984-A43E-E7F94E30A230}"/>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BE17-4984-A43E-E7F94E30A230}"/>
              </c:ext>
            </c:extLst>
          </c:dPt>
          <c:dPt>
            <c:idx val="33"/>
            <c:bubble3D val="0"/>
            <c:spPr>
              <a:solidFill>
                <a:srgbClr val="5482AB"/>
              </a:solidFill>
              <a:ln w="19050">
                <a:solidFill>
                  <a:schemeClr val="lt1"/>
                </a:solidFill>
              </a:ln>
              <a:effectLst/>
            </c:spPr>
            <c:extLst>
              <c:ext xmlns:c16="http://schemas.microsoft.com/office/drawing/2014/chart" uri="{C3380CC4-5D6E-409C-BE32-E72D297353CC}">
                <c16:uniqueId val="{00000043-BE17-4984-A43E-E7F94E30A230}"/>
              </c:ext>
            </c:extLst>
          </c:dPt>
          <c:dPt>
            <c:idx val="34"/>
            <c:bubble3D val="0"/>
            <c:spPr>
              <a:solidFill>
                <a:srgbClr val="E05206"/>
              </a:solidFill>
              <a:ln w="19050">
                <a:solidFill>
                  <a:schemeClr val="lt1"/>
                </a:solidFill>
              </a:ln>
              <a:effectLst/>
            </c:spPr>
            <c:extLst>
              <c:ext xmlns:c16="http://schemas.microsoft.com/office/drawing/2014/chart" uri="{C3380CC4-5D6E-409C-BE32-E72D297353CC}">
                <c16:uniqueId val="{00000045-BE17-4984-A43E-E7F94E30A230}"/>
              </c:ext>
            </c:extLst>
          </c:dPt>
          <c:dPt>
            <c:idx val="35"/>
            <c:bubble3D val="0"/>
            <c:spPr>
              <a:solidFill>
                <a:srgbClr val="007A87"/>
              </a:solidFill>
              <a:ln w="19050">
                <a:solidFill>
                  <a:schemeClr val="lt1"/>
                </a:solidFill>
              </a:ln>
              <a:effectLst/>
            </c:spPr>
            <c:extLst>
              <c:ext xmlns:c16="http://schemas.microsoft.com/office/drawing/2014/chart" uri="{C3380CC4-5D6E-409C-BE32-E72D297353CC}">
                <c16:uniqueId val="{00000047-BE17-4984-A43E-E7F94E30A230}"/>
              </c:ext>
            </c:extLst>
          </c:dPt>
          <c:dPt>
            <c:idx val="36"/>
            <c:bubble3D val="0"/>
            <c:spPr>
              <a:solidFill>
                <a:srgbClr val="C60C30"/>
              </a:solidFill>
              <a:ln w="19050">
                <a:solidFill>
                  <a:schemeClr val="lt1"/>
                </a:solidFill>
              </a:ln>
              <a:effectLst/>
            </c:spPr>
            <c:extLst>
              <c:ext xmlns:c16="http://schemas.microsoft.com/office/drawing/2014/chart" uri="{C3380CC4-5D6E-409C-BE32-E72D297353CC}">
                <c16:uniqueId val="{00000049-BE17-4984-A43E-E7F94E30A230}"/>
              </c:ext>
            </c:extLst>
          </c:dPt>
          <c:dPt>
            <c:idx val="37"/>
            <c:bubble3D val="0"/>
            <c:spPr>
              <a:solidFill>
                <a:srgbClr val="5BBBB7"/>
              </a:solidFill>
              <a:ln w="19050">
                <a:solidFill>
                  <a:schemeClr val="lt1"/>
                </a:solidFill>
              </a:ln>
              <a:effectLst/>
            </c:spPr>
            <c:extLst>
              <c:ext xmlns:c16="http://schemas.microsoft.com/office/drawing/2014/chart" uri="{C3380CC4-5D6E-409C-BE32-E72D297353CC}">
                <c16:uniqueId val="{0000004B-BE17-4984-A43E-E7F94E30A230}"/>
              </c:ext>
            </c:extLst>
          </c:dPt>
          <c:dPt>
            <c:idx val="38"/>
            <c:bubble3D val="0"/>
            <c:spPr>
              <a:solidFill>
                <a:srgbClr val="952D98"/>
              </a:solidFill>
              <a:ln w="19050">
                <a:solidFill>
                  <a:schemeClr val="lt1"/>
                </a:solidFill>
              </a:ln>
              <a:effectLst/>
            </c:spPr>
            <c:extLst>
              <c:ext xmlns:c16="http://schemas.microsoft.com/office/drawing/2014/chart" uri="{C3380CC4-5D6E-409C-BE32-E72D297353CC}">
                <c16:uniqueId val="{0000004D-BE17-4984-A43E-E7F94E30A230}"/>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BE17-4984-A43E-E7F94E30A230}"/>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BE17-4984-A43E-E7F94E30A23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C60C30"/>
              </a:solidFill>
              <a:ln w="19050">
                <a:solidFill>
                  <a:schemeClr val="lt1"/>
                </a:solidFill>
              </a:ln>
              <a:effectLst/>
            </c:spPr>
            <c:extLst>
              <c:ext xmlns:c16="http://schemas.microsoft.com/office/drawing/2014/chart" uri="{C3380CC4-5D6E-409C-BE32-E72D297353CC}">
                <c16:uniqueId val="{00000001-415E-49DC-B2CE-AC0EB2518E8D}"/>
              </c:ext>
            </c:extLst>
          </c:dPt>
          <c:dPt>
            <c:idx val="1"/>
            <c:bubble3D val="0"/>
            <c:spPr>
              <a:solidFill>
                <a:srgbClr val="5BBBB7"/>
              </a:solidFill>
              <a:ln w="19050">
                <a:solidFill>
                  <a:schemeClr val="lt1"/>
                </a:solidFill>
              </a:ln>
              <a:effectLst/>
            </c:spPr>
            <c:extLst>
              <c:ext xmlns:c16="http://schemas.microsoft.com/office/drawing/2014/chart" uri="{C3380CC4-5D6E-409C-BE32-E72D297353CC}">
                <c16:uniqueId val="{00000003-415E-49DC-B2CE-AC0EB2518E8D}"/>
              </c:ext>
            </c:extLst>
          </c:dPt>
          <c:dPt>
            <c:idx val="2"/>
            <c:bubble3D val="0"/>
            <c:spPr>
              <a:solidFill>
                <a:srgbClr val="952D98"/>
              </a:solidFill>
              <a:ln w="19050">
                <a:solidFill>
                  <a:schemeClr val="lt1"/>
                </a:solidFill>
              </a:ln>
              <a:effectLst/>
            </c:spPr>
            <c:extLst>
              <c:ext xmlns:c16="http://schemas.microsoft.com/office/drawing/2014/chart" uri="{C3380CC4-5D6E-409C-BE32-E72D297353CC}">
                <c16:uniqueId val="{00000005-415E-49DC-B2CE-AC0EB2518E8D}"/>
              </c:ext>
            </c:extLst>
          </c:dPt>
          <c:dPt>
            <c:idx val="3"/>
            <c:bubble3D val="0"/>
            <c:spPr>
              <a:solidFill>
                <a:srgbClr val="5482AB"/>
              </a:solidFill>
              <a:ln w="19050">
                <a:solidFill>
                  <a:schemeClr val="lt1"/>
                </a:solidFill>
              </a:ln>
              <a:effectLst/>
            </c:spPr>
            <c:extLst>
              <c:ext xmlns:c16="http://schemas.microsoft.com/office/drawing/2014/chart" uri="{C3380CC4-5D6E-409C-BE32-E72D297353CC}">
                <c16:uniqueId val="{00000007-415E-49DC-B2CE-AC0EB2518E8D}"/>
              </c:ext>
            </c:extLst>
          </c:dPt>
          <c:dPt>
            <c:idx val="4"/>
            <c:bubble3D val="0"/>
            <c:spPr>
              <a:solidFill>
                <a:srgbClr val="E05206"/>
              </a:solidFill>
              <a:ln w="19050">
                <a:solidFill>
                  <a:schemeClr val="lt1"/>
                </a:solidFill>
              </a:ln>
              <a:effectLst/>
            </c:spPr>
            <c:extLst>
              <c:ext xmlns:c16="http://schemas.microsoft.com/office/drawing/2014/chart" uri="{C3380CC4-5D6E-409C-BE32-E72D297353CC}">
                <c16:uniqueId val="{00000009-415E-49DC-B2CE-AC0EB2518E8D}"/>
              </c:ext>
            </c:extLst>
          </c:dPt>
          <c:dPt>
            <c:idx val="5"/>
            <c:bubble3D val="0"/>
            <c:spPr>
              <a:solidFill>
                <a:srgbClr val="007A87"/>
              </a:solidFill>
              <a:ln w="19050">
                <a:solidFill>
                  <a:schemeClr val="lt1"/>
                </a:solidFill>
              </a:ln>
              <a:effectLst/>
            </c:spPr>
            <c:extLst>
              <c:ext xmlns:c16="http://schemas.microsoft.com/office/drawing/2014/chart" uri="{C3380CC4-5D6E-409C-BE32-E72D297353CC}">
                <c16:uniqueId val="{0000000B-415E-49DC-B2CE-AC0EB2518E8D}"/>
              </c:ext>
            </c:extLst>
          </c:dPt>
          <c:dPt>
            <c:idx val="6"/>
            <c:bubble3D val="0"/>
            <c:spPr>
              <a:solidFill>
                <a:srgbClr val="C60C30"/>
              </a:solidFill>
              <a:ln w="19050">
                <a:solidFill>
                  <a:schemeClr val="lt1"/>
                </a:solidFill>
              </a:ln>
              <a:effectLst/>
            </c:spPr>
            <c:extLst>
              <c:ext xmlns:c16="http://schemas.microsoft.com/office/drawing/2014/chart" uri="{C3380CC4-5D6E-409C-BE32-E72D297353CC}">
                <c16:uniqueId val="{0000000D-415E-49DC-B2CE-AC0EB2518E8D}"/>
              </c:ext>
            </c:extLst>
          </c:dPt>
          <c:dPt>
            <c:idx val="7"/>
            <c:bubble3D val="0"/>
            <c:spPr>
              <a:solidFill>
                <a:srgbClr val="5BBBB7"/>
              </a:solidFill>
              <a:ln w="19050">
                <a:solidFill>
                  <a:schemeClr val="lt1"/>
                </a:solidFill>
              </a:ln>
              <a:effectLst/>
            </c:spPr>
            <c:extLst>
              <c:ext xmlns:c16="http://schemas.microsoft.com/office/drawing/2014/chart" uri="{C3380CC4-5D6E-409C-BE32-E72D297353CC}">
                <c16:uniqueId val="{0000000F-415E-49DC-B2CE-AC0EB2518E8D}"/>
              </c:ext>
            </c:extLst>
          </c:dPt>
          <c:dPt>
            <c:idx val="8"/>
            <c:bubble3D val="0"/>
            <c:spPr>
              <a:solidFill>
                <a:srgbClr val="952D98"/>
              </a:solidFill>
              <a:ln w="19050">
                <a:solidFill>
                  <a:schemeClr val="lt1"/>
                </a:solidFill>
              </a:ln>
              <a:effectLst/>
            </c:spPr>
            <c:extLst>
              <c:ext xmlns:c16="http://schemas.microsoft.com/office/drawing/2014/chart" uri="{C3380CC4-5D6E-409C-BE32-E72D297353CC}">
                <c16:uniqueId val="{00000011-415E-49DC-B2CE-AC0EB2518E8D}"/>
              </c:ext>
            </c:extLst>
          </c:dPt>
          <c:dPt>
            <c:idx val="9"/>
            <c:bubble3D val="0"/>
            <c:spPr>
              <a:solidFill>
                <a:srgbClr val="5482AB"/>
              </a:solidFill>
              <a:ln w="19050">
                <a:solidFill>
                  <a:schemeClr val="lt1"/>
                </a:solidFill>
              </a:ln>
              <a:effectLst/>
            </c:spPr>
            <c:extLst>
              <c:ext xmlns:c16="http://schemas.microsoft.com/office/drawing/2014/chart" uri="{C3380CC4-5D6E-409C-BE32-E72D297353CC}">
                <c16:uniqueId val="{00000013-415E-49DC-B2CE-AC0EB2518E8D}"/>
              </c:ext>
            </c:extLst>
          </c:dPt>
          <c:dPt>
            <c:idx val="10"/>
            <c:bubble3D val="0"/>
            <c:spPr>
              <a:solidFill>
                <a:srgbClr val="E05206"/>
              </a:solidFill>
              <a:ln w="19050">
                <a:solidFill>
                  <a:schemeClr val="lt1"/>
                </a:solidFill>
              </a:ln>
              <a:effectLst/>
            </c:spPr>
            <c:extLst>
              <c:ext xmlns:c16="http://schemas.microsoft.com/office/drawing/2014/chart" uri="{C3380CC4-5D6E-409C-BE32-E72D297353CC}">
                <c16:uniqueId val="{00000015-415E-49DC-B2CE-AC0EB2518E8D}"/>
              </c:ext>
            </c:extLst>
          </c:dPt>
          <c:dPt>
            <c:idx val="11"/>
            <c:bubble3D val="0"/>
            <c:spPr>
              <a:solidFill>
                <a:srgbClr val="007A87"/>
              </a:solidFill>
              <a:ln w="19050">
                <a:solidFill>
                  <a:schemeClr val="lt1"/>
                </a:solidFill>
              </a:ln>
              <a:effectLst/>
            </c:spPr>
            <c:extLst>
              <c:ext xmlns:c16="http://schemas.microsoft.com/office/drawing/2014/chart" uri="{C3380CC4-5D6E-409C-BE32-E72D297353CC}">
                <c16:uniqueId val="{00000017-415E-49DC-B2CE-AC0EB2518E8D}"/>
              </c:ext>
            </c:extLst>
          </c:dPt>
          <c:dPt>
            <c:idx val="12"/>
            <c:bubble3D val="0"/>
            <c:spPr>
              <a:solidFill>
                <a:srgbClr val="C60C30"/>
              </a:solidFill>
              <a:ln w="19050">
                <a:solidFill>
                  <a:schemeClr val="lt1"/>
                </a:solidFill>
              </a:ln>
              <a:effectLst/>
            </c:spPr>
            <c:extLst>
              <c:ext xmlns:c16="http://schemas.microsoft.com/office/drawing/2014/chart" uri="{C3380CC4-5D6E-409C-BE32-E72D297353CC}">
                <c16:uniqueId val="{00000019-415E-49DC-B2CE-AC0EB2518E8D}"/>
              </c:ext>
            </c:extLst>
          </c:dPt>
          <c:dPt>
            <c:idx val="13"/>
            <c:bubble3D val="0"/>
            <c:spPr>
              <a:solidFill>
                <a:srgbClr val="5BBBB7"/>
              </a:solidFill>
              <a:ln w="19050">
                <a:solidFill>
                  <a:schemeClr val="lt1"/>
                </a:solidFill>
              </a:ln>
              <a:effectLst/>
            </c:spPr>
            <c:extLst>
              <c:ext xmlns:c16="http://schemas.microsoft.com/office/drawing/2014/chart" uri="{C3380CC4-5D6E-409C-BE32-E72D297353CC}">
                <c16:uniqueId val="{0000001B-415E-49DC-B2CE-AC0EB2518E8D}"/>
              </c:ext>
            </c:extLst>
          </c:dPt>
          <c:dPt>
            <c:idx val="14"/>
            <c:bubble3D val="0"/>
            <c:spPr>
              <a:solidFill>
                <a:srgbClr val="952D98"/>
              </a:solidFill>
              <a:ln w="19050">
                <a:solidFill>
                  <a:schemeClr val="lt1"/>
                </a:solidFill>
              </a:ln>
              <a:effectLst/>
            </c:spPr>
            <c:extLst>
              <c:ext xmlns:c16="http://schemas.microsoft.com/office/drawing/2014/chart" uri="{C3380CC4-5D6E-409C-BE32-E72D297353CC}">
                <c16:uniqueId val="{0000001D-415E-49DC-B2CE-AC0EB2518E8D}"/>
              </c:ext>
            </c:extLst>
          </c:dPt>
          <c:dPt>
            <c:idx val="15"/>
            <c:bubble3D val="0"/>
            <c:spPr>
              <a:solidFill>
                <a:srgbClr val="5482AB"/>
              </a:solidFill>
              <a:ln w="19050">
                <a:solidFill>
                  <a:schemeClr val="lt1"/>
                </a:solidFill>
              </a:ln>
              <a:effectLst/>
            </c:spPr>
            <c:extLst>
              <c:ext xmlns:c16="http://schemas.microsoft.com/office/drawing/2014/chart" uri="{C3380CC4-5D6E-409C-BE32-E72D297353CC}">
                <c16:uniqueId val="{0000001F-415E-49DC-B2CE-AC0EB2518E8D}"/>
              </c:ext>
            </c:extLst>
          </c:dPt>
          <c:dPt>
            <c:idx val="16"/>
            <c:bubble3D val="0"/>
            <c:spPr>
              <a:solidFill>
                <a:srgbClr val="E05206"/>
              </a:solidFill>
              <a:ln w="19050">
                <a:solidFill>
                  <a:schemeClr val="lt1"/>
                </a:solidFill>
              </a:ln>
              <a:effectLst/>
            </c:spPr>
            <c:extLst>
              <c:ext xmlns:c16="http://schemas.microsoft.com/office/drawing/2014/chart" uri="{C3380CC4-5D6E-409C-BE32-E72D297353CC}">
                <c16:uniqueId val="{00000021-415E-49DC-B2CE-AC0EB2518E8D}"/>
              </c:ext>
            </c:extLst>
          </c:dPt>
          <c:dPt>
            <c:idx val="17"/>
            <c:bubble3D val="0"/>
            <c:spPr>
              <a:solidFill>
                <a:srgbClr val="007A87"/>
              </a:solidFill>
              <a:ln w="19050">
                <a:solidFill>
                  <a:schemeClr val="lt1"/>
                </a:solidFill>
              </a:ln>
              <a:effectLst/>
            </c:spPr>
            <c:extLst>
              <c:ext xmlns:c16="http://schemas.microsoft.com/office/drawing/2014/chart" uri="{C3380CC4-5D6E-409C-BE32-E72D297353CC}">
                <c16:uniqueId val="{00000023-415E-49DC-B2CE-AC0EB2518E8D}"/>
              </c:ext>
            </c:extLst>
          </c:dPt>
          <c:dPt>
            <c:idx val="18"/>
            <c:bubble3D val="0"/>
            <c:spPr>
              <a:solidFill>
                <a:srgbClr val="C60C30"/>
              </a:solidFill>
              <a:ln w="19050">
                <a:solidFill>
                  <a:schemeClr val="lt1"/>
                </a:solidFill>
              </a:ln>
              <a:effectLst/>
            </c:spPr>
            <c:extLst>
              <c:ext xmlns:c16="http://schemas.microsoft.com/office/drawing/2014/chart" uri="{C3380CC4-5D6E-409C-BE32-E72D297353CC}">
                <c16:uniqueId val="{00000025-415E-49DC-B2CE-AC0EB2518E8D}"/>
              </c:ext>
            </c:extLst>
          </c:dPt>
          <c:dPt>
            <c:idx val="19"/>
            <c:bubble3D val="0"/>
            <c:spPr>
              <a:solidFill>
                <a:srgbClr val="5BBBB7"/>
              </a:solidFill>
              <a:ln w="19050">
                <a:solidFill>
                  <a:schemeClr val="lt1"/>
                </a:solidFill>
              </a:ln>
              <a:effectLst/>
            </c:spPr>
            <c:extLst>
              <c:ext xmlns:c16="http://schemas.microsoft.com/office/drawing/2014/chart" uri="{C3380CC4-5D6E-409C-BE32-E72D297353CC}">
                <c16:uniqueId val="{00000027-415E-49DC-B2CE-AC0EB2518E8D}"/>
              </c:ext>
            </c:extLst>
          </c:dPt>
          <c:dPt>
            <c:idx val="20"/>
            <c:bubble3D val="0"/>
            <c:spPr>
              <a:solidFill>
                <a:srgbClr val="952D98"/>
              </a:solidFill>
              <a:ln w="19050">
                <a:solidFill>
                  <a:schemeClr val="lt1"/>
                </a:solidFill>
              </a:ln>
              <a:effectLst/>
            </c:spPr>
            <c:extLst>
              <c:ext xmlns:c16="http://schemas.microsoft.com/office/drawing/2014/chart" uri="{C3380CC4-5D6E-409C-BE32-E72D297353CC}">
                <c16:uniqueId val="{00000029-415E-49DC-B2CE-AC0EB2518E8D}"/>
              </c:ext>
            </c:extLst>
          </c:dPt>
          <c:dPt>
            <c:idx val="21"/>
            <c:bubble3D val="0"/>
            <c:spPr>
              <a:solidFill>
                <a:srgbClr val="5482AB"/>
              </a:solidFill>
              <a:ln w="19050">
                <a:solidFill>
                  <a:schemeClr val="lt1"/>
                </a:solidFill>
              </a:ln>
              <a:effectLst/>
            </c:spPr>
            <c:extLst>
              <c:ext xmlns:c16="http://schemas.microsoft.com/office/drawing/2014/chart" uri="{C3380CC4-5D6E-409C-BE32-E72D297353CC}">
                <c16:uniqueId val="{0000002B-415E-49DC-B2CE-AC0EB2518E8D}"/>
              </c:ext>
            </c:extLst>
          </c:dPt>
          <c:dPt>
            <c:idx val="22"/>
            <c:bubble3D val="0"/>
            <c:spPr>
              <a:solidFill>
                <a:srgbClr val="E05206"/>
              </a:solidFill>
              <a:ln w="19050">
                <a:solidFill>
                  <a:schemeClr val="lt1"/>
                </a:solidFill>
              </a:ln>
              <a:effectLst/>
            </c:spPr>
            <c:extLst>
              <c:ext xmlns:c16="http://schemas.microsoft.com/office/drawing/2014/chart" uri="{C3380CC4-5D6E-409C-BE32-E72D297353CC}">
                <c16:uniqueId val="{0000002D-415E-49DC-B2CE-AC0EB2518E8D}"/>
              </c:ext>
            </c:extLst>
          </c:dPt>
          <c:dPt>
            <c:idx val="23"/>
            <c:bubble3D val="0"/>
            <c:spPr>
              <a:solidFill>
                <a:srgbClr val="007A87"/>
              </a:solidFill>
              <a:ln w="19050">
                <a:solidFill>
                  <a:schemeClr val="lt1"/>
                </a:solidFill>
              </a:ln>
              <a:effectLst/>
            </c:spPr>
            <c:extLst>
              <c:ext xmlns:c16="http://schemas.microsoft.com/office/drawing/2014/chart" uri="{C3380CC4-5D6E-409C-BE32-E72D297353CC}">
                <c16:uniqueId val="{0000002F-415E-49DC-B2CE-AC0EB2518E8D}"/>
              </c:ext>
            </c:extLst>
          </c:dPt>
          <c:dPt>
            <c:idx val="24"/>
            <c:bubble3D val="0"/>
            <c:spPr>
              <a:solidFill>
                <a:srgbClr val="C60C30"/>
              </a:solidFill>
              <a:ln w="19050">
                <a:solidFill>
                  <a:schemeClr val="lt1"/>
                </a:solidFill>
              </a:ln>
              <a:effectLst/>
            </c:spPr>
            <c:extLst>
              <c:ext xmlns:c16="http://schemas.microsoft.com/office/drawing/2014/chart" uri="{C3380CC4-5D6E-409C-BE32-E72D297353CC}">
                <c16:uniqueId val="{00000031-415E-49DC-B2CE-AC0EB2518E8D}"/>
              </c:ext>
            </c:extLst>
          </c:dPt>
          <c:dPt>
            <c:idx val="25"/>
            <c:bubble3D val="0"/>
            <c:spPr>
              <a:solidFill>
                <a:srgbClr val="5BBBB7"/>
              </a:solidFill>
              <a:ln w="19050">
                <a:solidFill>
                  <a:schemeClr val="lt1"/>
                </a:solidFill>
              </a:ln>
              <a:effectLst/>
            </c:spPr>
            <c:extLst>
              <c:ext xmlns:c16="http://schemas.microsoft.com/office/drawing/2014/chart" uri="{C3380CC4-5D6E-409C-BE32-E72D297353CC}">
                <c16:uniqueId val="{00000033-415E-49DC-B2CE-AC0EB2518E8D}"/>
              </c:ext>
            </c:extLst>
          </c:dPt>
          <c:dPt>
            <c:idx val="26"/>
            <c:bubble3D val="0"/>
            <c:spPr>
              <a:solidFill>
                <a:srgbClr val="952D98"/>
              </a:solidFill>
              <a:ln w="19050">
                <a:solidFill>
                  <a:schemeClr val="lt1"/>
                </a:solidFill>
              </a:ln>
              <a:effectLst/>
            </c:spPr>
            <c:extLst>
              <c:ext xmlns:c16="http://schemas.microsoft.com/office/drawing/2014/chart" uri="{C3380CC4-5D6E-409C-BE32-E72D297353CC}">
                <c16:uniqueId val="{00000035-415E-49DC-B2CE-AC0EB2518E8D}"/>
              </c:ext>
            </c:extLst>
          </c:dPt>
          <c:dPt>
            <c:idx val="27"/>
            <c:bubble3D val="0"/>
            <c:spPr>
              <a:solidFill>
                <a:srgbClr val="5482AB"/>
              </a:solidFill>
              <a:ln w="19050">
                <a:solidFill>
                  <a:schemeClr val="lt1"/>
                </a:solidFill>
              </a:ln>
              <a:effectLst/>
            </c:spPr>
            <c:extLst>
              <c:ext xmlns:c16="http://schemas.microsoft.com/office/drawing/2014/chart" uri="{C3380CC4-5D6E-409C-BE32-E72D297353CC}">
                <c16:uniqueId val="{00000037-415E-49DC-B2CE-AC0EB2518E8D}"/>
              </c:ext>
            </c:extLst>
          </c:dPt>
          <c:dPt>
            <c:idx val="28"/>
            <c:bubble3D val="0"/>
            <c:spPr>
              <a:solidFill>
                <a:srgbClr val="E05206"/>
              </a:solidFill>
              <a:ln w="19050">
                <a:solidFill>
                  <a:schemeClr val="lt1"/>
                </a:solidFill>
              </a:ln>
              <a:effectLst/>
            </c:spPr>
            <c:extLst>
              <c:ext xmlns:c16="http://schemas.microsoft.com/office/drawing/2014/chart" uri="{C3380CC4-5D6E-409C-BE32-E72D297353CC}">
                <c16:uniqueId val="{00000039-415E-49DC-B2CE-AC0EB2518E8D}"/>
              </c:ext>
            </c:extLst>
          </c:dPt>
          <c:dPt>
            <c:idx val="29"/>
            <c:bubble3D val="0"/>
            <c:spPr>
              <a:solidFill>
                <a:srgbClr val="007A87"/>
              </a:solidFill>
              <a:ln w="19050">
                <a:solidFill>
                  <a:schemeClr val="lt1"/>
                </a:solidFill>
              </a:ln>
              <a:effectLst/>
            </c:spPr>
            <c:extLst>
              <c:ext xmlns:c16="http://schemas.microsoft.com/office/drawing/2014/chart" uri="{C3380CC4-5D6E-409C-BE32-E72D297353CC}">
                <c16:uniqueId val="{0000003B-415E-49DC-B2CE-AC0EB2518E8D}"/>
              </c:ext>
            </c:extLst>
          </c:dPt>
          <c:dPt>
            <c:idx val="30"/>
            <c:bubble3D val="0"/>
            <c:spPr>
              <a:solidFill>
                <a:srgbClr val="C60C30"/>
              </a:solidFill>
              <a:ln w="19050">
                <a:solidFill>
                  <a:schemeClr val="lt1"/>
                </a:solidFill>
              </a:ln>
              <a:effectLst/>
            </c:spPr>
            <c:extLst>
              <c:ext xmlns:c16="http://schemas.microsoft.com/office/drawing/2014/chart" uri="{C3380CC4-5D6E-409C-BE32-E72D297353CC}">
                <c16:uniqueId val="{0000003D-415E-49DC-B2CE-AC0EB2518E8D}"/>
              </c:ext>
            </c:extLst>
          </c:dPt>
          <c:dPt>
            <c:idx val="31"/>
            <c:bubble3D val="0"/>
            <c:spPr>
              <a:solidFill>
                <a:srgbClr val="5BBBB7"/>
              </a:solidFill>
              <a:ln w="19050">
                <a:solidFill>
                  <a:schemeClr val="lt1"/>
                </a:solidFill>
              </a:ln>
              <a:effectLst/>
            </c:spPr>
            <c:extLst>
              <c:ext xmlns:c16="http://schemas.microsoft.com/office/drawing/2014/chart" uri="{C3380CC4-5D6E-409C-BE32-E72D297353CC}">
                <c16:uniqueId val="{0000003F-415E-49DC-B2CE-AC0EB2518E8D}"/>
              </c:ext>
            </c:extLst>
          </c:dPt>
          <c:dPt>
            <c:idx val="32"/>
            <c:bubble3D val="0"/>
            <c:spPr>
              <a:solidFill>
                <a:srgbClr val="952D98"/>
              </a:solidFill>
              <a:ln w="19050">
                <a:solidFill>
                  <a:schemeClr val="lt1"/>
                </a:solidFill>
              </a:ln>
              <a:effectLst/>
            </c:spPr>
            <c:extLst>
              <c:ext xmlns:c16="http://schemas.microsoft.com/office/drawing/2014/chart" uri="{C3380CC4-5D6E-409C-BE32-E72D297353CC}">
                <c16:uniqueId val="{00000041-415E-49DC-B2CE-AC0EB2518E8D}"/>
              </c:ext>
            </c:extLst>
          </c:dPt>
          <c:dPt>
            <c:idx val="33"/>
            <c:bubble3D val="0"/>
            <c:spPr>
              <a:solidFill>
                <a:srgbClr val="5482AB"/>
              </a:solidFill>
              <a:ln w="19050">
                <a:solidFill>
                  <a:schemeClr val="lt1"/>
                </a:solidFill>
              </a:ln>
              <a:effectLst/>
            </c:spPr>
            <c:extLst>
              <c:ext xmlns:c16="http://schemas.microsoft.com/office/drawing/2014/chart" uri="{C3380CC4-5D6E-409C-BE32-E72D297353CC}">
                <c16:uniqueId val="{00000043-415E-49DC-B2CE-AC0EB2518E8D}"/>
              </c:ext>
            </c:extLst>
          </c:dPt>
          <c:dPt>
            <c:idx val="34"/>
            <c:bubble3D val="0"/>
            <c:spPr>
              <a:solidFill>
                <a:srgbClr val="E05206"/>
              </a:solidFill>
              <a:ln w="19050">
                <a:solidFill>
                  <a:schemeClr val="lt1"/>
                </a:solidFill>
              </a:ln>
              <a:effectLst/>
            </c:spPr>
            <c:extLst>
              <c:ext xmlns:c16="http://schemas.microsoft.com/office/drawing/2014/chart" uri="{C3380CC4-5D6E-409C-BE32-E72D297353CC}">
                <c16:uniqueId val="{00000045-415E-49DC-B2CE-AC0EB2518E8D}"/>
              </c:ext>
            </c:extLst>
          </c:dPt>
          <c:dPt>
            <c:idx val="35"/>
            <c:bubble3D val="0"/>
            <c:spPr>
              <a:solidFill>
                <a:srgbClr val="007A87"/>
              </a:solidFill>
              <a:ln w="19050">
                <a:solidFill>
                  <a:schemeClr val="lt1"/>
                </a:solidFill>
              </a:ln>
              <a:effectLst/>
            </c:spPr>
            <c:extLst>
              <c:ext xmlns:c16="http://schemas.microsoft.com/office/drawing/2014/chart" uri="{C3380CC4-5D6E-409C-BE32-E72D297353CC}">
                <c16:uniqueId val="{00000047-415E-49DC-B2CE-AC0EB2518E8D}"/>
              </c:ext>
            </c:extLst>
          </c:dPt>
          <c:dPt>
            <c:idx val="36"/>
            <c:bubble3D val="0"/>
            <c:spPr>
              <a:solidFill>
                <a:srgbClr val="C60C30"/>
              </a:solidFill>
              <a:ln w="19050">
                <a:solidFill>
                  <a:schemeClr val="lt1"/>
                </a:solidFill>
              </a:ln>
              <a:effectLst/>
            </c:spPr>
            <c:extLst>
              <c:ext xmlns:c16="http://schemas.microsoft.com/office/drawing/2014/chart" uri="{C3380CC4-5D6E-409C-BE32-E72D297353CC}">
                <c16:uniqueId val="{00000049-415E-49DC-B2CE-AC0EB2518E8D}"/>
              </c:ext>
            </c:extLst>
          </c:dPt>
          <c:dPt>
            <c:idx val="37"/>
            <c:bubble3D val="0"/>
            <c:spPr>
              <a:solidFill>
                <a:srgbClr val="5BBBB7"/>
              </a:solidFill>
              <a:ln w="19050">
                <a:solidFill>
                  <a:schemeClr val="lt1"/>
                </a:solidFill>
              </a:ln>
              <a:effectLst/>
            </c:spPr>
            <c:extLst>
              <c:ext xmlns:c16="http://schemas.microsoft.com/office/drawing/2014/chart" uri="{C3380CC4-5D6E-409C-BE32-E72D297353CC}">
                <c16:uniqueId val="{0000004B-415E-49DC-B2CE-AC0EB2518E8D}"/>
              </c:ext>
            </c:extLst>
          </c:dPt>
          <c:dPt>
            <c:idx val="38"/>
            <c:bubble3D val="0"/>
            <c:spPr>
              <a:solidFill>
                <a:srgbClr val="952D98"/>
              </a:solidFill>
              <a:ln w="19050">
                <a:solidFill>
                  <a:schemeClr val="lt1"/>
                </a:solidFill>
              </a:ln>
              <a:effectLst/>
            </c:spPr>
            <c:extLst>
              <c:ext xmlns:c16="http://schemas.microsoft.com/office/drawing/2014/chart" uri="{C3380CC4-5D6E-409C-BE32-E72D297353CC}">
                <c16:uniqueId val="{0000004D-415E-49DC-B2CE-AC0EB2518E8D}"/>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415E-49DC-B2CE-AC0EB2518E8D}"/>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415E-49DC-B2CE-AC0EB2518E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41EFED-BFD3-4508-9B87-503AB31E00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1F90BA4-4C17-4486-930C-4AC369995A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CF0000-2795-4863-B922-6558245C992A}" type="datetimeFigureOut">
              <a:rPr lang="en-GB" smtClean="0"/>
              <a:t>19/03/2021</a:t>
            </a:fld>
            <a:endParaRPr lang="en-GB"/>
          </a:p>
        </p:txBody>
      </p:sp>
      <p:sp>
        <p:nvSpPr>
          <p:cNvPr id="4" name="Footer Placeholder 3">
            <a:extLst>
              <a:ext uri="{FF2B5EF4-FFF2-40B4-BE49-F238E27FC236}">
                <a16:creationId xmlns:a16="http://schemas.microsoft.com/office/drawing/2014/main" id="{F0445F49-83FC-4A71-BFE6-96D3F09694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F96C00B-A897-49EF-8C7A-58385B393C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5E322-D68A-4B74-B520-CEF029C136B2}" type="slidenum">
              <a:rPr lang="en-GB" smtClean="0"/>
              <a:t>‹#›</a:t>
            </a:fld>
            <a:endParaRPr lang="en-GB"/>
          </a:p>
        </p:txBody>
      </p:sp>
    </p:spTree>
    <p:extLst>
      <p:ext uri="{BB962C8B-B14F-4D97-AF65-F5344CB8AC3E}">
        <p14:creationId xmlns:p14="http://schemas.microsoft.com/office/powerpoint/2010/main" val="100935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5A398-246C-41D9-84D8-19B1E41AEA95}" type="datetimeFigureOut">
              <a:rPr lang="en-US" smtClean="0"/>
              <a:pPr/>
              <a:t>3/19/2021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30E80-B539-481E-96B4-88C6786C8EA2}" type="slidenum">
              <a:rPr lang="en-GB" smtClean="0"/>
              <a:pPr/>
              <a:t>‹#›</a:t>
            </a:fld>
            <a:endParaRPr lang="en-GB"/>
          </a:p>
        </p:txBody>
      </p:sp>
    </p:spTree>
    <p:extLst>
      <p:ext uri="{BB962C8B-B14F-4D97-AF65-F5344CB8AC3E}">
        <p14:creationId xmlns:p14="http://schemas.microsoft.com/office/powerpoint/2010/main" val="354597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a:t>
            </a:fld>
            <a:endParaRPr lang="en-GB"/>
          </a:p>
        </p:txBody>
      </p:sp>
    </p:spTree>
    <p:extLst>
      <p:ext uri="{BB962C8B-B14F-4D97-AF65-F5344CB8AC3E}">
        <p14:creationId xmlns:p14="http://schemas.microsoft.com/office/powerpoint/2010/main" val="144227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help employees to understand, broadly, how income tax applies to their pay.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Important to note that tax bands are not specific to NHS but all England &amp; Wales. Speaker can use examples to explain that pension contributions reduce the employee’s taxable earnings, so that they pay less income tax.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Tax bands are correct at time of writing (2017/18). These will become out of date over time and should be reviewed and revised accordingly.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presenting to higher earners, could provide further information about the loss of the tax-free “personal allowance” as earnings exceed £100,000.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10</a:t>
            </a:fld>
            <a:endParaRPr lang="en-GB"/>
          </a:p>
        </p:txBody>
      </p:sp>
    </p:spTree>
    <p:extLst>
      <p:ext uri="{BB962C8B-B14F-4D97-AF65-F5344CB8AC3E}">
        <p14:creationId xmlns:p14="http://schemas.microsoft.com/office/powerpoint/2010/main" val="27881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build on the previous slide and provide detail on the tax relief applicable for various bands of earnings.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Tax relief is expressed in terms of every £1 paid into the Scheme in employee contributions (not allowing for breaches in the Annual and/or Lifetime Allowances – see section 10).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Tax bands are correct at time of writing. These will become out of date over time and should be reviewed and revised accordingly. </a:t>
            </a:r>
          </a:p>
          <a:p>
            <a:endParaRPr lang="en-GB" u="none" dirty="0"/>
          </a:p>
          <a:p>
            <a:endParaRPr lang="en-GB" u="none" dirty="0"/>
          </a:p>
          <a:p>
            <a:endParaRPr lang="en-GB" u="none" dirty="0"/>
          </a:p>
          <a:p>
            <a:endParaRPr lang="en-GB" u="none" dirty="0"/>
          </a:p>
          <a:p>
            <a:endParaRPr lang="en-GB" u="none" dirty="0"/>
          </a:p>
          <a:p>
            <a:endParaRPr lang="en-GB" u="none"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11</a:t>
            </a:fld>
            <a:endParaRPr lang="en-GB"/>
          </a:p>
        </p:txBody>
      </p:sp>
    </p:spTree>
    <p:extLst>
      <p:ext uri="{BB962C8B-B14F-4D97-AF65-F5344CB8AC3E}">
        <p14:creationId xmlns:p14="http://schemas.microsoft.com/office/powerpoint/2010/main" val="193205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how employee contributions attract tax relief, the employer contribution and what it will provide in retirement. There are 3 slides based on different levels of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Compare the deductions applying to a person who is not in the Scheme, to a person who is. Pension saving can be considered to be a tax efficient way to save towards retirement. Explain the employer contribution is only paid if the employee is a member of the Scheme. Illustrate, in very simple terms, what the payback period is (although the pension is paid for life).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can delete unwanted examples, or design new ones, depending on the audience. Tax bands are correct at time of writing (2017/18). These will become out of date over time and should be reviewed and revised accordingly.</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12</a:t>
            </a:fld>
            <a:endParaRPr lang="en-GB"/>
          </a:p>
        </p:txBody>
      </p:sp>
    </p:spTree>
    <p:extLst>
      <p:ext uri="{BB962C8B-B14F-4D97-AF65-F5344CB8AC3E}">
        <p14:creationId xmlns:p14="http://schemas.microsoft.com/office/powerpoint/2010/main" val="125239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13</a:t>
            </a:fld>
            <a:endParaRPr lang="en-GB"/>
          </a:p>
        </p:txBody>
      </p:sp>
    </p:spTree>
    <p:extLst>
      <p:ext uri="{BB962C8B-B14F-4D97-AF65-F5344CB8AC3E}">
        <p14:creationId xmlns:p14="http://schemas.microsoft.com/office/powerpoint/2010/main" val="67552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14</a:t>
            </a:fld>
            <a:endParaRPr lang="en-GB"/>
          </a:p>
        </p:txBody>
      </p:sp>
    </p:spTree>
    <p:extLst>
      <p:ext uri="{BB962C8B-B14F-4D97-AF65-F5344CB8AC3E}">
        <p14:creationId xmlns:p14="http://schemas.microsoft.com/office/powerpoint/2010/main" val="196426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Section break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15</a:t>
            </a:fld>
            <a:endParaRPr lang="en-GB"/>
          </a:p>
        </p:txBody>
      </p:sp>
    </p:spTree>
    <p:extLst>
      <p:ext uri="{BB962C8B-B14F-4D97-AF65-F5344CB8AC3E}">
        <p14:creationId xmlns:p14="http://schemas.microsoft.com/office/powerpoint/2010/main" val="3758526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introduce the NHS Pension Schemes and another opportunity to explain what a pension is in simple terms.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the changes in the NHS pension offering through the various schemes over time.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employees might have benefits in both Schemes, mention this if appropriate. Tailor to audience – e.g. if new starter session, point out 2015 Scheme is used for auto-enrolment and that they cannot join the ‘old’ Scheme. Colour coding for schemes used from this point on, for consistency.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Total Reward Statements will show which Scheme employees are in.</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16</a:t>
            </a:fld>
            <a:endParaRPr lang="en-GB"/>
          </a:p>
        </p:txBody>
      </p:sp>
    </p:spTree>
    <p:extLst>
      <p:ext uri="{BB962C8B-B14F-4D97-AF65-F5344CB8AC3E}">
        <p14:creationId xmlns:p14="http://schemas.microsoft.com/office/powerpoint/2010/main" val="104665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broadly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how pension builds up in the 2015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Each year, a scheme member will build up another “slice” of Career Average pension. The slice is based on Pensionable Pay in the year the pension was built up. Colours are intended to indicate that the slices making up pension are based on slices of pay from each and every year. This is why it is called a ‘Career Average’ scheme – because, broadly, it’s based on an average of pay whilst a member of the Scheme (not on Final Salary at retirement). Total pension at retirement is based on the sum of all these slices (with inflation protection included, known as revaluation). The pension is paid each and every year for life from retirement.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Slices are all the same size – however in reality different pay in different years will lead to different “slices” of pension adding up. Full circle is not intended to indicate number of years required for pension.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17</a:t>
            </a:fld>
            <a:endParaRPr lang="en-GB"/>
          </a:p>
        </p:txBody>
      </p:sp>
    </p:spTree>
    <p:extLst>
      <p:ext uri="{BB962C8B-B14F-4D97-AF65-F5344CB8AC3E}">
        <p14:creationId xmlns:p14="http://schemas.microsoft.com/office/powerpoint/2010/main" val="214799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broadly explain how Final Salary pension schemes (e.g. 1995 and 2008 Sections) work.</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Each year,</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scheme member will build up another “slice” of Final Salary pension. Colour is intended to indicate that all pension built up (i.e. each slice) is based on member’s Final Salary.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for Career Average section, pension is paid every year for life, from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Full circle is not intended to indicate number of years required for pension.</a:t>
            </a:r>
          </a:p>
          <a:p>
            <a:endParaRPr lang="en-GB" dirty="0"/>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18</a:t>
            </a:fld>
            <a:endParaRPr lang="en-GB"/>
          </a:p>
        </p:txBody>
      </p:sp>
    </p:spTree>
    <p:extLst>
      <p:ext uri="{BB962C8B-B14F-4D97-AF65-F5344CB8AC3E}">
        <p14:creationId xmlns:p14="http://schemas.microsoft.com/office/powerpoint/2010/main" val="97846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provide more detail on how pension builds up in the 1995 Section of the ‘old’ NHS Pension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uses a simplified example based on annual Pensionable Pay of £20,000. Speaker should talk through the each of the headline features: </a:t>
            </a: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pay used;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size of the “slice” that build up each year (fraction / % terms);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automatic lump sum that is included in the pension; and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Normal Pension Age – and what this means.</a:t>
            </a:r>
          </a:p>
          <a:p>
            <a:pPr lvl="0"/>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Very simplified example for the figures used in the 1-year build up and 20-year build up. Ignores details such as salary increases. Intended to help drill down to pension fundamentals rather than provide an accurate pension statement.</a:t>
            </a:r>
          </a:p>
          <a:p>
            <a:endParaRPr lang="en-GB" dirty="0"/>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19</a:t>
            </a:fld>
            <a:endParaRPr lang="en-GB"/>
          </a:p>
        </p:txBody>
      </p:sp>
    </p:spTree>
    <p:extLst>
      <p:ext uri="{BB962C8B-B14F-4D97-AF65-F5344CB8AC3E}">
        <p14:creationId xmlns:p14="http://schemas.microsoft.com/office/powerpoint/2010/main" val="134466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provide an </a:t>
            </a:r>
            <a:r>
              <a:rPr lang="en-GB" sz="1200" kern="1200">
                <a:solidFill>
                  <a:schemeClr val="tx1"/>
                </a:solidFill>
                <a:effectLst/>
                <a:latin typeface="+mn-lt"/>
                <a:ea typeface="+mn-ea"/>
                <a:cs typeface="+mn-cs"/>
              </a:rPr>
              <a:t>overview of </a:t>
            </a:r>
            <a:r>
              <a:rPr lang="en-GB" sz="1200" kern="1200" dirty="0">
                <a:solidFill>
                  <a:schemeClr val="tx1"/>
                </a:solidFill>
                <a:effectLst/>
                <a:latin typeface="+mn-lt"/>
                <a:ea typeface="+mn-ea"/>
                <a:cs typeface="+mn-cs"/>
              </a:rPr>
              <a:t>topics that will be covered during the session.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Edit slide if not presenting all topics. For example, if running </a:t>
            </a:r>
            <a:r>
              <a:rPr lang="en-GB" sz="1200" kern="1200">
                <a:solidFill>
                  <a:schemeClr val="tx1"/>
                </a:solidFill>
                <a:effectLst/>
                <a:latin typeface="+mn-lt"/>
                <a:ea typeface="+mn-ea"/>
                <a:cs typeface="+mn-cs"/>
              </a:rPr>
              <a:t>a ‘new starter’ </a:t>
            </a:r>
            <a:r>
              <a:rPr lang="en-GB" sz="1200" kern="1200" dirty="0">
                <a:solidFill>
                  <a:schemeClr val="tx1"/>
                </a:solidFill>
                <a:effectLst/>
                <a:latin typeface="+mn-lt"/>
                <a:ea typeface="+mn-ea"/>
                <a:cs typeface="+mn-cs"/>
              </a:rPr>
              <a:t>workshop then sections 1 to 5 are most relevant.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Neither the presentation nor the speaker is offering independent financial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a:t>
            </a:fld>
            <a:endParaRPr lang="en-GB"/>
          </a:p>
        </p:txBody>
      </p:sp>
    </p:spTree>
    <p:extLst>
      <p:ext uri="{BB962C8B-B14F-4D97-AF65-F5344CB8AC3E}">
        <p14:creationId xmlns:p14="http://schemas.microsoft.com/office/powerpoint/2010/main" val="1533730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provide more detail on how pension builds up in the 2008 Section of the ‘old’ NHS Pension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uses a simplified example based on annual Pensionable Pay of £20,000. Speaker should talk through the each of the headline features: </a:t>
            </a: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pay used;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size of the “slice” that build up each year (fraction / % terms);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Normal Pension Age – and what this means.</a:t>
            </a:r>
          </a:p>
          <a:p>
            <a:pPr lvl="0"/>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Very simplified example for the figures used in the 1-year build up and 20-year build up. Ignores details such as salary increases. Intended to help drill down to pension fundamentals rather than provide an accurate pension statement.</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20</a:t>
            </a:fld>
            <a:endParaRPr lang="en-GB"/>
          </a:p>
        </p:txBody>
      </p:sp>
    </p:spTree>
    <p:extLst>
      <p:ext uri="{BB962C8B-B14F-4D97-AF65-F5344CB8AC3E}">
        <p14:creationId xmlns:p14="http://schemas.microsoft.com/office/powerpoint/2010/main" val="167857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provide more detail on how pension builds up in the ‘new’ 2015 Scheme Section.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uses a simplified example based on annual Pensionable Pay of £20,000. Speaker should talk through the each of the headline features: </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pay used;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size of the “slice” that build up each year (fraction / % terms);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Normal Pension Age – and what this means.</a:t>
            </a:r>
          </a:p>
          <a:p>
            <a:pPr lvl="0"/>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Very simplified example for the figures used in the 1-year build up and 20-year build up. Ignores details such as salary increases. Intended to help drill down to pension fundamentals rather than provide an accurate pension statement.</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21</a:t>
            </a:fld>
            <a:endParaRPr lang="en-GB"/>
          </a:p>
        </p:txBody>
      </p:sp>
    </p:spTree>
    <p:extLst>
      <p:ext uri="{BB962C8B-B14F-4D97-AF65-F5344CB8AC3E}">
        <p14:creationId xmlns:p14="http://schemas.microsoft.com/office/powerpoint/2010/main" val="9632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Section break only.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22</a:t>
            </a:fld>
            <a:endParaRPr lang="en-GB"/>
          </a:p>
        </p:txBody>
      </p:sp>
    </p:spTree>
    <p:extLst>
      <p:ext uri="{BB962C8B-B14F-4D97-AF65-F5344CB8AC3E}">
        <p14:creationId xmlns:p14="http://schemas.microsoft.com/office/powerpoint/2010/main" val="281933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the features of the Total Reward Statement, how and where employees can log in and the information displayed on the TRS.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what each bit of key information is showing the employees, and that this can be used to help them keep track of their pension benefits.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Consider enabling attendees to access TRS during the session.</a:t>
            </a:r>
          </a:p>
          <a:p>
            <a:endParaRPr lang="en-GB" dirty="0"/>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23</a:t>
            </a:fld>
            <a:endParaRPr lang="en-GB"/>
          </a:p>
        </p:txBody>
      </p:sp>
    </p:spTree>
    <p:extLst>
      <p:ext uri="{BB962C8B-B14F-4D97-AF65-F5344CB8AC3E}">
        <p14:creationId xmlns:p14="http://schemas.microsoft.com/office/powerpoint/2010/main" val="1358098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Section break only.</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24</a:t>
            </a:fld>
            <a:endParaRPr lang="en-GB"/>
          </a:p>
        </p:txBody>
      </p:sp>
    </p:spTree>
    <p:extLst>
      <p:ext uri="{BB962C8B-B14F-4D97-AF65-F5344CB8AC3E}">
        <p14:creationId xmlns:p14="http://schemas.microsoft.com/office/powerpoint/2010/main" val="577489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provide discussion points for death benefits which fall into two categories – pension for spouse / partner / eligible children, and lump sum payments.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to point out different benefits are payable depending on when death occurs – in active service, in deferment or after retirement.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Highlight that members can nominate who any lump sum should be paid to using a nomination form “DB2” available from the members’ hub. Members should keep these up to date.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May need to clarify technical terms – who qualifies as eligible dependant for example.</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25</a:t>
            </a:fld>
            <a:endParaRPr lang="en-GB"/>
          </a:p>
        </p:txBody>
      </p:sp>
    </p:spTree>
    <p:extLst>
      <p:ext uri="{BB962C8B-B14F-4D97-AF65-F5344CB8AC3E}">
        <p14:creationId xmlns:p14="http://schemas.microsoft.com/office/powerpoint/2010/main" val="97502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Section break only.</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26</a:t>
            </a:fld>
            <a:endParaRPr lang="en-GB"/>
          </a:p>
        </p:txBody>
      </p:sp>
    </p:spTree>
    <p:extLst>
      <p:ext uri="{BB962C8B-B14F-4D97-AF65-F5344CB8AC3E}">
        <p14:creationId xmlns:p14="http://schemas.microsoft.com/office/powerpoint/2010/main" val="2219204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the different benefits payable depending on whether an employee leaves before or after 2 years if service.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appropriate, speaker can provide more information on what service is included – e.g. for returning employees.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Purpose to explain that benefits are not lost if employees leave the scheme / employment.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Re-joining the scheme can mean that employees can link up previous periods of service.</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27</a:t>
            </a:fld>
            <a:endParaRPr lang="en-GB"/>
          </a:p>
        </p:txBody>
      </p:sp>
    </p:spTree>
    <p:extLst>
      <p:ext uri="{BB962C8B-B14F-4D97-AF65-F5344CB8AC3E}">
        <p14:creationId xmlns:p14="http://schemas.microsoft.com/office/powerpoint/2010/main" val="3465229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Section break only.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28</a:t>
            </a:fld>
            <a:endParaRPr lang="en-GB"/>
          </a:p>
        </p:txBody>
      </p:sp>
    </p:spTree>
    <p:extLst>
      <p:ext uri="{BB962C8B-B14F-4D97-AF65-F5344CB8AC3E}">
        <p14:creationId xmlns:p14="http://schemas.microsoft.com/office/powerpoint/2010/main" val="1763617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the different Normal Pension Ages (NPA) and what this means in terms of being able to retire earlier or later than NPA.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that this slide covers information at a very high level, and some employees may have benefits across different schemes/sections.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 clear that early retirement pensions do not step back up to “full” amount at NPA. Information is provided at a high level and does not cover, for example, Special Class status and Mental Health Officers.</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29</a:t>
            </a:fld>
            <a:endParaRPr lang="en-GB"/>
          </a:p>
        </p:txBody>
      </p:sp>
    </p:spTree>
    <p:extLst>
      <p:ext uri="{BB962C8B-B14F-4D97-AF65-F5344CB8AC3E}">
        <p14:creationId xmlns:p14="http://schemas.microsoft.com/office/powerpoint/2010/main" val="68820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Section break only.</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a:t>
            </a:fld>
            <a:endParaRPr lang="en-GB"/>
          </a:p>
        </p:txBody>
      </p:sp>
    </p:spTree>
    <p:extLst>
      <p:ext uri="{BB962C8B-B14F-4D97-AF65-F5344CB8AC3E}">
        <p14:creationId xmlns:p14="http://schemas.microsoft.com/office/powerpoint/2010/main" val="189002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the option of giving up pension for tax- free cash at retirement using the 2015 Scheme as an example.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appropriate to the audience, can provide details on how this works for in the 1995 and 2008 Sections.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Tax-free cash is an option for all pension schemes - not just an option for the NHS Pension Scheme.</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30</a:t>
            </a:fld>
            <a:endParaRPr lang="en-GB"/>
          </a:p>
        </p:txBody>
      </p:sp>
    </p:spTree>
    <p:extLst>
      <p:ext uri="{BB962C8B-B14F-4D97-AF65-F5344CB8AC3E}">
        <p14:creationId xmlns:p14="http://schemas.microsoft.com/office/powerpoint/2010/main" val="4173228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the different ways that employees can approach retirement across the schemes/sections.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can discuss that “retirement” is not necessarily a single point in time, employees have a number of flexibilities around how to approach it. The terms used are those used in NHS literature.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flexibilities are correct at time of presenting. Important to stress that “retire &amp; return” is an employer flexibility rather than a right for employees.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31</a:t>
            </a:fld>
            <a:endParaRPr lang="en-GB"/>
          </a:p>
        </p:txBody>
      </p:sp>
    </p:spTree>
    <p:extLst>
      <p:ext uri="{BB962C8B-B14F-4D97-AF65-F5344CB8AC3E}">
        <p14:creationId xmlns:p14="http://schemas.microsoft.com/office/powerpoint/2010/main" val="1050804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the ability for employees in ill health to draw a pension from the Scheme. Also, to explain the different categories of ill health retirement and benefits payable if criteria is met.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 consider explaining terms/definitions – e.g. terminally ill for these purposes means less than 12 months to live.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32</a:t>
            </a:fld>
            <a:endParaRPr lang="en-GB"/>
          </a:p>
        </p:txBody>
      </p:sp>
    </p:spTree>
    <p:extLst>
      <p:ext uri="{BB962C8B-B14F-4D97-AF65-F5344CB8AC3E}">
        <p14:creationId xmlns:p14="http://schemas.microsoft.com/office/powerpoint/2010/main" val="3310723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help employees get a broad understanding of how they can consider how much they need for retirement (i.e. stopping work).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section could be used as part of a “retirement preparation” workshop.</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None of this section is intended as advice. Instead, it is intended as a high level starting point to help employees start to think about retirement planning.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Employees should consider their own circumstances and financial position in detail, and seek their own independent financial advice if necessary.</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33</a:t>
            </a:fld>
            <a:endParaRPr lang="en-GB"/>
          </a:p>
        </p:txBody>
      </p:sp>
    </p:spTree>
    <p:extLst>
      <p:ext uri="{BB962C8B-B14F-4D97-AF65-F5344CB8AC3E}">
        <p14:creationId xmlns:p14="http://schemas.microsoft.com/office/powerpoint/2010/main" val="1754624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discuss different sources of financial support for life after retirement and encourage employees to start thinking about their own.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Saving for retirement can take many forms, with benefits in the NHS Pension Scheme one part of it.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May not apply to all – for example perhaps UK State pension may not be payable if insufficient National Insurance contributions paid.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34</a:t>
            </a:fld>
            <a:endParaRPr lang="en-GB"/>
          </a:p>
        </p:txBody>
      </p:sp>
    </p:spTree>
    <p:extLst>
      <p:ext uri="{BB962C8B-B14F-4D97-AF65-F5344CB8AC3E}">
        <p14:creationId xmlns:p14="http://schemas.microsoft.com/office/powerpoint/2010/main" val="2674283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give some very high level ideas of how much is needed in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There is research to suggests somewhere between 50% to 75% of annual pay (as an annual income) after retirement. Explain income replacement ratio, and how this tends to increase for the lower paid to sustain a basic standard of living.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employees to think this through themselves as a household so that total financial picture considered.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Employees should consider their own circumstances and financial position in detail.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35</a:t>
            </a:fld>
            <a:endParaRPr lang="en-GB"/>
          </a:p>
        </p:txBody>
      </p:sp>
    </p:spTree>
    <p:extLst>
      <p:ext uri="{BB962C8B-B14F-4D97-AF65-F5344CB8AC3E}">
        <p14:creationId xmlns:p14="http://schemas.microsoft.com/office/powerpoint/2010/main" val="2283922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illustrate a very broad “rule of thumb” to help employees consider a high level target income.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Rule of thumb is for the target income to be £15,000 plus one-third of pay at retirement above this level. Speaker should explain by talking through examples.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 approaches possible to target setting – alternatives will be considered next.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Employees should consider their own circumstances and financial position in detail.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36</a:t>
            </a:fld>
            <a:endParaRPr lang="en-GB"/>
          </a:p>
        </p:txBody>
      </p:sp>
    </p:spTree>
    <p:extLst>
      <p:ext uri="{BB962C8B-B14F-4D97-AF65-F5344CB8AC3E}">
        <p14:creationId xmlns:p14="http://schemas.microsoft.com/office/powerpoint/2010/main" val="2025586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consider a second approach to target income setting – to maintain same level of net income. Uses pay of £25,000.</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Slide explains that even if employee wants to maintain same level of net income after retirement as they received whilst in work, they may need less gross income because of the different deductions applying in work and in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Rates, taxes and contribution percentages correct at time of writing (2017/18) – speaker should check these remain correct. Slide considers all sources of post retirement income – not just from the NHS Pension Scheme.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Employees should consider their own circumstances and financial position in detail.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37</a:t>
            </a:fld>
            <a:endParaRPr lang="en-GB"/>
          </a:p>
        </p:txBody>
      </p:sp>
    </p:spTree>
    <p:extLst>
      <p:ext uri="{BB962C8B-B14F-4D97-AF65-F5344CB8AC3E}">
        <p14:creationId xmlns:p14="http://schemas.microsoft.com/office/powerpoint/2010/main" val="293775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consider a second approach to target income setting – to maintain same level of net income. Uses pay of £25,000.</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Slide explains that even if employee wants to maintain same level of net income after retirement as they received whilst in work, they may need less gross income because of the different deductions applying in work and in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Rates, taxes and contribution percentages correct at time of writing (2017/18) – speaker should check these remain correct. Slide considers all sources of post retirement income – not just from the NHS Pension Scheme.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Employees should consider their own circumstances and financial position in detail.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38</a:t>
            </a:fld>
            <a:endParaRPr lang="en-GB"/>
          </a:p>
        </p:txBody>
      </p:sp>
    </p:spTree>
    <p:extLst>
      <p:ext uri="{BB962C8B-B14F-4D97-AF65-F5344CB8AC3E}">
        <p14:creationId xmlns:p14="http://schemas.microsoft.com/office/powerpoint/2010/main" val="1201206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how income needs change after retirement as a result of different spending patterns.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This is a more detailed approach to target setting which employees should consider for their retirement planning.</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Employees should consider their own circumstances and financial position in detail.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39</a:t>
            </a:fld>
            <a:endParaRPr lang="en-GB"/>
          </a:p>
        </p:txBody>
      </p:sp>
    </p:spTree>
    <p:extLst>
      <p:ext uri="{BB962C8B-B14F-4D97-AF65-F5344CB8AC3E}">
        <p14:creationId xmlns:p14="http://schemas.microsoft.com/office/powerpoint/2010/main" val="358837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provide employees with an overview of the features of saving into a workplace pension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Consider pointing out that some of the features highlighted here are common to many workplace schemes (tax relief / employer contribution). Explain how the cost of providing benefits is met by the employee, employer and HMRC through tax relief).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the main benefits that the Scheme provides and that not only does the Scheme provide benefits directly for the member, it also provides benefits for dependants, should the worst happen. For new starters or “pension beginners” consider explaining what a pension is in very simple terms – e.g. “it’s a salary for your retirement, paid from the Scheme” from the point of retirement for the rest of your life.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Where taxable income is under £11,500 pa (2017/18 Personal Allowance) there will be no tax relief.</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a:t>
            </a:fld>
            <a:endParaRPr lang="en-GB"/>
          </a:p>
        </p:txBody>
      </p:sp>
    </p:spTree>
    <p:extLst>
      <p:ext uri="{BB962C8B-B14F-4D97-AF65-F5344CB8AC3E}">
        <p14:creationId xmlns:p14="http://schemas.microsoft.com/office/powerpoint/2010/main" val="3881145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introduce the State Pension and the age at which it will become payable (“State Pension Age”). Also, to show how State Pension Age has changed over time.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State Pension Age is also the Normal Pension Age for the 2015 NHS Pension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State Pension Age graph correct at time of writing – speakers should ensure it remains correct at time of presenting.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40</a:t>
            </a:fld>
            <a:endParaRPr lang="en-GB"/>
          </a:p>
        </p:txBody>
      </p:sp>
    </p:spTree>
    <p:extLst>
      <p:ext uri="{BB962C8B-B14F-4D97-AF65-F5344CB8AC3E}">
        <p14:creationId xmlns:p14="http://schemas.microsoft.com/office/powerpoint/2010/main" val="3898578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how the State Pension has changed over time, and how it can be a valuable part of retirement income.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the age at which the State Pension is payable from, the weekly amount paid (approximate amounts in today’s money terms), the average time for which it was paid based on life expectancy at the time, and the average total amount paid out. Slide provides prompt to explain that prior to April 2016 NHS Pension Scheme members were “contracted-out” of the State Second Pension so may not receive the maximum State Pension.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Average amount paid out over lifetime provided in very broad, simple terms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 inflation / interest etc assumed – simply weekly amount multiplied by average life expectancy, rounded down to nearest £1,000).</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Information correct at time of writing – speakers should ensure it remains correct at time of presenting.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41</a:t>
            </a:fld>
            <a:endParaRPr lang="en-GB"/>
          </a:p>
        </p:txBody>
      </p:sp>
    </p:spTree>
    <p:extLst>
      <p:ext uri="{BB962C8B-B14F-4D97-AF65-F5344CB8AC3E}">
        <p14:creationId xmlns:p14="http://schemas.microsoft.com/office/powerpoint/2010/main" val="1799660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how to obtain a State Pension Statement on-line, and what information is needed to access this (payslip / passport / P60).</a:t>
            </a:r>
          </a:p>
          <a:p>
            <a:r>
              <a:rPr lang="en-GB" sz="1200" kern="1200" dirty="0">
                <a:solidFill>
                  <a:schemeClr val="tx1"/>
                </a:solidFill>
                <a:effectLst/>
                <a:latin typeface="+mn-lt"/>
                <a:ea typeface="+mn-ea"/>
                <a:cs typeface="+mn-cs"/>
              </a:rPr>
              <a:t> </a:t>
            </a: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The process is fairly simple and employees should be encouraged to carry this out.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mentioned on the previous slide, employees who have been contracted-out may not be on track to receive the full State Pension. This will help individuals manage their own State Pension expectations.</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42</a:t>
            </a:fld>
            <a:endParaRPr lang="en-GB"/>
          </a:p>
        </p:txBody>
      </p:sp>
    </p:spTree>
    <p:extLst>
      <p:ext uri="{BB962C8B-B14F-4D97-AF65-F5344CB8AC3E}">
        <p14:creationId xmlns:p14="http://schemas.microsoft.com/office/powerpoint/2010/main" val="638662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illustrate what an online State Pension Statement will look like.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what the example figures mean – what has been built up to date, and what might be paid on retirement subject to sufficient National Insurance contributions.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Amounts are an illustration only at time of writing – speaker should consider updating at time of presenting.</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43</a:t>
            </a:fld>
            <a:endParaRPr lang="en-GB"/>
          </a:p>
        </p:txBody>
      </p:sp>
    </p:spTree>
    <p:extLst>
      <p:ext uri="{BB962C8B-B14F-4D97-AF65-F5344CB8AC3E}">
        <p14:creationId xmlns:p14="http://schemas.microsoft.com/office/powerpoint/2010/main" val="524867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summarise the points already covered and how employees can take action to help with their preparation for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where to get information on NHS benefits – e.g. TRS.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Employees should consider their own circumstances and financial position in detail.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44</a:t>
            </a:fld>
            <a:endParaRPr lang="en-GB"/>
          </a:p>
        </p:txBody>
      </p:sp>
    </p:spTree>
    <p:extLst>
      <p:ext uri="{BB962C8B-B14F-4D97-AF65-F5344CB8AC3E}">
        <p14:creationId xmlns:p14="http://schemas.microsoft.com/office/powerpoint/2010/main" val="3400879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Section break only.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45</a:t>
            </a:fld>
            <a:endParaRPr lang="en-GB"/>
          </a:p>
        </p:txBody>
      </p:sp>
    </p:spTree>
    <p:extLst>
      <p:ext uri="{BB962C8B-B14F-4D97-AF65-F5344CB8AC3E}">
        <p14:creationId xmlns:p14="http://schemas.microsoft.com/office/powerpoint/2010/main" val="4001914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the option of buying more pension in the Scheme through the “Additional Pension” option.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what Additional Pension is, what it costs and how employees can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Consider impact on Annual and Lifetime Allowances.</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46</a:t>
            </a:fld>
            <a:endParaRPr lang="en-GB"/>
          </a:p>
        </p:txBody>
      </p:sp>
    </p:spTree>
    <p:extLst>
      <p:ext uri="{BB962C8B-B14F-4D97-AF65-F5344CB8AC3E}">
        <p14:creationId xmlns:p14="http://schemas.microsoft.com/office/powerpoint/2010/main" val="3369940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the option of paying Additional Voluntary Contributions.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what AVCs are, the cost, what it provides (AVC pot – not guaranteed pension) and how employees can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Consider impact on Annual and Lifetime Allowances.</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47</a:t>
            </a:fld>
            <a:endParaRPr lang="en-GB"/>
          </a:p>
        </p:txBody>
      </p:sp>
    </p:spTree>
    <p:extLst>
      <p:ext uri="{BB962C8B-B14F-4D97-AF65-F5344CB8AC3E}">
        <p14:creationId xmlns:p14="http://schemas.microsoft.com/office/powerpoint/2010/main" val="3270294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the option of paying for a reduced Normal Retirement Age – called the “Early Retirement Reduction Buy out”.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what it is, what it costs, and how employees can pay. Only available for 2015 Scheme members, window to apply each year. Only take effect when contributions are being paid (i.e. cannot pay retrospectively).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Consider impact on Annual and Lifetime Allowances.</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48</a:t>
            </a:fld>
            <a:endParaRPr lang="en-GB"/>
          </a:p>
        </p:txBody>
      </p:sp>
    </p:spTree>
    <p:extLst>
      <p:ext uri="{BB962C8B-B14F-4D97-AF65-F5344CB8AC3E}">
        <p14:creationId xmlns:p14="http://schemas.microsoft.com/office/powerpoint/2010/main" val="11062838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help employees get a broad understanding of the Annual and Lifetime Allowances.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section could be used as a standalone workshop.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Pension scheme contributions attract tax-relief but limits apply each year (Annual Allowance) and over a working life (Lifetime Allowance).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None of this section is intended as advice.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Employees should consider their own circumstances and financial position in detail, and seek their own independent financial advice if necessary.</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49</a:t>
            </a:fld>
            <a:endParaRPr lang="en-GB"/>
          </a:p>
        </p:txBody>
      </p:sp>
    </p:spTree>
    <p:extLst>
      <p:ext uri="{BB962C8B-B14F-4D97-AF65-F5344CB8AC3E}">
        <p14:creationId xmlns:p14="http://schemas.microsoft.com/office/powerpoint/2010/main" val="346068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Section break only.</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a:t>
            </a:fld>
            <a:endParaRPr lang="en-GB"/>
          </a:p>
        </p:txBody>
      </p:sp>
    </p:spTree>
    <p:extLst>
      <p:ext uri="{BB962C8B-B14F-4D97-AF65-F5344CB8AC3E}">
        <p14:creationId xmlns:p14="http://schemas.microsoft.com/office/powerpoint/2010/main" val="765651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when this tax charge applies – i.e. when individuals exceed the Annual Allowance in a single tax year.</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Breaching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AA does not necessarily mean that a tax charge applies as individuals may have unused allowance (or “carry forward”) from previous years to offset the excess savings.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Speaker should consider offering audience examples of how excess pension savings can occur – for example a spike in pensionable pay due to promotion for an employee in one of the final salary sections / buying additional pension etc.</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The AA applies to all UK pension schemes – it is not NHS Pension Scheme specific. Annual Allowance correct at time of writing (2017/18).</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50</a:t>
            </a:fld>
            <a:endParaRPr lang="en-GB"/>
          </a:p>
        </p:txBody>
      </p:sp>
    </p:spTree>
    <p:extLst>
      <p:ext uri="{BB962C8B-B14F-4D97-AF65-F5344CB8AC3E}">
        <p14:creationId xmlns:p14="http://schemas.microsoft.com/office/powerpoint/2010/main" val="1371054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how pension saving is valued for Defined Benefit pension schemes (like in the NHS) and Defined Contribution pension schemes (like AVCs).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Individuals should be careful if they have pension savings elsewhere – as limit applies to ALL pension savings, not just in the NHS Pension Scheme. (State Pension exempt from this.)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NHS Pension Scheme specific – applies to all UK pension saving.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appropriate, could provide further detail on 1995 Section benefits where the change in the value of the lump sum is also included in the value of DB pension saving.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51</a:t>
            </a:fld>
            <a:endParaRPr lang="en-GB"/>
          </a:p>
        </p:txBody>
      </p:sp>
    </p:spTree>
    <p:extLst>
      <p:ext uri="{BB962C8B-B14F-4D97-AF65-F5344CB8AC3E}">
        <p14:creationId xmlns:p14="http://schemas.microsoft.com/office/powerpoint/2010/main" val="191508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measure the value of pension saving against the Annual Allowance to determine whether there is any excess.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Carry forward is only mentioned at a very high level. Could use this prompt to explain further.</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Annual Allowance correct at time of writing (2017/18).</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52</a:t>
            </a:fld>
            <a:endParaRPr lang="en-GB"/>
          </a:p>
        </p:txBody>
      </p:sp>
    </p:spTree>
    <p:extLst>
      <p:ext uri="{BB962C8B-B14F-4D97-AF65-F5344CB8AC3E}">
        <p14:creationId xmlns:p14="http://schemas.microsoft.com/office/powerpoint/2010/main" val="3147049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that the Scheme calculates the value of pension saving on the behalf of members and writes to those impacted.</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previous slides provide background for the calculations, which are carried out by the Scheme administrators.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example statement can be used to illustrate what is shown on statement.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Only NHS benefits will be set out on Scheme statements – employees will also have to consider any further pension savings outside of the Scheme. </a:t>
            </a:r>
          </a:p>
          <a:p>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53</a:t>
            </a:fld>
            <a:endParaRPr lang="en-GB"/>
          </a:p>
        </p:txBody>
      </p:sp>
    </p:spTree>
    <p:extLst>
      <p:ext uri="{BB962C8B-B14F-4D97-AF65-F5344CB8AC3E}">
        <p14:creationId xmlns:p14="http://schemas.microsoft.com/office/powerpoint/2010/main" val="13783438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how tax is applied to excess pension saving (worked out on previous slide), and the options for paying this tax charge.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AA tax charge can be paid either directly (through a tax return), or through the Scheme when certain criteria are met (by “Scheme Pays” – reducing pension benefits).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Guidance and examples are available on the NHS Business Services Authority website.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are correct at time of presenting.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 are not authorised to provide advice on which option is the best one to choose. It is the employee’s responsibility to seek independent financial advice if required.</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54</a:t>
            </a:fld>
            <a:endParaRPr lang="en-GB"/>
          </a:p>
        </p:txBody>
      </p:sp>
    </p:spTree>
    <p:extLst>
      <p:ext uri="{BB962C8B-B14F-4D97-AF65-F5344CB8AC3E}">
        <p14:creationId xmlns:p14="http://schemas.microsoft.com/office/powerpoint/2010/main" val="5842695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that the Annual Allowance of £40,000 may be less for higher earner, which increases the likelihood of a tax charge applying.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threshold and adjusted income are only known after the end of the tax year, and that they do not only include taxable earnings from NHS employment.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Limits and tests correct at time of writing (2017/18).</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55</a:t>
            </a:fld>
            <a:endParaRPr lang="en-GB"/>
          </a:p>
        </p:txBody>
      </p:sp>
    </p:spTree>
    <p:extLst>
      <p:ext uri="{BB962C8B-B14F-4D97-AF65-F5344CB8AC3E}">
        <p14:creationId xmlns:p14="http://schemas.microsoft.com/office/powerpoint/2010/main" val="2369560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how the Annual Allowance reduces (or ‘tapers’) for employees if both tests on previous slide are breached.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The Annual Allowance can taper down to a minimum of £10,000.</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Amounts correct at time of writing. Does not include any information on the Money Purchase Annual Allowance.</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56</a:t>
            </a:fld>
            <a:endParaRPr lang="en-GB"/>
          </a:p>
        </p:txBody>
      </p:sp>
    </p:spTree>
    <p:extLst>
      <p:ext uri="{BB962C8B-B14F-4D97-AF65-F5344CB8AC3E}">
        <p14:creationId xmlns:p14="http://schemas.microsoft.com/office/powerpoint/2010/main" val="33307573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when this tax charge applies – i.e. when individuals exceed the Lifetime Allowance.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should consider offering audience examples of how excess pension savings can occur.</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The LTA applies to all UK pension schemes – it is not NHS Pension Scheme specific. LTA for 2018/19 correct at time of writing (2017/18).</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57</a:t>
            </a:fld>
            <a:endParaRPr lang="en-GB"/>
          </a:p>
        </p:txBody>
      </p:sp>
    </p:spTree>
    <p:extLst>
      <p:ext uri="{BB962C8B-B14F-4D97-AF65-F5344CB8AC3E}">
        <p14:creationId xmlns:p14="http://schemas.microsoft.com/office/powerpoint/2010/main" val="2455446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how pension saving is valued for Defined Benefit pension schemes (like in the NHS) and Defined Contribution pension schemes (like AVCs).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Individuals should be careful if they have pension savings elsewhere – as limit applies to ALL pension savings, not just in the NHS Pension Scheme. (State Pension exempt from this.)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NHS Pension Scheme specific – applies to all UK pension saving.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appropriate, could provide further detail on NHS Pension Scheme benefits.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58</a:t>
            </a:fld>
            <a:endParaRPr lang="en-GB"/>
          </a:p>
        </p:txBody>
      </p:sp>
    </p:spTree>
    <p:extLst>
      <p:ext uri="{BB962C8B-B14F-4D97-AF65-F5344CB8AC3E}">
        <p14:creationId xmlns:p14="http://schemas.microsoft.com/office/powerpoint/2010/main" val="3583882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measure the value of pension saving against the Lifetime Allowance to determine whether there is any excess.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Benefits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are measured against the LTA on starting to draw them.</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(2017/18).</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59</a:t>
            </a:fld>
            <a:endParaRPr lang="en-GB"/>
          </a:p>
        </p:txBody>
      </p:sp>
    </p:spTree>
    <p:extLst>
      <p:ext uri="{BB962C8B-B14F-4D97-AF65-F5344CB8AC3E}">
        <p14:creationId xmlns:p14="http://schemas.microsoft.com/office/powerpoint/2010/main" val="323950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the payslip and its codes, so employees can familiarise themselves with the various terms and deductions applying.</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Run through the key items, including the employee’s own pension contribution.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Point out the “SD reference number” which employees should have to hand when contacting the pension admin helpline.</a:t>
            </a:r>
          </a:p>
          <a:p>
            <a:r>
              <a:rPr lang="en-GB" sz="1200" kern="1200" dirty="0">
                <a:solidFill>
                  <a:schemeClr val="tx1"/>
                </a:solidFill>
                <a:effectLst/>
                <a:latin typeface="+mn-lt"/>
                <a:ea typeface="+mn-ea"/>
                <a:cs typeface="+mn-cs"/>
              </a:rPr>
              <a:t> </a:t>
            </a: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Payslips do not show the employer’s contribution. This will be covered later. Individuals will have different payments and deductions to those illustrated here. Individual payslips are likely to differ in format. This example payslip may become out of date over time.</a:t>
            </a:r>
          </a:p>
          <a:p>
            <a:endParaRPr lang="en-GB" u="none"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6</a:t>
            </a:fld>
            <a:endParaRPr lang="en-GB"/>
          </a:p>
        </p:txBody>
      </p:sp>
    </p:spTree>
    <p:extLst>
      <p:ext uri="{BB962C8B-B14F-4D97-AF65-F5344CB8AC3E}">
        <p14:creationId xmlns:p14="http://schemas.microsoft.com/office/powerpoint/2010/main" val="3601848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how tax is applied to excess pension saving (worked out on previous slide), and the options for paying this tax charge.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LTA tax charge is paid through the Scheme by reducing benefits.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Guidance and examples are available on the NHS Business Services Authority website.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are correct at time of presenting.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 are not authorised to provide advice on which option is the best one to choose. It is the employee’s responsibility to seek independent financial advice if required.</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60</a:t>
            </a:fld>
            <a:endParaRPr lang="en-GB"/>
          </a:p>
        </p:txBody>
      </p:sp>
    </p:spTree>
    <p:extLst>
      <p:ext uri="{BB962C8B-B14F-4D97-AF65-F5344CB8AC3E}">
        <p14:creationId xmlns:p14="http://schemas.microsoft.com/office/powerpoint/2010/main" val="3508853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illustrate different ways to mitigate the likelihood or amount of any LTA tax charge.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Once again, no advice is being given here. This slide just highlights some ways which can reduce the value of pension savings drawn at retirement.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Information correct at time of writing.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 are not authorised to provide advice on which option is the best one to choose. It is the employee’s responsibility to seek independent financial advice if required.</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61</a:t>
            </a:fld>
            <a:endParaRPr lang="en-GB"/>
          </a:p>
        </p:txBody>
      </p:sp>
    </p:spTree>
    <p:extLst>
      <p:ext uri="{BB962C8B-B14F-4D97-AF65-F5344CB8AC3E}">
        <p14:creationId xmlns:p14="http://schemas.microsoft.com/office/powerpoint/2010/main" val="20867468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Legal disclaimer and warning slide. </a:t>
            </a:r>
          </a:p>
          <a:p>
            <a:endParaRPr lang="en-GB"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62</a:t>
            </a:fld>
            <a:endParaRPr lang="en-GB"/>
          </a:p>
        </p:txBody>
      </p:sp>
    </p:spTree>
    <p:extLst>
      <p:ext uri="{BB962C8B-B14F-4D97-AF65-F5344CB8AC3E}">
        <p14:creationId xmlns:p14="http://schemas.microsoft.com/office/powerpoint/2010/main" val="372273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the rate that employees pay to the Scheme is dependent on “Whole-Time Equivalent Pensionable Pay”.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just employee who pays in, but the employer pays too. So, by not being in the Scheme, employees are missing out on employer contributions towards their retirement. Employers also pick up the cost of the administration of the Scheme.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the concept of Whole-Time Equivalent pay. Part timer examples follow on next slide.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Rates correct at the time of writing (2017/18). Rates for both employees and employers may change in the future.</a:t>
            </a:r>
          </a:p>
          <a:p>
            <a:endParaRPr lang="en-GB" u="none"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7</a:t>
            </a:fld>
            <a:endParaRPr lang="en-GB"/>
          </a:p>
        </p:txBody>
      </p:sp>
    </p:spTree>
    <p:extLst>
      <p:ext uri="{BB962C8B-B14F-4D97-AF65-F5344CB8AC3E}">
        <p14:creationId xmlns:p14="http://schemas.microsoft.com/office/powerpoint/2010/main" val="421365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how member rates are calculated for part-timers.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The slide uses 50% of working hours as an example. Could verbally use further examples.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Rates correct at the time of writing (2017/18). Rates for both employees and employers may change in the future.</a:t>
            </a:r>
          </a:p>
          <a:p>
            <a:endParaRPr lang="en-GB" u="sng"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8</a:t>
            </a:fld>
            <a:endParaRPr lang="en-GB"/>
          </a:p>
        </p:txBody>
      </p:sp>
    </p:spTree>
    <p:extLst>
      <p:ext uri="{BB962C8B-B14F-4D97-AF65-F5344CB8AC3E}">
        <p14:creationId xmlns:p14="http://schemas.microsoft.com/office/powerpoint/2010/main" val="371516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help employees to understand, broadly, how income tax applies to their pay.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Important to note that tax bands are not specific to NHS but all England &amp; Wales. Speaker can use examples to explain that pension contributions reduce the employee’s taxable earnings, so that they pay less income tax.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Tax bands are correct at time of writing (2017/18). These will become out of date over time and should be reviewed and revised accordingly.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presenting to higher earners, could provide further information about the loss of the tax-free “personal allowance” as earnings exceed £100,000. </a:t>
            </a:r>
          </a:p>
          <a:p>
            <a:endParaRPr lang="en-GB" u="none" dirty="0"/>
          </a:p>
        </p:txBody>
      </p:sp>
      <p:sp>
        <p:nvSpPr>
          <p:cNvPr id="4" name="Slide Number Placeholder 3"/>
          <p:cNvSpPr>
            <a:spLocks noGrp="1"/>
          </p:cNvSpPr>
          <p:nvPr>
            <p:ph type="sldNum" sz="quarter" idx="10"/>
          </p:nvPr>
        </p:nvSpPr>
        <p:spPr/>
        <p:txBody>
          <a:bodyPr/>
          <a:lstStyle/>
          <a:p>
            <a:fld id="{31E30E80-B539-481E-96B4-88C6786C8EA2}" type="slidenum">
              <a:rPr lang="en-GB" smtClean="0"/>
              <a:pPr/>
              <a:t>9</a:t>
            </a:fld>
            <a:endParaRPr lang="en-GB"/>
          </a:p>
        </p:txBody>
      </p:sp>
    </p:spTree>
    <p:extLst>
      <p:ext uri="{BB962C8B-B14F-4D97-AF65-F5344CB8AC3E}">
        <p14:creationId xmlns:p14="http://schemas.microsoft.com/office/powerpoint/2010/main" val="3485367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Blob 4.jpg"/>
          <p:cNvPicPr>
            <a:picLocks noChangeAspect="1"/>
          </p:cNvPicPr>
          <p:nvPr userDrawn="1"/>
        </p:nvPicPr>
        <p:blipFill>
          <a:blip r:embed="rId2" cstate="print"/>
          <a:stretch>
            <a:fillRect/>
          </a:stretch>
        </p:blipFill>
        <p:spPr>
          <a:xfrm rot="231907" flipH="1">
            <a:off x="54950" y="5031873"/>
            <a:ext cx="2931779" cy="1729281"/>
          </a:xfrm>
          <a:prstGeom prst="rect">
            <a:avLst/>
          </a:prstGeom>
        </p:spPr>
      </p:pic>
      <p:pic>
        <p:nvPicPr>
          <p:cNvPr id="4" name="Picture 3" descr="NHSE spot.jpg"/>
          <p:cNvPicPr>
            <a:picLocks noChangeAspect="1"/>
          </p:cNvPicPr>
          <p:nvPr userDrawn="1"/>
        </p:nvPicPr>
        <p:blipFill>
          <a:blip r:embed="rId3"/>
          <a:srcRect l="7031" t="15625" r="7031" b="15625"/>
          <a:stretch>
            <a:fillRect/>
          </a:stretch>
        </p:blipFill>
        <p:spPr>
          <a:xfrm>
            <a:off x="7000892" y="357166"/>
            <a:ext cx="1800000" cy="720000"/>
          </a:xfrm>
          <a:prstGeom prst="rect">
            <a:avLst/>
          </a:prstGeom>
        </p:spPr>
      </p:pic>
      <p:pic>
        <p:nvPicPr>
          <p:cNvPr id="6" name="Picture 5" descr="Blob 2.jpg"/>
          <p:cNvPicPr>
            <a:picLocks noChangeAspect="1"/>
          </p:cNvPicPr>
          <p:nvPr userDrawn="1"/>
        </p:nvPicPr>
        <p:blipFill>
          <a:blip r:embed="rId4"/>
          <a:stretch>
            <a:fillRect/>
          </a:stretch>
        </p:blipFill>
        <p:spPr>
          <a:xfrm>
            <a:off x="3714744" y="3286124"/>
            <a:ext cx="2189896" cy="1681162"/>
          </a:xfrm>
          <a:prstGeom prst="rect">
            <a:avLst/>
          </a:prstGeom>
        </p:spPr>
      </p:pic>
      <p:pic>
        <p:nvPicPr>
          <p:cNvPr id="7" name="Picture 6" descr="Blob 9.jpg"/>
          <p:cNvPicPr>
            <a:picLocks noChangeAspect="1"/>
          </p:cNvPicPr>
          <p:nvPr userDrawn="1"/>
        </p:nvPicPr>
        <p:blipFill>
          <a:blip r:embed="rId5" cstate="print"/>
          <a:stretch>
            <a:fillRect/>
          </a:stretch>
        </p:blipFill>
        <p:spPr>
          <a:xfrm>
            <a:off x="285720" y="214290"/>
            <a:ext cx="2945938" cy="1571636"/>
          </a:xfrm>
          <a:prstGeom prst="rect">
            <a:avLst/>
          </a:prstGeom>
        </p:spPr>
      </p:pic>
      <p:pic>
        <p:nvPicPr>
          <p:cNvPr id="8" name="Picture 7" descr="Blob 6.jpg"/>
          <p:cNvPicPr>
            <a:picLocks noChangeAspect="1"/>
          </p:cNvPicPr>
          <p:nvPr userDrawn="1"/>
        </p:nvPicPr>
        <p:blipFill>
          <a:blip r:embed="rId6"/>
          <a:stretch>
            <a:fillRect/>
          </a:stretch>
        </p:blipFill>
        <p:spPr>
          <a:xfrm rot="18698269">
            <a:off x="6698984" y="4766627"/>
            <a:ext cx="2202379" cy="1438308"/>
          </a:xfrm>
          <a:prstGeom prst="rect">
            <a:avLst/>
          </a:prstGeom>
        </p:spPr>
      </p:pic>
      <p:sp>
        <p:nvSpPr>
          <p:cNvPr id="9" name="Title 1"/>
          <p:cNvSpPr>
            <a:spLocks noGrp="1"/>
          </p:cNvSpPr>
          <p:nvPr>
            <p:ph type="title" hasCustomPrompt="1"/>
          </p:nvPr>
        </p:nvSpPr>
        <p:spPr>
          <a:xfrm>
            <a:off x="414366" y="2285992"/>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 copy blob 4 small">
    <p:spTree>
      <p:nvGrpSpPr>
        <p:cNvPr id="1" name=""/>
        <p:cNvGrpSpPr/>
        <p:nvPr/>
      </p:nvGrpSpPr>
      <p:grpSpPr>
        <a:xfrm>
          <a:off x="0" y="0"/>
          <a:ext cx="0" cy="0"/>
          <a:chOff x="0" y="0"/>
          <a:chExt cx="0" cy="0"/>
        </a:xfrm>
      </p:grpSpPr>
      <p:pic>
        <p:nvPicPr>
          <p:cNvPr id="14" name="Picture 13" descr="blob 8 tint.jpg"/>
          <p:cNvPicPr>
            <a:picLocks noChangeAspect="1"/>
          </p:cNvPicPr>
          <p:nvPr userDrawn="1"/>
        </p:nvPicPr>
        <p:blipFill>
          <a:blip r:embed="rId2"/>
          <a:srcRect t="28721" r="56250" b="4752"/>
          <a:stretch>
            <a:fillRect/>
          </a:stretch>
        </p:blipFill>
        <p:spPr>
          <a:xfrm>
            <a:off x="0" y="0"/>
            <a:ext cx="2524207" cy="2714644"/>
          </a:xfrm>
          <a:prstGeom prst="rect">
            <a:avLst/>
          </a:prstGeom>
        </p:spPr>
      </p:pic>
      <p:pic>
        <p:nvPicPr>
          <p:cNvPr id="10" name="Picture 9" descr="NHSE spot.jpg"/>
          <p:cNvPicPr>
            <a:picLocks noChangeAspect="1"/>
          </p:cNvPicPr>
          <p:nvPr userDrawn="1"/>
        </p:nvPicPr>
        <p:blipFill>
          <a:blip r:embed="rId3"/>
          <a:srcRect l="7812" t="15625" r="7812" b="15625"/>
          <a:stretch>
            <a:fillRect/>
          </a:stretch>
        </p:blipFill>
        <p:spPr>
          <a:xfrm>
            <a:off x="7000892" y="357166"/>
            <a:ext cx="1767273" cy="720000"/>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11" name="Content Placeholder 2"/>
          <p:cNvSpPr>
            <a:spLocks noGrp="1"/>
          </p:cNvSpPr>
          <p:nvPr>
            <p:ph idx="1" hasCustomPrompt="1"/>
          </p:nvPr>
        </p:nvSpPr>
        <p:spPr>
          <a:xfrm>
            <a:off x="457200" y="1600200"/>
            <a:ext cx="8229600" cy="4525963"/>
          </a:xfrm>
          <a:prstGeom prst="rect">
            <a:avLst/>
          </a:prstGeom>
        </p:spPr>
        <p:txBody>
          <a:bodyPr/>
          <a:lstStyle>
            <a:lvl1pPr>
              <a:spcBef>
                <a:spcPts val="600"/>
              </a:spcBef>
              <a:spcAft>
                <a:spcPts val="600"/>
              </a:spcAft>
              <a:buFont typeface="DINOT-Light" pitchFamily="34" charset="0"/>
              <a:buChar char="−"/>
              <a:defRPr sz="1800">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Bullet copy DINOT light18pt</a:t>
            </a:r>
          </a:p>
          <a:p>
            <a:pPr lvl="0"/>
            <a:r>
              <a:rPr lang="en-US" dirty="0"/>
              <a:t>Bullet copy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body copy and media blob 5">
    <p:spTree>
      <p:nvGrpSpPr>
        <p:cNvPr id="1" name=""/>
        <p:cNvGrpSpPr/>
        <p:nvPr/>
      </p:nvGrpSpPr>
      <p:grpSpPr>
        <a:xfrm>
          <a:off x="0" y="0"/>
          <a:ext cx="0" cy="0"/>
          <a:chOff x="0" y="0"/>
          <a:chExt cx="0" cy="0"/>
        </a:xfrm>
      </p:grpSpPr>
      <p:pic>
        <p:nvPicPr>
          <p:cNvPr id="8" name="Picture 7"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0" name="Picture 9" descr="blob 7 tint.jpg"/>
          <p:cNvPicPr>
            <a:picLocks noChangeAspect="1"/>
          </p:cNvPicPr>
          <p:nvPr userDrawn="1"/>
        </p:nvPicPr>
        <p:blipFill>
          <a:blip r:embed="rId3"/>
          <a:srcRect l="10937" t="40058" r="44531" b="3605"/>
          <a:stretch>
            <a:fillRect/>
          </a:stretch>
        </p:blipFill>
        <p:spPr>
          <a:xfrm>
            <a:off x="4357686" y="3214662"/>
            <a:ext cx="4786314" cy="3643338"/>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7" name="Content Placeholder 2"/>
          <p:cNvSpPr>
            <a:spLocks noGrp="1"/>
          </p:cNvSpPr>
          <p:nvPr>
            <p:ph idx="1" hasCustomPrompt="1"/>
          </p:nvPr>
        </p:nvSpPr>
        <p:spPr>
          <a:xfrm>
            <a:off x="457200" y="1600200"/>
            <a:ext cx="4114800" cy="4757758"/>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
        <p:nvSpPr>
          <p:cNvPr id="11" name="Media Placeholder 10"/>
          <p:cNvSpPr>
            <a:spLocks noGrp="1"/>
          </p:cNvSpPr>
          <p:nvPr>
            <p:ph type="media" sz="quarter" idx="10"/>
          </p:nvPr>
        </p:nvSpPr>
        <p:spPr>
          <a:xfrm>
            <a:off x="4714876" y="1643050"/>
            <a:ext cx="4000499" cy="4714908"/>
          </a:xfrm>
          <a:prstGeom prst="rect">
            <a:avLst/>
          </a:prstGeom>
        </p:spPr>
        <p:txBody>
          <a:bodyPr/>
          <a:lstStyle/>
          <a:p>
            <a:r>
              <a:rPr lang="en-US"/>
              <a:t>Click icon to add media</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ody copy and media blob 5 small">
    <p:spTree>
      <p:nvGrpSpPr>
        <p:cNvPr id="1" name=""/>
        <p:cNvGrpSpPr/>
        <p:nvPr/>
      </p:nvGrpSpPr>
      <p:grpSpPr>
        <a:xfrm>
          <a:off x="0" y="0"/>
          <a:ext cx="0" cy="0"/>
          <a:chOff x="0" y="0"/>
          <a:chExt cx="0" cy="0"/>
        </a:xfrm>
      </p:grpSpPr>
      <p:pic>
        <p:nvPicPr>
          <p:cNvPr id="8" name="Picture 7"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0" name="Picture 9" descr="blob 7 tint.jpg"/>
          <p:cNvPicPr>
            <a:picLocks noChangeAspect="1"/>
          </p:cNvPicPr>
          <p:nvPr userDrawn="1"/>
        </p:nvPicPr>
        <p:blipFill>
          <a:blip r:embed="rId3"/>
          <a:srcRect l="10937" t="40058" r="47709" b="3605"/>
          <a:stretch>
            <a:fillRect/>
          </a:stretch>
        </p:blipFill>
        <p:spPr>
          <a:xfrm>
            <a:off x="6355200" y="4572008"/>
            <a:ext cx="2788800" cy="2285992"/>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7" name="Content Placeholder 2"/>
          <p:cNvSpPr>
            <a:spLocks noGrp="1"/>
          </p:cNvSpPr>
          <p:nvPr>
            <p:ph idx="1" hasCustomPrompt="1"/>
          </p:nvPr>
        </p:nvSpPr>
        <p:spPr>
          <a:xfrm>
            <a:off x="457200" y="1600200"/>
            <a:ext cx="4114800" cy="4757758"/>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
        <p:nvSpPr>
          <p:cNvPr id="11" name="Media Placeholder 10"/>
          <p:cNvSpPr>
            <a:spLocks noGrp="1"/>
          </p:cNvSpPr>
          <p:nvPr>
            <p:ph type="media" sz="quarter" idx="10"/>
          </p:nvPr>
        </p:nvSpPr>
        <p:spPr>
          <a:xfrm>
            <a:off x="4714876" y="1643050"/>
            <a:ext cx="4000499" cy="4714908"/>
          </a:xfrm>
          <a:prstGeom prst="rect">
            <a:avLst/>
          </a:prstGeom>
        </p:spPr>
        <p:txBody>
          <a:bodyPr/>
          <a:lstStyle/>
          <a:p>
            <a:r>
              <a:rPr lang="en-US"/>
              <a:t>Click icon to add media</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ody copy blob 5">
    <p:spTree>
      <p:nvGrpSpPr>
        <p:cNvPr id="1" name=""/>
        <p:cNvGrpSpPr/>
        <p:nvPr/>
      </p:nvGrpSpPr>
      <p:grpSpPr>
        <a:xfrm>
          <a:off x="0" y="0"/>
          <a:ext cx="0" cy="0"/>
          <a:chOff x="0" y="0"/>
          <a:chExt cx="0" cy="0"/>
        </a:xfrm>
      </p:grpSpPr>
      <p:pic>
        <p:nvPicPr>
          <p:cNvPr id="8" name="Picture 7"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0" name="Picture 9" descr="blob 7 tint.jpg"/>
          <p:cNvPicPr>
            <a:picLocks noChangeAspect="1"/>
          </p:cNvPicPr>
          <p:nvPr userDrawn="1"/>
        </p:nvPicPr>
        <p:blipFill>
          <a:blip r:embed="rId3"/>
          <a:srcRect l="10937" t="40058" r="44531" b="3605"/>
          <a:stretch>
            <a:fillRect/>
          </a:stretch>
        </p:blipFill>
        <p:spPr>
          <a:xfrm>
            <a:off x="4357686" y="3214662"/>
            <a:ext cx="4786314" cy="3643338"/>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7" name="Content Placeholder 2"/>
          <p:cNvSpPr>
            <a:spLocks noGrp="1"/>
          </p:cNvSpPr>
          <p:nvPr>
            <p:ph idx="1" hasCustomPrompt="1"/>
          </p:nvPr>
        </p:nvSpPr>
        <p:spPr>
          <a:xfrm>
            <a:off x="457200" y="1600200"/>
            <a:ext cx="8258204" cy="4757758"/>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ullet copy and blob 6">
    <p:spTree>
      <p:nvGrpSpPr>
        <p:cNvPr id="1" name=""/>
        <p:cNvGrpSpPr/>
        <p:nvPr/>
      </p:nvGrpSpPr>
      <p:grpSpPr>
        <a:xfrm>
          <a:off x="0" y="0"/>
          <a:ext cx="0" cy="0"/>
          <a:chOff x="0" y="0"/>
          <a:chExt cx="0" cy="0"/>
        </a:xfrm>
      </p:grpSpPr>
      <p:pic>
        <p:nvPicPr>
          <p:cNvPr id="7" name="Picture 6"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0" name="Picture 9" descr="blob 6 tint.jpg"/>
          <p:cNvPicPr>
            <a:picLocks noChangeAspect="1"/>
          </p:cNvPicPr>
          <p:nvPr userDrawn="1"/>
        </p:nvPicPr>
        <p:blipFill>
          <a:blip r:embed="rId3"/>
          <a:srcRect t="33711" r="36719" b="8839"/>
          <a:stretch>
            <a:fillRect/>
          </a:stretch>
        </p:blipFill>
        <p:spPr>
          <a:xfrm>
            <a:off x="0" y="2800173"/>
            <a:ext cx="5643570" cy="3623053"/>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8" name="Content Placeholder 2"/>
          <p:cNvSpPr>
            <a:spLocks noGrp="1"/>
          </p:cNvSpPr>
          <p:nvPr>
            <p:ph idx="1" hasCustomPrompt="1"/>
          </p:nvPr>
        </p:nvSpPr>
        <p:spPr>
          <a:xfrm>
            <a:off x="457200" y="1600200"/>
            <a:ext cx="8229600" cy="4525963"/>
          </a:xfrm>
          <a:prstGeom prst="rect">
            <a:avLst/>
          </a:prstGeom>
        </p:spPr>
        <p:txBody>
          <a:bodyPr/>
          <a:lstStyle>
            <a:lvl1pPr>
              <a:spcBef>
                <a:spcPts val="600"/>
              </a:spcBef>
              <a:spcAft>
                <a:spcPts val="600"/>
              </a:spcAft>
              <a:buFont typeface="DINOT-Light" pitchFamily="34" charset="0"/>
              <a:buChar char="−"/>
              <a:defRPr sz="1800">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Bullet copy DINOT light18pt</a:t>
            </a:r>
          </a:p>
          <a:p>
            <a:pPr lvl="0"/>
            <a:r>
              <a:rPr lang="en-US" dirty="0"/>
              <a:t>Bullet copy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bullet copy and blob 6 small">
    <p:spTree>
      <p:nvGrpSpPr>
        <p:cNvPr id="1" name=""/>
        <p:cNvGrpSpPr/>
        <p:nvPr/>
      </p:nvGrpSpPr>
      <p:grpSpPr>
        <a:xfrm>
          <a:off x="0" y="0"/>
          <a:ext cx="0" cy="0"/>
          <a:chOff x="0" y="0"/>
          <a:chExt cx="0" cy="0"/>
        </a:xfrm>
      </p:grpSpPr>
      <p:pic>
        <p:nvPicPr>
          <p:cNvPr id="7" name="Picture 6"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0" name="Picture 9" descr="blob 6 tint.jpg"/>
          <p:cNvPicPr>
            <a:picLocks noChangeAspect="1"/>
          </p:cNvPicPr>
          <p:nvPr userDrawn="1"/>
        </p:nvPicPr>
        <p:blipFill>
          <a:blip r:embed="rId3"/>
          <a:srcRect t="33711" r="36719" b="8839"/>
          <a:stretch>
            <a:fillRect/>
          </a:stretch>
        </p:blipFill>
        <p:spPr>
          <a:xfrm>
            <a:off x="0" y="4977691"/>
            <a:ext cx="2928926" cy="1880309"/>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8" name="Content Placeholder 2"/>
          <p:cNvSpPr>
            <a:spLocks noGrp="1"/>
          </p:cNvSpPr>
          <p:nvPr>
            <p:ph idx="1" hasCustomPrompt="1"/>
          </p:nvPr>
        </p:nvSpPr>
        <p:spPr>
          <a:xfrm>
            <a:off x="457200" y="1600200"/>
            <a:ext cx="8229600" cy="4525963"/>
          </a:xfrm>
          <a:prstGeom prst="rect">
            <a:avLst/>
          </a:prstGeom>
        </p:spPr>
        <p:txBody>
          <a:bodyPr/>
          <a:lstStyle>
            <a:lvl1pPr>
              <a:spcBef>
                <a:spcPts val="600"/>
              </a:spcBef>
              <a:spcAft>
                <a:spcPts val="600"/>
              </a:spcAft>
              <a:buFont typeface="DINOT-Light" pitchFamily="34" charset="0"/>
              <a:buChar char="−"/>
              <a:defRPr sz="1800">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Bullet copy DINOT light18pt</a:t>
            </a:r>
          </a:p>
          <a:p>
            <a:pPr lvl="0"/>
            <a:r>
              <a:rPr lang="en-US" dirty="0"/>
              <a:t>Bullet copy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ody copy, chart and blob 7">
    <p:spTree>
      <p:nvGrpSpPr>
        <p:cNvPr id="1" name=""/>
        <p:cNvGrpSpPr/>
        <p:nvPr/>
      </p:nvGrpSpPr>
      <p:grpSpPr>
        <a:xfrm>
          <a:off x="0" y="0"/>
          <a:ext cx="0" cy="0"/>
          <a:chOff x="0" y="0"/>
          <a:chExt cx="0" cy="0"/>
        </a:xfrm>
      </p:grpSpPr>
      <p:pic>
        <p:nvPicPr>
          <p:cNvPr id="10" name="Picture 9"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2" name="Picture 11" descr="blob 5 tint.jpg"/>
          <p:cNvPicPr>
            <a:picLocks noChangeAspect="1"/>
          </p:cNvPicPr>
          <p:nvPr userDrawn="1"/>
        </p:nvPicPr>
        <p:blipFill>
          <a:blip r:embed="rId3"/>
          <a:srcRect l="7220" r="50000" b="32607"/>
          <a:stretch>
            <a:fillRect/>
          </a:stretch>
        </p:blipFill>
        <p:spPr>
          <a:xfrm rot="16200000">
            <a:off x="270453" y="1842070"/>
            <a:ext cx="4745477" cy="5286381"/>
          </a:xfrm>
          <a:prstGeom prst="rect">
            <a:avLst/>
          </a:prstGeom>
        </p:spPr>
      </p:pic>
      <p:sp>
        <p:nvSpPr>
          <p:cNvPr id="4"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6" name="Content Placeholder 2"/>
          <p:cNvSpPr>
            <a:spLocks noGrp="1"/>
          </p:cNvSpPr>
          <p:nvPr>
            <p:ph idx="1" hasCustomPrompt="1"/>
          </p:nvPr>
        </p:nvSpPr>
        <p:spPr>
          <a:xfrm>
            <a:off x="457200" y="1600200"/>
            <a:ext cx="4114800" cy="4757758"/>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
        <p:nvSpPr>
          <p:cNvPr id="8" name="Chart Placeholder 7"/>
          <p:cNvSpPr>
            <a:spLocks noGrp="1"/>
          </p:cNvSpPr>
          <p:nvPr>
            <p:ph type="chart" sz="quarter" idx="10"/>
          </p:nvPr>
        </p:nvSpPr>
        <p:spPr>
          <a:xfrm>
            <a:off x="4714875" y="1571625"/>
            <a:ext cx="4000500" cy="4786313"/>
          </a:xfrm>
          <a:prstGeom prst="rect">
            <a:avLst/>
          </a:prstGeom>
        </p:spPr>
        <p:txBody>
          <a:bodyPr/>
          <a:lstStyle/>
          <a:p>
            <a:r>
              <a:rPr lang="en-US"/>
              <a:t>Click icon to add chart</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ody copy, chart and blob 7 small">
    <p:spTree>
      <p:nvGrpSpPr>
        <p:cNvPr id="1" name=""/>
        <p:cNvGrpSpPr/>
        <p:nvPr/>
      </p:nvGrpSpPr>
      <p:grpSpPr>
        <a:xfrm>
          <a:off x="0" y="0"/>
          <a:ext cx="0" cy="0"/>
          <a:chOff x="0" y="0"/>
          <a:chExt cx="0" cy="0"/>
        </a:xfrm>
      </p:grpSpPr>
      <p:pic>
        <p:nvPicPr>
          <p:cNvPr id="10" name="Picture 9"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2" name="Picture 11" descr="blob 5 tint.jpg"/>
          <p:cNvPicPr>
            <a:picLocks noChangeAspect="1"/>
          </p:cNvPicPr>
          <p:nvPr userDrawn="1"/>
        </p:nvPicPr>
        <p:blipFill>
          <a:blip r:embed="rId3"/>
          <a:srcRect l="7220" r="50000" b="32607"/>
          <a:stretch>
            <a:fillRect/>
          </a:stretch>
        </p:blipFill>
        <p:spPr>
          <a:xfrm rot="16200000">
            <a:off x="146192" y="4146702"/>
            <a:ext cx="2565107" cy="2857485"/>
          </a:xfrm>
          <a:prstGeom prst="rect">
            <a:avLst/>
          </a:prstGeom>
        </p:spPr>
      </p:pic>
      <p:sp>
        <p:nvSpPr>
          <p:cNvPr id="4"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6" name="Content Placeholder 2"/>
          <p:cNvSpPr>
            <a:spLocks noGrp="1"/>
          </p:cNvSpPr>
          <p:nvPr>
            <p:ph idx="1" hasCustomPrompt="1"/>
          </p:nvPr>
        </p:nvSpPr>
        <p:spPr>
          <a:xfrm>
            <a:off x="457200" y="1600200"/>
            <a:ext cx="4114800" cy="4757758"/>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
        <p:nvSpPr>
          <p:cNvPr id="8" name="Chart Placeholder 7"/>
          <p:cNvSpPr>
            <a:spLocks noGrp="1"/>
          </p:cNvSpPr>
          <p:nvPr>
            <p:ph type="chart" sz="quarter" idx="10"/>
          </p:nvPr>
        </p:nvSpPr>
        <p:spPr>
          <a:xfrm>
            <a:off x="4714875" y="1571625"/>
            <a:ext cx="4000500" cy="4786313"/>
          </a:xfrm>
          <a:prstGeom prst="rect">
            <a:avLst/>
          </a:prstGeom>
        </p:spPr>
        <p:txBody>
          <a:bodyPr/>
          <a:lstStyle/>
          <a:p>
            <a:r>
              <a:rPr lang="en-US"/>
              <a:t>Click icon to add chart</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ody copy table and blob 8">
    <p:spTree>
      <p:nvGrpSpPr>
        <p:cNvPr id="1" name=""/>
        <p:cNvGrpSpPr/>
        <p:nvPr/>
      </p:nvGrpSpPr>
      <p:grpSpPr>
        <a:xfrm>
          <a:off x="0" y="0"/>
          <a:ext cx="0" cy="0"/>
          <a:chOff x="0" y="0"/>
          <a:chExt cx="0" cy="0"/>
        </a:xfrm>
      </p:grpSpPr>
      <p:pic>
        <p:nvPicPr>
          <p:cNvPr id="10" name="Picture 9"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2" name="Picture 11" descr="blob 4 tint.jpg"/>
          <p:cNvPicPr>
            <a:picLocks noChangeAspect="1"/>
          </p:cNvPicPr>
          <p:nvPr userDrawn="1"/>
        </p:nvPicPr>
        <p:blipFill>
          <a:blip r:embed="rId3" cstate="print"/>
          <a:srcRect l="2343" t="34533" r="28906" b="283"/>
          <a:stretch>
            <a:fillRect/>
          </a:stretch>
        </p:blipFill>
        <p:spPr>
          <a:xfrm>
            <a:off x="0" y="3217930"/>
            <a:ext cx="5429256" cy="3640069"/>
          </a:xfrm>
          <a:prstGeom prst="rect">
            <a:avLst/>
          </a:prstGeom>
        </p:spPr>
      </p:pic>
      <p:sp>
        <p:nvSpPr>
          <p:cNvPr id="5"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6" name="Content Placeholder 2"/>
          <p:cNvSpPr>
            <a:spLocks noGrp="1"/>
          </p:cNvSpPr>
          <p:nvPr>
            <p:ph idx="1" hasCustomPrompt="1"/>
          </p:nvPr>
        </p:nvSpPr>
        <p:spPr>
          <a:xfrm>
            <a:off x="457200" y="1600200"/>
            <a:ext cx="4114800" cy="4757758"/>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
        <p:nvSpPr>
          <p:cNvPr id="11" name="Table Placeholder 10"/>
          <p:cNvSpPr>
            <a:spLocks noGrp="1"/>
          </p:cNvSpPr>
          <p:nvPr>
            <p:ph type="tbl" sz="quarter" idx="10"/>
          </p:nvPr>
        </p:nvSpPr>
        <p:spPr>
          <a:xfrm>
            <a:off x="4714875" y="1571625"/>
            <a:ext cx="4071938" cy="4786313"/>
          </a:xfrm>
          <a:prstGeom prst="rect">
            <a:avLst/>
          </a:prstGeom>
        </p:spPr>
        <p:txBody>
          <a:bodyPr/>
          <a:lstStyle/>
          <a:p>
            <a:r>
              <a:rPr lang="en-US"/>
              <a:t>Click icon to add table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ody copy table and blob 8 small">
    <p:spTree>
      <p:nvGrpSpPr>
        <p:cNvPr id="1" name=""/>
        <p:cNvGrpSpPr/>
        <p:nvPr/>
      </p:nvGrpSpPr>
      <p:grpSpPr>
        <a:xfrm>
          <a:off x="0" y="0"/>
          <a:ext cx="0" cy="0"/>
          <a:chOff x="0" y="0"/>
          <a:chExt cx="0" cy="0"/>
        </a:xfrm>
      </p:grpSpPr>
      <p:pic>
        <p:nvPicPr>
          <p:cNvPr id="10" name="Picture 9"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12" name="Picture 11" descr="blob 4 tint.jpg"/>
          <p:cNvPicPr>
            <a:picLocks noChangeAspect="1"/>
          </p:cNvPicPr>
          <p:nvPr userDrawn="1"/>
        </p:nvPicPr>
        <p:blipFill>
          <a:blip r:embed="rId3" cstate="print"/>
          <a:srcRect l="2343" t="34533" r="28906" b="283"/>
          <a:stretch>
            <a:fillRect/>
          </a:stretch>
        </p:blipFill>
        <p:spPr>
          <a:xfrm>
            <a:off x="0" y="5181663"/>
            <a:ext cx="2500298" cy="1676336"/>
          </a:xfrm>
          <a:prstGeom prst="rect">
            <a:avLst/>
          </a:prstGeom>
        </p:spPr>
      </p:pic>
      <p:sp>
        <p:nvSpPr>
          <p:cNvPr id="5"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6" name="Content Placeholder 2"/>
          <p:cNvSpPr>
            <a:spLocks noGrp="1"/>
          </p:cNvSpPr>
          <p:nvPr>
            <p:ph idx="1" hasCustomPrompt="1"/>
          </p:nvPr>
        </p:nvSpPr>
        <p:spPr>
          <a:xfrm>
            <a:off x="457200" y="1600200"/>
            <a:ext cx="4114800" cy="4757758"/>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
        <p:nvSpPr>
          <p:cNvPr id="11" name="Table Placeholder 10"/>
          <p:cNvSpPr>
            <a:spLocks noGrp="1"/>
          </p:cNvSpPr>
          <p:nvPr>
            <p:ph type="tbl" sz="quarter" idx="10"/>
          </p:nvPr>
        </p:nvSpPr>
        <p:spPr>
          <a:xfrm>
            <a:off x="4714875" y="1571625"/>
            <a:ext cx="4071938" cy="4786313"/>
          </a:xfrm>
          <a:prstGeom prst="rect">
            <a:avLst/>
          </a:prstGeom>
        </p:spPr>
        <p:txBody>
          <a:bodyPr/>
          <a:lstStyle/>
          <a:p>
            <a:r>
              <a:rPr lang="en-US"/>
              <a:t>Click icon to add table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HSE powerpoint template.jpg"/>
          <p:cNvPicPr>
            <a:picLocks noChangeAspect="1"/>
          </p:cNvPicPr>
          <p:nvPr userDrawn="1"/>
        </p:nvPicPr>
        <p:blipFill>
          <a:blip r:embed="rId2"/>
          <a:stretch>
            <a:fillRect/>
          </a:stretch>
        </p:blipFill>
        <p:spPr>
          <a:xfrm>
            <a:off x="0" y="0"/>
            <a:ext cx="9144000" cy="6858000"/>
          </a:xfrm>
          <a:prstGeom prst="rect">
            <a:avLst/>
          </a:prstGeom>
        </p:spPr>
      </p:pic>
      <p:sp>
        <p:nvSpPr>
          <p:cNvPr id="4" name="Title 1"/>
          <p:cNvSpPr>
            <a:spLocks noGrp="1"/>
          </p:cNvSpPr>
          <p:nvPr>
            <p:ph type="title" hasCustomPrompt="1"/>
          </p:nvPr>
        </p:nvSpPr>
        <p:spPr>
          <a:xfrm>
            <a:off x="285720" y="4857760"/>
            <a:ext cx="8501122" cy="1714512"/>
          </a:xfrm>
          <a:prstGeom prst="rect">
            <a:avLst/>
          </a:prstGeom>
        </p:spPr>
        <p:txBody>
          <a:bodyPr/>
          <a:lstStyle>
            <a:lvl1pPr algn="l">
              <a:defRPr sz="3200" baseline="0">
                <a:solidFill>
                  <a:schemeClr val="bg1"/>
                </a:solidFill>
                <a:latin typeface="DINOT-Bold" pitchFamily="34" charset="0"/>
                <a:cs typeface="DINOT-Bold" pitchFamily="34" charset="0"/>
              </a:defRPr>
            </a:lvl1pPr>
          </a:lstStyle>
          <a:p>
            <a:r>
              <a:rPr lang="en-US" dirty="0"/>
              <a:t>Title DINOT bold 32pt</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NHSE spot.jpg"/>
          <p:cNvPicPr>
            <a:picLocks noChangeAspect="1"/>
          </p:cNvPicPr>
          <p:nvPr userDrawn="1"/>
        </p:nvPicPr>
        <p:blipFill>
          <a:blip r:embed="rId2"/>
          <a:srcRect l="7031" t="15625" r="7031" b="15625"/>
          <a:stretch>
            <a:fillRect/>
          </a:stretch>
        </p:blipFill>
        <p:spPr>
          <a:xfrm>
            <a:off x="7000892" y="357166"/>
            <a:ext cx="1800000" cy="720000"/>
          </a:xfrm>
          <a:prstGeom prst="rect">
            <a:avLst/>
          </a:prstGeom>
        </p:spPr>
      </p:pic>
      <p:sp>
        <p:nvSpPr>
          <p:cNvPr id="4" name="Content Placeholder 2"/>
          <p:cNvSpPr>
            <a:spLocks noGrp="1"/>
          </p:cNvSpPr>
          <p:nvPr>
            <p:ph idx="1" hasCustomPrompt="1"/>
          </p:nvPr>
        </p:nvSpPr>
        <p:spPr>
          <a:xfrm>
            <a:off x="457200" y="1600200"/>
            <a:ext cx="8329642" cy="4757758"/>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
        <p:nvSpPr>
          <p:cNvPr id="5"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ob 1">
    <p:spTree>
      <p:nvGrpSpPr>
        <p:cNvPr id="1" name=""/>
        <p:cNvGrpSpPr/>
        <p:nvPr/>
      </p:nvGrpSpPr>
      <p:grpSpPr>
        <a:xfrm>
          <a:off x="0" y="0"/>
          <a:ext cx="0" cy="0"/>
          <a:chOff x="0" y="0"/>
          <a:chExt cx="0" cy="0"/>
        </a:xfrm>
      </p:grpSpPr>
      <p:pic>
        <p:nvPicPr>
          <p:cNvPr id="11" name="Picture 10"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sp>
        <p:nvSpPr>
          <p:cNvPr id="14" name="Oval 13"/>
          <p:cNvSpPr/>
          <p:nvPr userDrawn="1"/>
        </p:nvSpPr>
        <p:spPr>
          <a:xfrm rot="18171729">
            <a:off x="7096554" y="5096299"/>
            <a:ext cx="500066" cy="500066"/>
          </a:xfrm>
          <a:prstGeom prst="ellipse">
            <a:avLst/>
          </a:prstGeom>
          <a:solidFill>
            <a:srgbClr val="79152A"/>
          </a:solidFill>
          <a:ln>
            <a:solidFill>
              <a:srgbClr val="79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blob 1 tint.jpg"/>
          <p:cNvPicPr>
            <a:picLocks noChangeAspect="1"/>
          </p:cNvPicPr>
          <p:nvPr userDrawn="1"/>
        </p:nvPicPr>
        <p:blipFill>
          <a:blip r:embed="rId3"/>
          <a:srcRect l="33594" b="10510"/>
          <a:stretch>
            <a:fillRect/>
          </a:stretch>
        </p:blipFill>
        <p:spPr>
          <a:xfrm>
            <a:off x="3746490" y="1714488"/>
            <a:ext cx="5397509" cy="5143536"/>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7" name="Content Placeholder 2"/>
          <p:cNvSpPr>
            <a:spLocks noGrp="1"/>
          </p:cNvSpPr>
          <p:nvPr>
            <p:ph idx="1" hasCustomPrompt="1"/>
          </p:nvPr>
        </p:nvSpPr>
        <p:spPr>
          <a:xfrm>
            <a:off x="457200" y="1600200"/>
            <a:ext cx="8229600" cy="4525963"/>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ob 1 small">
    <p:spTree>
      <p:nvGrpSpPr>
        <p:cNvPr id="1" name=""/>
        <p:cNvGrpSpPr/>
        <p:nvPr/>
      </p:nvGrpSpPr>
      <p:grpSpPr>
        <a:xfrm>
          <a:off x="0" y="0"/>
          <a:ext cx="0" cy="0"/>
          <a:chOff x="0" y="0"/>
          <a:chExt cx="0" cy="0"/>
        </a:xfrm>
      </p:grpSpPr>
      <p:pic>
        <p:nvPicPr>
          <p:cNvPr id="11" name="Picture 10"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sp>
        <p:nvSpPr>
          <p:cNvPr id="14" name="Oval 13"/>
          <p:cNvSpPr/>
          <p:nvPr userDrawn="1"/>
        </p:nvSpPr>
        <p:spPr>
          <a:xfrm rot="18171729">
            <a:off x="7096554" y="5096299"/>
            <a:ext cx="500066" cy="500066"/>
          </a:xfrm>
          <a:prstGeom prst="ellipse">
            <a:avLst/>
          </a:prstGeom>
          <a:solidFill>
            <a:srgbClr val="79152A"/>
          </a:solidFill>
          <a:ln>
            <a:solidFill>
              <a:srgbClr val="79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blob 1 tint.jpg"/>
          <p:cNvPicPr>
            <a:picLocks noChangeAspect="1"/>
          </p:cNvPicPr>
          <p:nvPr userDrawn="1"/>
        </p:nvPicPr>
        <p:blipFill>
          <a:blip r:embed="rId3"/>
          <a:srcRect l="33594" b="10510"/>
          <a:stretch>
            <a:fillRect/>
          </a:stretch>
        </p:blipFill>
        <p:spPr>
          <a:xfrm>
            <a:off x="6595200" y="4429132"/>
            <a:ext cx="2548799" cy="2428868"/>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7" name="Content Placeholder 2"/>
          <p:cNvSpPr>
            <a:spLocks noGrp="1"/>
          </p:cNvSpPr>
          <p:nvPr>
            <p:ph idx="1" hasCustomPrompt="1"/>
          </p:nvPr>
        </p:nvSpPr>
        <p:spPr>
          <a:xfrm>
            <a:off x="457200" y="1600200"/>
            <a:ext cx="8229600" cy="4525963"/>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 blob 2">
    <p:spTree>
      <p:nvGrpSpPr>
        <p:cNvPr id="1" name=""/>
        <p:cNvGrpSpPr/>
        <p:nvPr/>
      </p:nvGrpSpPr>
      <p:grpSpPr>
        <a:xfrm>
          <a:off x="0" y="0"/>
          <a:ext cx="0" cy="0"/>
          <a:chOff x="0" y="0"/>
          <a:chExt cx="0" cy="0"/>
        </a:xfrm>
      </p:grpSpPr>
      <p:pic>
        <p:nvPicPr>
          <p:cNvPr id="9" name="Picture 8" descr="NHSE spot.jpg"/>
          <p:cNvPicPr>
            <a:picLocks noChangeAspect="1"/>
          </p:cNvPicPr>
          <p:nvPr userDrawn="1"/>
        </p:nvPicPr>
        <p:blipFill>
          <a:blip r:embed="rId2"/>
          <a:srcRect l="7031" t="15625" r="7031" b="15625"/>
          <a:stretch>
            <a:fillRect/>
          </a:stretch>
        </p:blipFill>
        <p:spPr>
          <a:xfrm>
            <a:off x="6929454" y="357166"/>
            <a:ext cx="1799993" cy="720000"/>
          </a:xfrm>
          <a:prstGeom prst="rect">
            <a:avLst/>
          </a:prstGeom>
        </p:spPr>
      </p:pic>
      <p:pic>
        <p:nvPicPr>
          <p:cNvPr id="6" name="Picture 5" descr="blob 2 tint.jpg"/>
          <p:cNvPicPr>
            <a:picLocks noChangeAspect="1"/>
          </p:cNvPicPr>
          <p:nvPr userDrawn="1"/>
        </p:nvPicPr>
        <p:blipFill>
          <a:blip r:embed="rId3"/>
          <a:srcRect l="30469" t="38131" r="7031"/>
          <a:stretch>
            <a:fillRect/>
          </a:stretch>
        </p:blipFill>
        <p:spPr>
          <a:xfrm>
            <a:off x="4041318" y="3286124"/>
            <a:ext cx="5102714" cy="3571900"/>
          </a:xfrm>
          <a:prstGeom prst="rect">
            <a:avLst/>
          </a:prstGeom>
        </p:spPr>
      </p:pic>
      <p:sp>
        <p:nvSpPr>
          <p:cNvPr id="4"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5" name="Content Placeholder 2"/>
          <p:cNvSpPr>
            <a:spLocks noGrp="1"/>
          </p:cNvSpPr>
          <p:nvPr>
            <p:ph idx="1" hasCustomPrompt="1"/>
          </p:nvPr>
        </p:nvSpPr>
        <p:spPr>
          <a:xfrm>
            <a:off x="457200" y="1600200"/>
            <a:ext cx="8229600" cy="4525963"/>
          </a:xfrm>
          <a:prstGeom prst="rect">
            <a:avLst/>
          </a:prstGeom>
        </p:spPr>
        <p:txBody>
          <a:bodyPr/>
          <a:lstStyle>
            <a:lvl1pPr>
              <a:spcBef>
                <a:spcPts val="600"/>
              </a:spcBef>
              <a:spcAft>
                <a:spcPts val="600"/>
              </a:spcAft>
              <a:buFont typeface="DINOT-Light" pitchFamily="34" charset="0"/>
              <a:buChar char="−"/>
              <a:defRPr sz="1800">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Bullet copy DINOT light18pt</a:t>
            </a:r>
          </a:p>
          <a:p>
            <a:pPr lvl="0"/>
            <a:r>
              <a:rPr lang="en-US" dirty="0"/>
              <a:t>Bullet copy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 blob 2 small">
    <p:spTree>
      <p:nvGrpSpPr>
        <p:cNvPr id="1" name=""/>
        <p:cNvGrpSpPr/>
        <p:nvPr/>
      </p:nvGrpSpPr>
      <p:grpSpPr>
        <a:xfrm>
          <a:off x="0" y="0"/>
          <a:ext cx="0" cy="0"/>
          <a:chOff x="0" y="0"/>
          <a:chExt cx="0" cy="0"/>
        </a:xfrm>
      </p:grpSpPr>
      <p:pic>
        <p:nvPicPr>
          <p:cNvPr id="9" name="Picture 8" descr="NHSE spot.jpg"/>
          <p:cNvPicPr>
            <a:picLocks noChangeAspect="1"/>
          </p:cNvPicPr>
          <p:nvPr userDrawn="1"/>
        </p:nvPicPr>
        <p:blipFill>
          <a:blip r:embed="rId2"/>
          <a:srcRect l="7031" t="15625" r="7031" b="15625"/>
          <a:stretch>
            <a:fillRect/>
          </a:stretch>
        </p:blipFill>
        <p:spPr>
          <a:xfrm>
            <a:off x="6929454" y="357166"/>
            <a:ext cx="1799993" cy="720000"/>
          </a:xfrm>
          <a:prstGeom prst="rect">
            <a:avLst/>
          </a:prstGeom>
        </p:spPr>
      </p:pic>
      <p:sp>
        <p:nvSpPr>
          <p:cNvPr id="4"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5" name="Content Placeholder 2"/>
          <p:cNvSpPr>
            <a:spLocks noGrp="1"/>
          </p:cNvSpPr>
          <p:nvPr>
            <p:ph idx="1" hasCustomPrompt="1"/>
          </p:nvPr>
        </p:nvSpPr>
        <p:spPr>
          <a:xfrm>
            <a:off x="457200" y="1600200"/>
            <a:ext cx="8229600" cy="4525963"/>
          </a:xfrm>
          <a:prstGeom prst="rect">
            <a:avLst/>
          </a:prstGeom>
        </p:spPr>
        <p:txBody>
          <a:bodyPr/>
          <a:lstStyle>
            <a:lvl1pPr>
              <a:spcBef>
                <a:spcPts val="600"/>
              </a:spcBef>
              <a:spcAft>
                <a:spcPts val="600"/>
              </a:spcAft>
              <a:buFont typeface="DINOT-Light" pitchFamily="34" charset="0"/>
              <a:buChar char="−"/>
              <a:defRPr sz="1800">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Bullet copy DINOT light18pt</a:t>
            </a:r>
          </a:p>
          <a:p>
            <a:pPr lvl="0"/>
            <a:r>
              <a:rPr lang="en-US" dirty="0"/>
              <a:t>Bullet copy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lob 3">
    <p:spTree>
      <p:nvGrpSpPr>
        <p:cNvPr id="1" name=""/>
        <p:cNvGrpSpPr/>
        <p:nvPr/>
      </p:nvGrpSpPr>
      <p:grpSpPr>
        <a:xfrm>
          <a:off x="0" y="0"/>
          <a:ext cx="0" cy="0"/>
          <a:chOff x="0" y="0"/>
          <a:chExt cx="0" cy="0"/>
        </a:xfrm>
      </p:grpSpPr>
      <p:pic>
        <p:nvPicPr>
          <p:cNvPr id="4" name="Picture 3"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8" name="Picture 7" descr="blob 9 tint.jpg"/>
          <p:cNvPicPr>
            <a:picLocks noChangeAspect="1"/>
          </p:cNvPicPr>
          <p:nvPr userDrawn="1"/>
        </p:nvPicPr>
        <p:blipFill>
          <a:blip r:embed="rId3"/>
          <a:srcRect t="35417" r="46094"/>
          <a:stretch>
            <a:fillRect/>
          </a:stretch>
        </p:blipFill>
        <p:spPr>
          <a:xfrm>
            <a:off x="0" y="3006584"/>
            <a:ext cx="4286248" cy="3851415"/>
          </a:xfrm>
          <a:prstGeom prst="rect">
            <a:avLst/>
          </a:prstGeom>
        </p:spPr>
      </p:pic>
      <p:sp>
        <p:nvSpPr>
          <p:cNvPr id="5"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6" name="Content Placeholder 2"/>
          <p:cNvSpPr>
            <a:spLocks noGrp="1"/>
          </p:cNvSpPr>
          <p:nvPr>
            <p:ph idx="1" hasCustomPrompt="1"/>
          </p:nvPr>
        </p:nvSpPr>
        <p:spPr>
          <a:xfrm>
            <a:off x="457200" y="1600200"/>
            <a:ext cx="8229600" cy="4525963"/>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lob 3 small">
    <p:spTree>
      <p:nvGrpSpPr>
        <p:cNvPr id="1" name=""/>
        <p:cNvGrpSpPr/>
        <p:nvPr/>
      </p:nvGrpSpPr>
      <p:grpSpPr>
        <a:xfrm>
          <a:off x="0" y="0"/>
          <a:ext cx="0" cy="0"/>
          <a:chOff x="0" y="0"/>
          <a:chExt cx="0" cy="0"/>
        </a:xfrm>
      </p:grpSpPr>
      <p:pic>
        <p:nvPicPr>
          <p:cNvPr id="4" name="Picture 3" descr="NHSE spot.jpg"/>
          <p:cNvPicPr>
            <a:picLocks noChangeAspect="1"/>
          </p:cNvPicPr>
          <p:nvPr userDrawn="1"/>
        </p:nvPicPr>
        <p:blipFill>
          <a:blip r:embed="rId2"/>
          <a:srcRect l="7812" t="15625" r="7812" b="15625"/>
          <a:stretch>
            <a:fillRect/>
          </a:stretch>
        </p:blipFill>
        <p:spPr>
          <a:xfrm>
            <a:off x="7000892" y="357166"/>
            <a:ext cx="1767273" cy="720000"/>
          </a:xfrm>
          <a:prstGeom prst="rect">
            <a:avLst/>
          </a:prstGeom>
        </p:spPr>
      </p:pic>
      <p:pic>
        <p:nvPicPr>
          <p:cNvPr id="8" name="Picture 7" descr="blob 9 tint.jpg"/>
          <p:cNvPicPr>
            <a:picLocks noChangeAspect="1"/>
          </p:cNvPicPr>
          <p:nvPr userDrawn="1"/>
        </p:nvPicPr>
        <p:blipFill>
          <a:blip r:embed="rId3"/>
          <a:srcRect t="35417" r="46094"/>
          <a:stretch>
            <a:fillRect/>
          </a:stretch>
        </p:blipFill>
        <p:spPr>
          <a:xfrm>
            <a:off x="0" y="4611352"/>
            <a:ext cx="2500298" cy="2246647"/>
          </a:xfrm>
          <a:prstGeom prst="rect">
            <a:avLst/>
          </a:prstGeom>
        </p:spPr>
      </p:pic>
      <p:sp>
        <p:nvSpPr>
          <p:cNvPr id="5"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6" name="Content Placeholder 2"/>
          <p:cNvSpPr>
            <a:spLocks noGrp="1"/>
          </p:cNvSpPr>
          <p:nvPr>
            <p:ph idx="1" hasCustomPrompt="1"/>
          </p:nvPr>
        </p:nvSpPr>
        <p:spPr>
          <a:xfrm>
            <a:off x="457200" y="1600200"/>
            <a:ext cx="8229600" cy="4525963"/>
          </a:xfrm>
          <a:prstGeom prst="rect">
            <a:avLst/>
          </a:prstGeom>
        </p:spPr>
        <p:txBody>
          <a:bodyPr/>
          <a:lstStyle>
            <a:lvl1pPr>
              <a:buFontTx/>
              <a:buNone/>
              <a:defRPr sz="1800">
                <a:solidFill>
                  <a:schemeClr val="tx1"/>
                </a:solidFill>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Body copy DINOT light18pt</a:t>
            </a:r>
          </a:p>
          <a:p>
            <a:pPr lvl="0"/>
            <a:endParaRPr lang="en-US" dirty="0"/>
          </a:p>
          <a:p>
            <a:pPr lvl="0"/>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 copy blob 4">
    <p:spTree>
      <p:nvGrpSpPr>
        <p:cNvPr id="1" name=""/>
        <p:cNvGrpSpPr/>
        <p:nvPr/>
      </p:nvGrpSpPr>
      <p:grpSpPr>
        <a:xfrm>
          <a:off x="0" y="0"/>
          <a:ext cx="0" cy="0"/>
          <a:chOff x="0" y="0"/>
          <a:chExt cx="0" cy="0"/>
        </a:xfrm>
      </p:grpSpPr>
      <p:pic>
        <p:nvPicPr>
          <p:cNvPr id="14" name="Picture 13" descr="blob 8 tint.jpg"/>
          <p:cNvPicPr>
            <a:picLocks noChangeAspect="1"/>
          </p:cNvPicPr>
          <p:nvPr userDrawn="1"/>
        </p:nvPicPr>
        <p:blipFill>
          <a:blip r:embed="rId2"/>
          <a:srcRect t="28721" r="56250" b="4752"/>
          <a:stretch>
            <a:fillRect/>
          </a:stretch>
        </p:blipFill>
        <p:spPr>
          <a:xfrm>
            <a:off x="2500298" y="1500174"/>
            <a:ext cx="4786346" cy="5147448"/>
          </a:xfrm>
          <a:prstGeom prst="rect">
            <a:avLst/>
          </a:prstGeom>
        </p:spPr>
      </p:pic>
      <p:pic>
        <p:nvPicPr>
          <p:cNvPr id="10" name="Picture 9" descr="NHSE spot.jpg"/>
          <p:cNvPicPr>
            <a:picLocks noChangeAspect="1"/>
          </p:cNvPicPr>
          <p:nvPr userDrawn="1"/>
        </p:nvPicPr>
        <p:blipFill>
          <a:blip r:embed="rId3"/>
          <a:srcRect l="7812" t="15625" r="7812" b="15625"/>
          <a:stretch>
            <a:fillRect/>
          </a:stretch>
        </p:blipFill>
        <p:spPr>
          <a:xfrm>
            <a:off x="7000892" y="357166"/>
            <a:ext cx="1767273" cy="720000"/>
          </a:xfrm>
          <a:prstGeom prst="rect">
            <a:avLst/>
          </a:prstGeom>
        </p:spPr>
      </p:pic>
      <p:sp>
        <p:nvSpPr>
          <p:cNvPr id="6" name="Title 1"/>
          <p:cNvSpPr>
            <a:spLocks noGrp="1"/>
          </p:cNvSpPr>
          <p:nvPr>
            <p:ph type="title" hasCustomPrompt="1"/>
          </p:nvPr>
        </p:nvSpPr>
        <p:spPr>
          <a:xfrm>
            <a:off x="457200" y="274638"/>
            <a:ext cx="8229600" cy="1143000"/>
          </a:xfrm>
          <a:prstGeom prst="rect">
            <a:avLst/>
          </a:prstGeom>
        </p:spPr>
        <p:txBody>
          <a:bodyPr/>
          <a:lstStyle>
            <a:lvl1pPr algn="l">
              <a:defRPr sz="3200" baseline="0">
                <a:latin typeface="DINOT-Bold" pitchFamily="34" charset="0"/>
                <a:cs typeface="DINOT-Bold" pitchFamily="34" charset="0"/>
              </a:defRPr>
            </a:lvl1pPr>
          </a:lstStyle>
          <a:p>
            <a:r>
              <a:rPr lang="en-US" dirty="0"/>
              <a:t>Title DINOT bold 32pt</a:t>
            </a:r>
            <a:endParaRPr lang="en-GB" dirty="0"/>
          </a:p>
        </p:txBody>
      </p:sp>
      <p:sp>
        <p:nvSpPr>
          <p:cNvPr id="7" name="Content Placeholder 2"/>
          <p:cNvSpPr>
            <a:spLocks noGrp="1"/>
          </p:cNvSpPr>
          <p:nvPr>
            <p:ph idx="1" hasCustomPrompt="1"/>
          </p:nvPr>
        </p:nvSpPr>
        <p:spPr>
          <a:xfrm>
            <a:off x="457200" y="1600200"/>
            <a:ext cx="8229600" cy="4525963"/>
          </a:xfrm>
          <a:prstGeom prst="rect">
            <a:avLst/>
          </a:prstGeom>
        </p:spPr>
        <p:txBody>
          <a:bodyPr/>
          <a:lstStyle>
            <a:lvl1pPr>
              <a:spcBef>
                <a:spcPts val="600"/>
              </a:spcBef>
              <a:spcAft>
                <a:spcPts val="600"/>
              </a:spcAft>
              <a:buFont typeface="DINOT-Light" pitchFamily="34" charset="0"/>
              <a:buChar char="−"/>
              <a:defRPr sz="1800">
                <a:latin typeface="DINOT-Light" pitchFamily="34" charset="0"/>
                <a:cs typeface="DINOT-Light" pitchFamily="34" charset="0"/>
              </a:defRPr>
            </a:lvl1pPr>
            <a:lvl2pPr marL="357188" indent="-357188">
              <a:buFontTx/>
              <a:buNone/>
              <a:defRPr sz="2400">
                <a:latin typeface="DINOT-Light" pitchFamily="34" charset="0"/>
                <a:cs typeface="DINOT-Light" pitchFamily="34" charset="0"/>
              </a:defRPr>
            </a:lvl2pPr>
            <a:lvl3pPr marL="357188" indent="-357188">
              <a:buFont typeface="Calibri" pitchFamily="34" charset="0"/>
              <a:buChar char="−"/>
              <a:defRPr>
                <a:latin typeface="DINOT-Light" pitchFamily="34" charset="0"/>
                <a:cs typeface="DINOT-Light" pitchFamily="34" charset="0"/>
              </a:defRPr>
            </a:lvl3pPr>
            <a:lvl4pPr marL="712788" indent="-355600">
              <a:defRPr sz="1600">
                <a:latin typeface="DINOT-Light" pitchFamily="34" charset="0"/>
                <a:cs typeface="DINOT-Light" pitchFamily="34" charset="0"/>
              </a:defRPr>
            </a:lvl4pPr>
          </a:lstStyle>
          <a:p>
            <a:pPr lvl="0"/>
            <a:r>
              <a:rPr lang="en-US" dirty="0"/>
              <a:t>Bullet copy DINOT light18pt</a:t>
            </a:r>
          </a:p>
          <a:p>
            <a:pPr lvl="0"/>
            <a:r>
              <a:rPr lang="en-US" dirty="0"/>
              <a:t>Bullet copy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77" r:id="rId4"/>
    <p:sldLayoutId id="2147483651" r:id="rId5"/>
    <p:sldLayoutId id="2147483678" r:id="rId6"/>
    <p:sldLayoutId id="2147483652" r:id="rId7"/>
    <p:sldLayoutId id="2147483679" r:id="rId8"/>
    <p:sldLayoutId id="2147483653" r:id="rId9"/>
    <p:sldLayoutId id="2147483680" r:id="rId10"/>
    <p:sldLayoutId id="2147483654" r:id="rId11"/>
    <p:sldLayoutId id="2147483681" r:id="rId12"/>
    <p:sldLayoutId id="2147483685" r:id="rId13"/>
    <p:sldLayoutId id="2147483655" r:id="rId14"/>
    <p:sldLayoutId id="2147483682" r:id="rId15"/>
    <p:sldLayoutId id="2147483656" r:id="rId16"/>
    <p:sldLayoutId id="2147483683" r:id="rId17"/>
    <p:sldLayoutId id="2147483657" r:id="rId18"/>
    <p:sldLayoutId id="2147483684" r:id="rId19"/>
    <p:sldLayoutId id="2147483676"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chart" Target="../charts/chart16.xml"/><Relationship Id="rId3" Type="http://schemas.openxmlformats.org/officeDocument/2006/relationships/chart" Target="../charts/chart6.xml"/><Relationship Id="rId7" Type="http://schemas.openxmlformats.org/officeDocument/2006/relationships/chart" Target="../charts/chart10.xml"/><Relationship Id="rId12"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s>
</file>

<file path=ppt/slides/_rels/slide18.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chart" Target="../charts/chart27.xml"/><Relationship Id="rId3" Type="http://schemas.openxmlformats.org/officeDocument/2006/relationships/chart" Target="../charts/chart17.xml"/><Relationship Id="rId7" Type="http://schemas.openxmlformats.org/officeDocument/2006/relationships/chart" Target="../charts/chart21.xml"/><Relationship Id="rId12"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chart" Target="../charts/chart20.xml"/><Relationship Id="rId11" Type="http://schemas.openxmlformats.org/officeDocument/2006/relationships/chart" Target="../charts/chart25.xml"/><Relationship Id="rId5" Type="http://schemas.openxmlformats.org/officeDocument/2006/relationships/chart" Target="../charts/chart19.xml"/><Relationship Id="rId10" Type="http://schemas.openxmlformats.org/officeDocument/2006/relationships/chart" Target="../charts/chart24.xml"/><Relationship Id="rId4" Type="http://schemas.openxmlformats.org/officeDocument/2006/relationships/chart" Target="../charts/chart18.xml"/><Relationship Id="rId9" Type="http://schemas.openxmlformats.org/officeDocument/2006/relationships/chart" Target="../charts/char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3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38.sv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NHS Pension Scheme</a:t>
            </a:r>
            <a:br>
              <a:rPr lang="en-GB" dirty="0"/>
            </a:br>
            <a:r>
              <a:rPr lang="en-GB" dirty="0"/>
              <a:t>The value of membership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taxman helps you save too </a:t>
            </a:r>
            <a:br>
              <a:rPr lang="en-US" dirty="0"/>
            </a:br>
            <a:r>
              <a:rPr lang="en-US" sz="1600" dirty="0"/>
              <a:t>(2017/18)</a:t>
            </a:r>
            <a:endParaRPr lang="en-GB" sz="1600" dirty="0"/>
          </a:p>
        </p:txBody>
      </p:sp>
      <p:graphicFrame>
        <p:nvGraphicFramePr>
          <p:cNvPr id="10" name="Chart 9">
            <a:extLst>
              <a:ext uri="{FF2B5EF4-FFF2-40B4-BE49-F238E27FC236}">
                <a16:creationId xmlns:a16="http://schemas.microsoft.com/office/drawing/2014/main" id="{BBE0FC20-8281-45B0-B1FB-E1E38B12AAF2}"/>
              </a:ext>
            </a:extLst>
          </p:cNvPr>
          <p:cNvGraphicFramePr/>
          <p:nvPr/>
        </p:nvGraphicFramePr>
        <p:xfrm>
          <a:off x="136584" y="1992586"/>
          <a:ext cx="8971920" cy="172444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2C3E26C-ABBB-40CD-9EE1-79C83093A772}"/>
              </a:ext>
            </a:extLst>
          </p:cNvPr>
          <p:cNvSpPr txBox="1"/>
          <p:nvPr/>
        </p:nvSpPr>
        <p:spPr>
          <a:xfrm>
            <a:off x="162000" y="1334046"/>
            <a:ext cx="8820000" cy="510778"/>
          </a:xfrm>
          <a:prstGeom prst="roundRect">
            <a:avLst/>
          </a:prstGeom>
          <a:solidFill>
            <a:srgbClr val="5E82AB"/>
          </a:solidFill>
          <a:ln w="38100">
            <a:noFill/>
          </a:ln>
        </p:spPr>
        <p:txBody>
          <a:bodyPr wrap="square" rtlCol="0" anchor="ctr">
            <a:spAutoFit/>
          </a:bodyPr>
          <a:lstStyle/>
          <a:p>
            <a:pPr algn="ctr"/>
            <a:r>
              <a:rPr lang="en-GB" sz="2400" b="1" dirty="0">
                <a:solidFill>
                  <a:schemeClr val="bg1"/>
                </a:solidFill>
                <a:latin typeface="DINOT-Light"/>
              </a:rPr>
              <a:t>Income tax bands – for all England &amp; Wales (not just NHS staff!) </a:t>
            </a:r>
          </a:p>
        </p:txBody>
      </p:sp>
      <p:graphicFrame>
        <p:nvGraphicFramePr>
          <p:cNvPr id="18" name="Chart 17">
            <a:extLst>
              <a:ext uri="{FF2B5EF4-FFF2-40B4-BE49-F238E27FC236}">
                <a16:creationId xmlns:a16="http://schemas.microsoft.com/office/drawing/2014/main" id="{8A25DDB1-E913-4574-A4FC-0D9697B998EF}"/>
              </a:ext>
            </a:extLst>
          </p:cNvPr>
          <p:cNvGraphicFramePr/>
          <p:nvPr/>
        </p:nvGraphicFramePr>
        <p:xfrm>
          <a:off x="136584" y="3501008"/>
          <a:ext cx="8971920" cy="172444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7DDA883A-4D25-4892-BCC5-EC9E2EFACE0B}"/>
              </a:ext>
            </a:extLst>
          </p:cNvPr>
          <p:cNvSpPr/>
          <p:nvPr/>
        </p:nvSpPr>
        <p:spPr>
          <a:xfrm>
            <a:off x="323527" y="3953768"/>
            <a:ext cx="3726000" cy="4833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e.g. £80,000 gross pay</a:t>
            </a:r>
          </a:p>
        </p:txBody>
      </p:sp>
      <p:sp>
        <p:nvSpPr>
          <p:cNvPr id="4" name="Arrow: Right 3">
            <a:extLst>
              <a:ext uri="{FF2B5EF4-FFF2-40B4-BE49-F238E27FC236}">
                <a16:creationId xmlns:a16="http://schemas.microsoft.com/office/drawing/2014/main" id="{68DB0D13-E6F6-4381-ADE6-4A60FC907CFE}"/>
              </a:ext>
            </a:extLst>
          </p:cNvPr>
          <p:cNvSpPr/>
          <p:nvPr/>
        </p:nvSpPr>
        <p:spPr>
          <a:xfrm rot="16200000">
            <a:off x="56994" y="4764459"/>
            <a:ext cx="1145506" cy="64807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 tax</a:t>
            </a:r>
          </a:p>
        </p:txBody>
      </p:sp>
      <p:cxnSp>
        <p:nvCxnSpPr>
          <p:cNvPr id="6" name="Straight Connector 5">
            <a:extLst>
              <a:ext uri="{FF2B5EF4-FFF2-40B4-BE49-F238E27FC236}">
                <a16:creationId xmlns:a16="http://schemas.microsoft.com/office/drawing/2014/main" id="{C751196E-548F-45A9-A1E7-B7E7D682E472}"/>
              </a:ext>
            </a:extLst>
          </p:cNvPr>
          <p:cNvCxnSpPr>
            <a:cxnSpLocks/>
          </p:cNvCxnSpPr>
          <p:nvPr/>
        </p:nvCxnSpPr>
        <p:spPr>
          <a:xfrm>
            <a:off x="841917" y="2933666"/>
            <a:ext cx="0" cy="150344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Arrow: Right 18">
            <a:extLst>
              <a:ext uri="{FF2B5EF4-FFF2-40B4-BE49-F238E27FC236}">
                <a16:creationId xmlns:a16="http://schemas.microsoft.com/office/drawing/2014/main" id="{A71337F3-E5C3-44D6-82B5-C060E2BE5E6D}"/>
              </a:ext>
            </a:extLst>
          </p:cNvPr>
          <p:cNvSpPr/>
          <p:nvPr/>
        </p:nvSpPr>
        <p:spPr>
          <a:xfrm rot="16200000">
            <a:off x="974911" y="4764459"/>
            <a:ext cx="1145506" cy="648072"/>
          </a:xfrm>
          <a:prstGeom prst="rightArrow">
            <a:avLst/>
          </a:prstGeom>
          <a:solidFill>
            <a:srgbClr val="5BBB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 tax</a:t>
            </a:r>
          </a:p>
        </p:txBody>
      </p:sp>
      <p:cxnSp>
        <p:nvCxnSpPr>
          <p:cNvPr id="20" name="Straight Connector 19">
            <a:extLst>
              <a:ext uri="{FF2B5EF4-FFF2-40B4-BE49-F238E27FC236}">
                <a16:creationId xmlns:a16="http://schemas.microsoft.com/office/drawing/2014/main" id="{93C70D85-8FAB-4D72-8BF2-8F7362DFA19A}"/>
              </a:ext>
            </a:extLst>
          </p:cNvPr>
          <p:cNvCxnSpPr>
            <a:cxnSpLocks/>
          </p:cNvCxnSpPr>
          <p:nvPr/>
        </p:nvCxnSpPr>
        <p:spPr>
          <a:xfrm>
            <a:off x="2411760" y="2890249"/>
            <a:ext cx="0" cy="152501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A174C8E-2764-45B9-8B45-E6EA6A86191E}"/>
              </a:ext>
            </a:extLst>
          </p:cNvPr>
          <p:cNvSpPr/>
          <p:nvPr/>
        </p:nvSpPr>
        <p:spPr>
          <a:xfrm>
            <a:off x="323527" y="3952209"/>
            <a:ext cx="518389" cy="483344"/>
          </a:xfrm>
          <a:prstGeom prst="rect">
            <a:avLst/>
          </a:prstGeom>
          <a:solidFill>
            <a:schemeClr val="bg1">
              <a:alpha val="7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5" name="Rectangle 24">
            <a:extLst>
              <a:ext uri="{FF2B5EF4-FFF2-40B4-BE49-F238E27FC236}">
                <a16:creationId xmlns:a16="http://schemas.microsoft.com/office/drawing/2014/main" id="{F675A089-4EDC-409E-99E4-EE9906904F6D}"/>
              </a:ext>
            </a:extLst>
          </p:cNvPr>
          <p:cNvSpPr/>
          <p:nvPr/>
        </p:nvSpPr>
        <p:spPr>
          <a:xfrm>
            <a:off x="841917" y="3953737"/>
            <a:ext cx="1569842" cy="483344"/>
          </a:xfrm>
          <a:prstGeom prst="rect">
            <a:avLst/>
          </a:prstGeom>
          <a:solidFill>
            <a:srgbClr val="5BBBB7">
              <a:alpha val="5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3" name="Arrow: Right 12">
            <a:extLst>
              <a:ext uri="{FF2B5EF4-FFF2-40B4-BE49-F238E27FC236}">
                <a16:creationId xmlns:a16="http://schemas.microsoft.com/office/drawing/2014/main" id="{48B475D9-259C-4949-A552-79BB78F93DD9}"/>
              </a:ext>
            </a:extLst>
          </p:cNvPr>
          <p:cNvSpPr/>
          <p:nvPr/>
        </p:nvSpPr>
        <p:spPr>
          <a:xfrm rot="16200000">
            <a:off x="2593475" y="4764459"/>
            <a:ext cx="1145506" cy="648072"/>
          </a:xfrm>
          <a:prstGeom prst="rightArrow">
            <a:avLst/>
          </a:prstGeom>
          <a:solidFill>
            <a:srgbClr val="5EB6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40% tax</a:t>
            </a:r>
          </a:p>
        </p:txBody>
      </p:sp>
      <p:cxnSp>
        <p:nvCxnSpPr>
          <p:cNvPr id="14" name="Straight Connector 13">
            <a:extLst>
              <a:ext uri="{FF2B5EF4-FFF2-40B4-BE49-F238E27FC236}">
                <a16:creationId xmlns:a16="http://schemas.microsoft.com/office/drawing/2014/main" id="{75A05F00-62B7-4CC7-87AA-C94602FFF270}"/>
              </a:ext>
            </a:extLst>
          </p:cNvPr>
          <p:cNvCxnSpPr>
            <a:cxnSpLocks/>
          </p:cNvCxnSpPr>
          <p:nvPr/>
        </p:nvCxnSpPr>
        <p:spPr>
          <a:xfrm>
            <a:off x="4039200" y="2910538"/>
            <a:ext cx="0" cy="152501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8EA7D0F-E409-4DEB-BABC-D307640C36B6}"/>
              </a:ext>
            </a:extLst>
          </p:cNvPr>
          <p:cNvSpPr/>
          <p:nvPr/>
        </p:nvSpPr>
        <p:spPr>
          <a:xfrm>
            <a:off x="2411758" y="3952209"/>
            <a:ext cx="1638000" cy="483344"/>
          </a:xfrm>
          <a:prstGeom prst="rect">
            <a:avLst/>
          </a:prstGeom>
          <a:solidFill>
            <a:srgbClr val="5EB6E5">
              <a:alpha val="5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13660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0" animBg="1"/>
      <p:bldP spid="4" grpId="0" animBg="1"/>
      <p:bldP spid="19" grpId="0" animBg="1"/>
      <p:bldP spid="24" grpId="0" animBg="1"/>
      <p:bldP spid="25" grpId="0" animBg="1"/>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taxman helps you save too</a:t>
            </a:r>
            <a:br>
              <a:rPr lang="en-US" dirty="0"/>
            </a:br>
            <a:r>
              <a:rPr lang="en-US" sz="1600" dirty="0"/>
              <a:t>(2017/18)</a:t>
            </a:r>
            <a:endParaRPr lang="en-GB" dirty="0"/>
          </a:p>
        </p:txBody>
      </p:sp>
      <p:graphicFrame>
        <p:nvGraphicFramePr>
          <p:cNvPr id="10" name="Chart 9">
            <a:extLst>
              <a:ext uri="{FF2B5EF4-FFF2-40B4-BE49-F238E27FC236}">
                <a16:creationId xmlns:a16="http://schemas.microsoft.com/office/drawing/2014/main" id="{BBE0FC20-8281-45B0-B1FB-E1E38B12AAF2}"/>
              </a:ext>
            </a:extLst>
          </p:cNvPr>
          <p:cNvGraphicFramePr/>
          <p:nvPr>
            <p:extLst>
              <p:ext uri="{D42A27DB-BD31-4B8C-83A1-F6EECF244321}">
                <p14:modId xmlns:p14="http://schemas.microsoft.com/office/powerpoint/2010/main" val="1660592512"/>
              </p:ext>
            </p:extLst>
          </p:nvPr>
        </p:nvGraphicFramePr>
        <p:xfrm>
          <a:off x="136584" y="1992586"/>
          <a:ext cx="8971920" cy="172444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67660A04-CB1D-433F-872D-DAB3612896DB}"/>
              </a:ext>
            </a:extLst>
          </p:cNvPr>
          <p:cNvSpPr/>
          <p:nvPr/>
        </p:nvSpPr>
        <p:spPr>
          <a:xfrm>
            <a:off x="2627784" y="5147857"/>
            <a:ext cx="4692923" cy="538870"/>
          </a:xfrm>
          <a:prstGeom prst="rect">
            <a:avLst/>
          </a:prstGeom>
          <a:solidFill>
            <a:srgbClr val="5EB6E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DINOT-Light"/>
              </a:rPr>
              <a:t>Tax relief 40p</a:t>
            </a:r>
            <a:br>
              <a:rPr lang="en-GB" sz="1400" b="1" dirty="0">
                <a:solidFill>
                  <a:schemeClr val="tx1"/>
                </a:solidFill>
                <a:latin typeface="DINOT-Light"/>
              </a:rPr>
            </a:br>
            <a:r>
              <a:rPr lang="en-GB" sz="1400" b="1" dirty="0">
                <a:solidFill>
                  <a:schemeClr val="tx1"/>
                </a:solidFill>
                <a:latin typeface="DINOT-Light"/>
              </a:rPr>
              <a:t>You pay 60p</a:t>
            </a:r>
          </a:p>
        </p:txBody>
      </p:sp>
      <p:sp>
        <p:nvSpPr>
          <p:cNvPr id="12" name="Rectangle 11">
            <a:extLst>
              <a:ext uri="{FF2B5EF4-FFF2-40B4-BE49-F238E27FC236}">
                <a16:creationId xmlns:a16="http://schemas.microsoft.com/office/drawing/2014/main" id="{AA918A2D-6BC8-4E7E-B856-3AA78BF58E96}"/>
              </a:ext>
            </a:extLst>
          </p:cNvPr>
          <p:cNvSpPr/>
          <p:nvPr/>
        </p:nvSpPr>
        <p:spPr>
          <a:xfrm>
            <a:off x="847129" y="5147857"/>
            <a:ext cx="1770882" cy="541602"/>
          </a:xfrm>
          <a:prstGeom prst="rect">
            <a:avLst/>
          </a:prstGeom>
          <a:solidFill>
            <a:srgbClr val="5BBB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DINOT-Light"/>
              </a:rPr>
              <a:t>Tax relief 20p </a:t>
            </a:r>
            <a:br>
              <a:rPr lang="en-GB" sz="1400" b="1" dirty="0">
                <a:solidFill>
                  <a:schemeClr val="tx1"/>
                </a:solidFill>
                <a:latin typeface="DINOT-Light"/>
              </a:rPr>
            </a:br>
            <a:r>
              <a:rPr lang="en-GB" sz="1400" b="1" dirty="0">
                <a:solidFill>
                  <a:schemeClr val="tx1"/>
                </a:solidFill>
                <a:latin typeface="DINOT-Light"/>
              </a:rPr>
              <a:t>You pay 80p </a:t>
            </a:r>
          </a:p>
        </p:txBody>
      </p:sp>
      <p:sp>
        <p:nvSpPr>
          <p:cNvPr id="13" name="Rectangle 12">
            <a:extLst>
              <a:ext uri="{FF2B5EF4-FFF2-40B4-BE49-F238E27FC236}">
                <a16:creationId xmlns:a16="http://schemas.microsoft.com/office/drawing/2014/main" id="{654D7568-48E3-40F9-9D67-E013533CADB7}"/>
              </a:ext>
            </a:extLst>
          </p:cNvPr>
          <p:cNvSpPr/>
          <p:nvPr/>
        </p:nvSpPr>
        <p:spPr>
          <a:xfrm>
            <a:off x="7330480" y="5147857"/>
            <a:ext cx="1584176" cy="545984"/>
          </a:xfrm>
          <a:prstGeom prst="rect">
            <a:avLst/>
          </a:prstGeom>
          <a:solidFill>
            <a:srgbClr val="B0B1A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DINOT-Light"/>
              </a:rPr>
              <a:t>Tax relief 45p </a:t>
            </a:r>
          </a:p>
          <a:p>
            <a:pPr algn="ctr"/>
            <a:r>
              <a:rPr lang="en-GB" sz="1400" b="1" dirty="0">
                <a:solidFill>
                  <a:schemeClr val="tx1"/>
                </a:solidFill>
                <a:latin typeface="DINOT-Light"/>
              </a:rPr>
              <a:t>You pay 55p</a:t>
            </a:r>
          </a:p>
        </p:txBody>
      </p:sp>
      <p:sp>
        <p:nvSpPr>
          <p:cNvPr id="15" name="TextBox 14">
            <a:extLst>
              <a:ext uri="{FF2B5EF4-FFF2-40B4-BE49-F238E27FC236}">
                <a16:creationId xmlns:a16="http://schemas.microsoft.com/office/drawing/2014/main" id="{52C3E26C-ABBB-40CD-9EE1-79C83093A772}"/>
              </a:ext>
            </a:extLst>
          </p:cNvPr>
          <p:cNvSpPr txBox="1"/>
          <p:nvPr/>
        </p:nvSpPr>
        <p:spPr>
          <a:xfrm>
            <a:off x="162000" y="1273751"/>
            <a:ext cx="8822646" cy="919401"/>
          </a:xfrm>
          <a:prstGeom prst="roundRect">
            <a:avLst/>
          </a:prstGeom>
          <a:solidFill>
            <a:srgbClr val="5E82AB"/>
          </a:solidFill>
          <a:ln w="38100">
            <a:noFill/>
          </a:ln>
        </p:spPr>
        <p:txBody>
          <a:bodyPr wrap="square" rtlCol="0" anchor="ctr">
            <a:spAutoFit/>
          </a:bodyPr>
          <a:lstStyle/>
          <a:p>
            <a:pPr algn="ctr"/>
            <a:r>
              <a:rPr lang="en-GB" sz="2400" b="1" dirty="0">
                <a:solidFill>
                  <a:schemeClr val="bg1"/>
                </a:solidFill>
                <a:latin typeface="DINOT-Light"/>
              </a:rPr>
              <a:t>Income tax bands – for all England &amp; Wales (not just NHS staff!) </a:t>
            </a:r>
          </a:p>
        </p:txBody>
      </p:sp>
      <p:sp>
        <p:nvSpPr>
          <p:cNvPr id="16" name="TextBox 15">
            <a:extLst>
              <a:ext uri="{FF2B5EF4-FFF2-40B4-BE49-F238E27FC236}">
                <a16:creationId xmlns:a16="http://schemas.microsoft.com/office/drawing/2014/main" id="{479809F0-8CA2-4BDA-AE40-05C7B086EAD6}"/>
              </a:ext>
            </a:extLst>
          </p:cNvPr>
          <p:cNvSpPr txBox="1"/>
          <p:nvPr/>
        </p:nvSpPr>
        <p:spPr>
          <a:xfrm>
            <a:off x="164646" y="3710310"/>
            <a:ext cx="8820000" cy="510778"/>
          </a:xfrm>
          <a:prstGeom prst="roundRect">
            <a:avLst/>
          </a:prstGeom>
          <a:solidFill>
            <a:srgbClr val="5E82AB"/>
          </a:solidFill>
          <a:ln w="38100">
            <a:noFill/>
          </a:ln>
        </p:spPr>
        <p:txBody>
          <a:bodyPr wrap="square" rtlCol="0" anchor="ctr">
            <a:spAutoFit/>
          </a:bodyPr>
          <a:lstStyle/>
          <a:p>
            <a:pPr algn="ctr"/>
            <a:r>
              <a:rPr lang="en-US" sz="2400" b="1" dirty="0">
                <a:solidFill>
                  <a:schemeClr val="bg1"/>
                </a:solidFill>
                <a:latin typeface="DINOT-Light"/>
              </a:rPr>
              <a:t>How tax relief works (for every £1 you pay into the scheme)</a:t>
            </a:r>
          </a:p>
        </p:txBody>
      </p:sp>
      <p:sp>
        <p:nvSpPr>
          <p:cNvPr id="17" name="TextBox 16">
            <a:extLst>
              <a:ext uri="{FF2B5EF4-FFF2-40B4-BE49-F238E27FC236}">
                <a16:creationId xmlns:a16="http://schemas.microsoft.com/office/drawing/2014/main" id="{1E99955B-80F1-4469-991F-F671582AA123}"/>
              </a:ext>
            </a:extLst>
          </p:cNvPr>
          <p:cNvSpPr txBox="1"/>
          <p:nvPr/>
        </p:nvSpPr>
        <p:spPr>
          <a:xfrm>
            <a:off x="245067" y="5942558"/>
            <a:ext cx="8820000" cy="510778"/>
          </a:xfrm>
          <a:prstGeom prst="roundRect">
            <a:avLst/>
          </a:prstGeom>
          <a:solidFill>
            <a:srgbClr val="5E82AB"/>
          </a:solidFill>
          <a:ln w="38100">
            <a:noFill/>
          </a:ln>
        </p:spPr>
        <p:txBody>
          <a:bodyPr wrap="square" rtlCol="0" anchor="ctr">
            <a:spAutoFit/>
          </a:bodyPr>
          <a:lstStyle/>
          <a:p>
            <a:pPr algn="ctr"/>
            <a:r>
              <a:rPr lang="en-GB" sz="2400" b="1" dirty="0">
                <a:solidFill>
                  <a:schemeClr val="bg1"/>
                </a:solidFill>
                <a:latin typeface="DINOT-Light"/>
              </a:rPr>
              <a:t>By paying into the scheme, you pay less tax </a:t>
            </a:r>
          </a:p>
        </p:txBody>
      </p:sp>
      <p:sp>
        <p:nvSpPr>
          <p:cNvPr id="18" name="Rectangle 17">
            <a:extLst>
              <a:ext uri="{FF2B5EF4-FFF2-40B4-BE49-F238E27FC236}">
                <a16:creationId xmlns:a16="http://schemas.microsoft.com/office/drawing/2014/main" id="{8D8F0AA9-2C48-4D81-A8D3-7A209073A32F}"/>
              </a:ext>
            </a:extLst>
          </p:cNvPr>
          <p:cNvSpPr/>
          <p:nvPr/>
        </p:nvSpPr>
        <p:spPr>
          <a:xfrm>
            <a:off x="847129" y="4291981"/>
            <a:ext cx="1780653" cy="846302"/>
          </a:xfrm>
          <a:prstGeom prst="rect">
            <a:avLst/>
          </a:prstGeom>
          <a:solidFill>
            <a:srgbClr val="5BBB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Yearly income* £11,500pa to £45,000pa</a:t>
            </a:r>
          </a:p>
        </p:txBody>
      </p:sp>
      <p:sp>
        <p:nvSpPr>
          <p:cNvPr id="20" name="Rectangle 19">
            <a:extLst>
              <a:ext uri="{FF2B5EF4-FFF2-40B4-BE49-F238E27FC236}">
                <a16:creationId xmlns:a16="http://schemas.microsoft.com/office/drawing/2014/main" id="{8CA9EF73-889B-4659-BBC7-E79A868D930F}"/>
              </a:ext>
            </a:extLst>
          </p:cNvPr>
          <p:cNvSpPr/>
          <p:nvPr/>
        </p:nvSpPr>
        <p:spPr>
          <a:xfrm>
            <a:off x="7320707" y="4293095"/>
            <a:ext cx="1593950" cy="845188"/>
          </a:xfrm>
          <a:prstGeom prst="rect">
            <a:avLst/>
          </a:prstGeom>
          <a:solidFill>
            <a:srgbClr val="B0B1A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Yearly income* over</a:t>
            </a:r>
            <a:br>
              <a:rPr lang="en-GB" sz="1400" b="1" dirty="0">
                <a:solidFill>
                  <a:schemeClr val="tx1"/>
                </a:solidFill>
              </a:rPr>
            </a:br>
            <a:r>
              <a:rPr lang="en-GB" sz="1400" b="1" dirty="0">
                <a:solidFill>
                  <a:schemeClr val="tx1"/>
                </a:solidFill>
              </a:rPr>
              <a:t>£150,000pa</a:t>
            </a:r>
          </a:p>
        </p:txBody>
      </p:sp>
      <p:sp>
        <p:nvSpPr>
          <p:cNvPr id="19" name="Rectangle 18">
            <a:extLst>
              <a:ext uri="{FF2B5EF4-FFF2-40B4-BE49-F238E27FC236}">
                <a16:creationId xmlns:a16="http://schemas.microsoft.com/office/drawing/2014/main" id="{A83839B6-C814-4552-9272-5BBD58A4EB2D}"/>
              </a:ext>
            </a:extLst>
          </p:cNvPr>
          <p:cNvSpPr/>
          <p:nvPr/>
        </p:nvSpPr>
        <p:spPr>
          <a:xfrm>
            <a:off x="2627784" y="4291980"/>
            <a:ext cx="4692922" cy="847115"/>
          </a:xfrm>
          <a:prstGeom prst="rect">
            <a:avLst/>
          </a:prstGeom>
          <a:solidFill>
            <a:srgbClr val="5EB6E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Yearly income* </a:t>
            </a:r>
          </a:p>
          <a:p>
            <a:pPr algn="ctr"/>
            <a:r>
              <a:rPr lang="en-GB" sz="1400" b="1" dirty="0">
                <a:solidFill>
                  <a:schemeClr val="tx1"/>
                </a:solidFill>
              </a:rPr>
              <a:t>£45,000pa to £150,000pa</a:t>
            </a:r>
          </a:p>
        </p:txBody>
      </p:sp>
      <p:sp>
        <p:nvSpPr>
          <p:cNvPr id="22" name="Rectangle 21">
            <a:extLst>
              <a:ext uri="{FF2B5EF4-FFF2-40B4-BE49-F238E27FC236}">
                <a16:creationId xmlns:a16="http://schemas.microsoft.com/office/drawing/2014/main" id="{A6010609-0319-430D-A760-78B0119DE7D8}"/>
              </a:ext>
            </a:extLst>
          </p:cNvPr>
          <p:cNvSpPr/>
          <p:nvPr/>
        </p:nvSpPr>
        <p:spPr>
          <a:xfrm>
            <a:off x="35496" y="4293095"/>
            <a:ext cx="794718" cy="845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DINOT-Light"/>
              </a:rPr>
              <a:t>Yearly income* under £11,500</a:t>
            </a:r>
            <a:r>
              <a:rPr lang="en-GB" sz="1200" b="1" dirty="0">
                <a:solidFill>
                  <a:schemeClr val="tx1"/>
                </a:solidFill>
                <a:latin typeface="DINOT-Light"/>
              </a:rPr>
              <a:t>pa</a:t>
            </a:r>
            <a:r>
              <a:rPr lang="en-GB" sz="1400" b="1" dirty="0">
                <a:solidFill>
                  <a:schemeClr val="tx1"/>
                </a:solidFill>
                <a:latin typeface="DINOT-Light"/>
              </a:rPr>
              <a:t> </a:t>
            </a:r>
          </a:p>
        </p:txBody>
      </p:sp>
      <p:sp>
        <p:nvSpPr>
          <p:cNvPr id="23" name="Rectangle 22">
            <a:extLst>
              <a:ext uri="{FF2B5EF4-FFF2-40B4-BE49-F238E27FC236}">
                <a16:creationId xmlns:a16="http://schemas.microsoft.com/office/drawing/2014/main" id="{EA0AF945-0F75-45AF-A677-2649426478E5}"/>
              </a:ext>
            </a:extLst>
          </p:cNvPr>
          <p:cNvSpPr/>
          <p:nvPr/>
        </p:nvSpPr>
        <p:spPr>
          <a:xfrm>
            <a:off x="8105914" y="6543844"/>
            <a:ext cx="1028270" cy="36881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tx1"/>
                </a:solidFill>
                <a:latin typeface="DINOT-Light"/>
              </a:rPr>
              <a:t>*(2017/18)</a:t>
            </a:r>
          </a:p>
        </p:txBody>
      </p:sp>
      <p:sp>
        <p:nvSpPr>
          <p:cNvPr id="24" name="Rectangle 23">
            <a:extLst>
              <a:ext uri="{FF2B5EF4-FFF2-40B4-BE49-F238E27FC236}">
                <a16:creationId xmlns:a16="http://schemas.microsoft.com/office/drawing/2014/main" id="{FEB8328B-7CB5-4E96-B29B-0FB968DB86BA}"/>
              </a:ext>
            </a:extLst>
          </p:cNvPr>
          <p:cNvSpPr/>
          <p:nvPr/>
        </p:nvSpPr>
        <p:spPr>
          <a:xfrm>
            <a:off x="35495" y="5147856"/>
            <a:ext cx="811633" cy="5388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latin typeface="DINOT-Light"/>
              </a:rPr>
              <a:t>Tax relief £0</a:t>
            </a:r>
          </a:p>
          <a:p>
            <a:pPr algn="ctr"/>
            <a:r>
              <a:rPr lang="en-GB" sz="1000" b="1" dirty="0">
                <a:solidFill>
                  <a:schemeClr val="tx1"/>
                </a:solidFill>
                <a:latin typeface="DINOT-Light"/>
              </a:rPr>
              <a:t>You pay £1</a:t>
            </a:r>
          </a:p>
        </p:txBody>
      </p:sp>
    </p:spTree>
    <p:extLst>
      <p:ext uri="{BB962C8B-B14F-4D97-AF65-F5344CB8AC3E}">
        <p14:creationId xmlns:p14="http://schemas.microsoft.com/office/powerpoint/2010/main" val="15412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7" grpId="0" animBg="1"/>
      <p:bldP spid="18" grpId="0" animBg="1"/>
      <p:bldP spid="20" grpId="0" animBg="1"/>
      <p:bldP spid="19"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1591"/>
          </a:xfrm>
        </p:spPr>
        <p:txBody>
          <a:bodyPr/>
          <a:lstStyle/>
          <a:p>
            <a:r>
              <a:rPr lang="en-GB" sz="2800" dirty="0"/>
              <a:t>Example pay slip</a:t>
            </a:r>
            <a:br>
              <a:rPr lang="en-GB" sz="2800" dirty="0"/>
            </a:br>
            <a:r>
              <a:rPr lang="en-GB" sz="2800" dirty="0"/>
              <a:t>Annual pay of £20,000 </a:t>
            </a:r>
            <a:r>
              <a:rPr lang="en-GB" sz="1600" dirty="0"/>
              <a:t>(2017/18)</a:t>
            </a:r>
            <a:endParaRPr lang="en-GB" sz="2800" dirty="0"/>
          </a:p>
        </p:txBody>
      </p:sp>
      <p:graphicFrame>
        <p:nvGraphicFramePr>
          <p:cNvPr id="3" name="Table 2">
            <a:extLst>
              <a:ext uri="{FF2B5EF4-FFF2-40B4-BE49-F238E27FC236}">
                <a16:creationId xmlns:a16="http://schemas.microsoft.com/office/drawing/2014/main" id="{F43A1E93-E968-409E-8831-2A49F7675C57}"/>
              </a:ext>
            </a:extLst>
          </p:cNvPr>
          <p:cNvGraphicFramePr>
            <a:graphicFrameLocks noGrp="1"/>
          </p:cNvGraphicFramePr>
          <p:nvPr>
            <p:extLst>
              <p:ext uri="{D42A27DB-BD31-4B8C-83A1-F6EECF244321}">
                <p14:modId xmlns:p14="http://schemas.microsoft.com/office/powerpoint/2010/main" val="546674929"/>
              </p:ext>
            </p:extLst>
          </p:nvPr>
        </p:nvGraphicFramePr>
        <p:xfrm>
          <a:off x="120980" y="1285651"/>
          <a:ext cx="5714444" cy="3228624"/>
        </p:xfrm>
        <a:graphic>
          <a:graphicData uri="http://schemas.openxmlformats.org/drawingml/2006/table">
            <a:tbl>
              <a:tblPr/>
              <a:tblGrid>
                <a:gridCol w="2120454">
                  <a:extLst>
                    <a:ext uri="{9D8B030D-6E8A-4147-A177-3AD203B41FA5}">
                      <a16:colId xmlns:a16="http://schemas.microsoft.com/office/drawing/2014/main" val="20000"/>
                    </a:ext>
                  </a:extLst>
                </a:gridCol>
                <a:gridCol w="1796995">
                  <a:extLst>
                    <a:ext uri="{9D8B030D-6E8A-4147-A177-3AD203B41FA5}">
                      <a16:colId xmlns:a16="http://schemas.microsoft.com/office/drawing/2014/main" val="20001"/>
                    </a:ext>
                  </a:extLst>
                </a:gridCol>
                <a:gridCol w="1796995">
                  <a:extLst>
                    <a:ext uri="{9D8B030D-6E8A-4147-A177-3AD203B41FA5}">
                      <a16:colId xmlns:a16="http://schemas.microsoft.com/office/drawing/2014/main" val="20002"/>
                    </a:ext>
                  </a:extLst>
                </a:gridCol>
              </a:tblGrid>
              <a:tr h="766306">
                <a:tc>
                  <a:txBody>
                    <a:bodyPr/>
                    <a:lstStyle/>
                    <a:p>
                      <a:pPr algn="ctr" eaLnBrk="0" fontAlgn="base" hangingPunct="0">
                        <a:lnSpc>
                          <a:spcPct val="115000"/>
                        </a:lnSpc>
                        <a:spcBef>
                          <a:spcPts val="300"/>
                        </a:spcBef>
                        <a:spcAft>
                          <a:spcPts val="300"/>
                        </a:spcAft>
                      </a:pPr>
                      <a:r>
                        <a:rPr lang="en-US" sz="2000" b="1" kern="1200" dirty="0">
                          <a:solidFill>
                            <a:schemeClr val="bg1"/>
                          </a:solidFill>
                          <a:effectLst/>
                          <a:latin typeface="DINOT-Light"/>
                          <a:ea typeface="MS PGothic"/>
                          <a:cs typeface="Times New Roman"/>
                        </a:rPr>
                        <a:t>Monthly pay slip </a:t>
                      </a:r>
                      <a:endParaRPr lang="en-GB" sz="2000" dirty="0">
                        <a:solidFill>
                          <a:schemeClr val="bg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Not in scheme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In the scheme</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extLst>
                  <a:ext uri="{0D108BD9-81ED-4DB2-BD59-A6C34878D82A}">
                    <a16:rowId xmlns:a16="http://schemas.microsoft.com/office/drawing/2014/main" val="10001"/>
                  </a:ext>
                </a:extLst>
              </a:tr>
              <a:tr h="424003">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Gross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£1,667</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£1,667</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2"/>
                  </a:ext>
                </a:extLst>
              </a:tr>
              <a:tr h="424003">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Pension (5.6%)</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lvl="2"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000" dirty="0">
                          <a:solidFill>
                            <a:schemeClr val="tx1"/>
                          </a:solidFill>
                          <a:effectLst/>
                          <a:latin typeface="DINOT-Light"/>
                          <a:ea typeface="Calibri"/>
                          <a:cs typeface="Times New Roman"/>
                        </a:rPr>
                        <a:t>(£94)</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424003">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Income tax</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(£142)</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(£123)</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766306">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National Insurance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(£118)</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(£118)</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424003">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Take-home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£1,407</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£1,332</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79B83E80-25EF-4D0B-945E-19F643FDB0F3}"/>
              </a:ext>
            </a:extLst>
          </p:cNvPr>
          <p:cNvSpPr txBox="1"/>
          <p:nvPr/>
        </p:nvSpPr>
        <p:spPr>
          <a:xfrm>
            <a:off x="5951267" y="2618076"/>
            <a:ext cx="2592410" cy="715089"/>
          </a:xfrm>
          <a:prstGeom prst="roundRect">
            <a:avLst/>
          </a:prstGeom>
          <a:noFill/>
          <a:ln w="38100">
            <a:solidFill>
              <a:srgbClr val="E05206"/>
            </a:solidFill>
          </a:ln>
        </p:spPr>
        <p:txBody>
          <a:bodyPr wrap="square" rtlCol="0" anchor="ctr">
            <a:spAutoFit/>
          </a:bodyPr>
          <a:lstStyle/>
          <a:p>
            <a:pPr algn="ctr"/>
            <a:r>
              <a:rPr lang="en-GB" b="1" dirty="0">
                <a:solidFill>
                  <a:srgbClr val="E05206"/>
                </a:solidFill>
                <a:latin typeface="DINOT-Light"/>
              </a:rPr>
              <a:t>But you’ve paid</a:t>
            </a:r>
          </a:p>
          <a:p>
            <a:pPr algn="ctr"/>
            <a:r>
              <a:rPr lang="en-GB" b="1" dirty="0">
                <a:solidFill>
                  <a:srgbClr val="E05206"/>
                </a:solidFill>
                <a:latin typeface="DINOT-Light"/>
              </a:rPr>
              <a:t>£19 less tax</a:t>
            </a:r>
          </a:p>
        </p:txBody>
      </p:sp>
      <p:sp>
        <p:nvSpPr>
          <p:cNvPr id="5" name="Oval 4">
            <a:extLst>
              <a:ext uri="{FF2B5EF4-FFF2-40B4-BE49-F238E27FC236}">
                <a16:creationId xmlns:a16="http://schemas.microsoft.com/office/drawing/2014/main" id="{22A1D1E4-446C-40AA-9BD1-151EE418CB58}"/>
              </a:ext>
            </a:extLst>
          </p:cNvPr>
          <p:cNvSpPr/>
          <p:nvPr/>
        </p:nvSpPr>
        <p:spPr>
          <a:xfrm>
            <a:off x="4966418" y="2907417"/>
            <a:ext cx="900000" cy="396000"/>
          </a:xfrm>
          <a:prstGeom prst="ellipse">
            <a:avLst/>
          </a:prstGeom>
          <a:noFill/>
          <a:ln w="38100">
            <a:solidFill>
              <a:srgbClr val="E05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8184DA2-8E83-4515-9B2C-31046E5641A9}"/>
              </a:ext>
            </a:extLst>
          </p:cNvPr>
          <p:cNvSpPr txBox="1"/>
          <p:nvPr/>
        </p:nvSpPr>
        <p:spPr>
          <a:xfrm>
            <a:off x="5935473" y="1529331"/>
            <a:ext cx="2556000" cy="783193"/>
          </a:xfrm>
          <a:prstGeom prst="roundRect">
            <a:avLst>
              <a:gd name="adj" fmla="val 16667"/>
            </a:avLst>
          </a:prstGeom>
          <a:noFill/>
          <a:ln w="38100">
            <a:solidFill>
              <a:srgbClr val="C60C30"/>
            </a:solidFill>
          </a:ln>
        </p:spPr>
        <p:txBody>
          <a:bodyPr wrap="square" rtlCol="0" anchor="ctr">
            <a:spAutoFit/>
          </a:bodyPr>
          <a:lstStyle/>
          <a:p>
            <a:pPr algn="ctr"/>
            <a:r>
              <a:rPr lang="en-GB" sz="2000" b="1" dirty="0">
                <a:solidFill>
                  <a:srgbClr val="C60C30"/>
                </a:solidFill>
                <a:latin typeface="DINOT-Light"/>
              </a:rPr>
              <a:t>Your total pension</a:t>
            </a:r>
          </a:p>
          <a:p>
            <a:pPr algn="ctr"/>
            <a:r>
              <a:rPr lang="en-GB" sz="2000" b="1" dirty="0">
                <a:solidFill>
                  <a:srgbClr val="C60C30"/>
                </a:solidFill>
                <a:latin typeface="DINOT-Light"/>
              </a:rPr>
              <a:t>contribution is £94</a:t>
            </a:r>
          </a:p>
        </p:txBody>
      </p:sp>
      <p:sp>
        <p:nvSpPr>
          <p:cNvPr id="7" name="TextBox 6">
            <a:extLst>
              <a:ext uri="{FF2B5EF4-FFF2-40B4-BE49-F238E27FC236}">
                <a16:creationId xmlns:a16="http://schemas.microsoft.com/office/drawing/2014/main" id="{B311C195-E59F-4C72-BD8C-2057C3DA6E4C}"/>
              </a:ext>
            </a:extLst>
          </p:cNvPr>
          <p:cNvSpPr txBox="1"/>
          <p:nvPr/>
        </p:nvSpPr>
        <p:spPr>
          <a:xfrm>
            <a:off x="5935473" y="3563661"/>
            <a:ext cx="2556000" cy="783193"/>
          </a:xfrm>
          <a:prstGeom prst="roundRect">
            <a:avLst/>
          </a:prstGeom>
          <a:noFill/>
          <a:ln w="38100">
            <a:solidFill>
              <a:srgbClr val="5BBBB7"/>
            </a:solidFill>
          </a:ln>
        </p:spPr>
        <p:txBody>
          <a:bodyPr wrap="square" rtlCol="0" anchor="ctr">
            <a:spAutoFit/>
          </a:bodyPr>
          <a:lstStyle/>
          <a:p>
            <a:pPr algn="ctr"/>
            <a:r>
              <a:rPr lang="en-GB" sz="2000" b="1" dirty="0">
                <a:solidFill>
                  <a:srgbClr val="5BBBB7"/>
                </a:solidFill>
                <a:latin typeface="DINOT-Light"/>
              </a:rPr>
              <a:t>And your employer</a:t>
            </a:r>
          </a:p>
          <a:p>
            <a:pPr algn="ctr"/>
            <a:r>
              <a:rPr lang="en-GB" sz="2000" b="1" dirty="0">
                <a:solidFill>
                  <a:srgbClr val="5BBBB7"/>
                </a:solidFill>
                <a:latin typeface="DINOT-Light"/>
              </a:rPr>
              <a:t>paid in £238</a:t>
            </a:r>
          </a:p>
        </p:txBody>
      </p:sp>
      <p:sp>
        <p:nvSpPr>
          <p:cNvPr id="8" name="Oval 7">
            <a:extLst>
              <a:ext uri="{FF2B5EF4-FFF2-40B4-BE49-F238E27FC236}">
                <a16:creationId xmlns:a16="http://schemas.microsoft.com/office/drawing/2014/main" id="{DDC8EE3E-5A7F-4D33-986E-8C66FABABBC4}"/>
              </a:ext>
            </a:extLst>
          </p:cNvPr>
          <p:cNvSpPr/>
          <p:nvPr/>
        </p:nvSpPr>
        <p:spPr>
          <a:xfrm>
            <a:off x="3157315" y="2925334"/>
            <a:ext cx="900000" cy="396000"/>
          </a:xfrm>
          <a:prstGeom prst="ellipse">
            <a:avLst/>
          </a:prstGeom>
          <a:noFill/>
          <a:ln w="38100">
            <a:solidFill>
              <a:srgbClr val="E05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120BDAD-B604-46DF-91B1-B89A4E3ECA10}"/>
              </a:ext>
            </a:extLst>
          </p:cNvPr>
          <p:cNvSpPr/>
          <p:nvPr/>
        </p:nvSpPr>
        <p:spPr>
          <a:xfrm>
            <a:off x="4892451" y="2504240"/>
            <a:ext cx="900000" cy="396000"/>
          </a:xfrm>
          <a:prstGeom prst="ellipse">
            <a:avLst/>
          </a:prstGeom>
          <a:noFill/>
          <a:ln w="3810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D32FC60-E22F-41C5-A164-F77E1BD2E703}"/>
              </a:ext>
            </a:extLst>
          </p:cNvPr>
          <p:cNvSpPr txBox="1"/>
          <p:nvPr/>
        </p:nvSpPr>
        <p:spPr>
          <a:xfrm>
            <a:off x="96928" y="4577499"/>
            <a:ext cx="1471411" cy="1328023"/>
          </a:xfrm>
          <a:prstGeom prst="roundRect">
            <a:avLst/>
          </a:prstGeom>
          <a:solidFill>
            <a:srgbClr val="5E82AB"/>
          </a:solidFill>
          <a:ln w="38100">
            <a:noFill/>
          </a:ln>
        </p:spPr>
        <p:txBody>
          <a:bodyPr wrap="square" rtlCol="0" anchor="ctr">
            <a:spAutoFit/>
          </a:bodyPr>
          <a:lstStyle/>
          <a:p>
            <a:pPr algn="ctr"/>
            <a:r>
              <a:rPr lang="en-GB" b="1" dirty="0">
                <a:solidFill>
                  <a:schemeClr val="bg1"/>
                </a:solidFill>
                <a:latin typeface="DINOT-Light"/>
              </a:rPr>
              <a:t>Over the year,</a:t>
            </a:r>
          </a:p>
          <a:p>
            <a:pPr algn="ctr"/>
            <a:r>
              <a:rPr lang="en-GB" b="1" dirty="0">
                <a:solidFill>
                  <a:schemeClr val="bg1"/>
                </a:solidFill>
                <a:latin typeface="DINOT-Light"/>
              </a:rPr>
              <a:t>you will give up…</a:t>
            </a:r>
          </a:p>
        </p:txBody>
      </p:sp>
      <p:sp>
        <p:nvSpPr>
          <p:cNvPr id="11" name="TextBox 10">
            <a:extLst>
              <a:ext uri="{FF2B5EF4-FFF2-40B4-BE49-F238E27FC236}">
                <a16:creationId xmlns:a16="http://schemas.microsoft.com/office/drawing/2014/main" id="{E8201400-33D8-4362-8081-42EE4C141FD8}"/>
              </a:ext>
            </a:extLst>
          </p:cNvPr>
          <p:cNvSpPr txBox="1"/>
          <p:nvPr/>
        </p:nvSpPr>
        <p:spPr>
          <a:xfrm>
            <a:off x="4183375" y="4627699"/>
            <a:ext cx="1621930" cy="1328023"/>
          </a:xfrm>
          <a:prstGeom prst="roundRect">
            <a:avLst/>
          </a:prstGeom>
          <a:solidFill>
            <a:srgbClr val="5E82AB"/>
          </a:solidFill>
          <a:ln w="38100">
            <a:noFill/>
          </a:ln>
        </p:spPr>
        <p:txBody>
          <a:bodyPr wrap="square" rtlCol="0" anchor="ctr">
            <a:spAutoFit/>
          </a:bodyPr>
          <a:lstStyle/>
          <a:p>
            <a:pPr algn="ctr"/>
            <a:r>
              <a:rPr lang="en-GB" b="1" dirty="0">
                <a:solidFill>
                  <a:schemeClr val="bg1"/>
                </a:solidFill>
                <a:latin typeface="DINOT-Light"/>
              </a:rPr>
              <a:t>Giving you a gross pension in the 2015 Scheme of..</a:t>
            </a:r>
          </a:p>
        </p:txBody>
      </p:sp>
      <p:sp>
        <p:nvSpPr>
          <p:cNvPr id="12" name="TextBox 11">
            <a:extLst>
              <a:ext uri="{FF2B5EF4-FFF2-40B4-BE49-F238E27FC236}">
                <a16:creationId xmlns:a16="http://schemas.microsoft.com/office/drawing/2014/main" id="{A27A152C-DD9C-4584-B6A1-6C7EB02EFC0D}"/>
              </a:ext>
            </a:extLst>
          </p:cNvPr>
          <p:cNvSpPr txBox="1"/>
          <p:nvPr/>
        </p:nvSpPr>
        <p:spPr>
          <a:xfrm>
            <a:off x="129581" y="5894602"/>
            <a:ext cx="1338109" cy="919401"/>
          </a:xfrm>
          <a:prstGeom prst="roundRect">
            <a:avLst/>
          </a:prstGeom>
          <a:noFill/>
          <a:ln w="38100">
            <a:noFill/>
          </a:ln>
        </p:spPr>
        <p:txBody>
          <a:bodyPr wrap="square" rtlCol="0" anchor="ctr">
            <a:spAutoFit/>
          </a:bodyPr>
          <a:lstStyle/>
          <a:p>
            <a:pPr algn="ctr"/>
            <a:r>
              <a:rPr lang="en-GB" sz="1600" b="1" dirty="0">
                <a:latin typeface="DINOT-Light"/>
              </a:rPr>
              <a:t>£900 in</a:t>
            </a:r>
          </a:p>
          <a:p>
            <a:pPr algn="ctr"/>
            <a:r>
              <a:rPr lang="en-GB" sz="1600" b="1" dirty="0">
                <a:latin typeface="DINOT-Light"/>
              </a:rPr>
              <a:t>Take-home pay</a:t>
            </a:r>
          </a:p>
        </p:txBody>
      </p:sp>
      <p:sp>
        <p:nvSpPr>
          <p:cNvPr id="13" name="TextBox 12">
            <a:extLst>
              <a:ext uri="{FF2B5EF4-FFF2-40B4-BE49-F238E27FC236}">
                <a16:creationId xmlns:a16="http://schemas.microsoft.com/office/drawing/2014/main" id="{BE93D1AF-438A-4A66-BCC1-89A987ECABE2}"/>
              </a:ext>
            </a:extLst>
          </p:cNvPr>
          <p:cNvSpPr txBox="1"/>
          <p:nvPr/>
        </p:nvSpPr>
        <p:spPr>
          <a:xfrm>
            <a:off x="4130147" y="5876821"/>
            <a:ext cx="1713879" cy="953453"/>
          </a:xfrm>
          <a:prstGeom prst="roundRect">
            <a:avLst/>
          </a:prstGeom>
          <a:noFill/>
          <a:ln w="38100">
            <a:noFill/>
          </a:ln>
        </p:spPr>
        <p:txBody>
          <a:bodyPr wrap="square" rtlCol="0" anchor="ctr">
            <a:spAutoFit/>
          </a:bodyPr>
          <a:lstStyle/>
          <a:p>
            <a:pPr algn="ctr"/>
            <a:r>
              <a:rPr lang="en-GB" sz="1600" b="1" dirty="0">
                <a:latin typeface="DINOT-Light"/>
              </a:rPr>
              <a:t>£370 paid every</a:t>
            </a:r>
          </a:p>
          <a:p>
            <a:pPr algn="ctr"/>
            <a:r>
              <a:rPr lang="en-GB" sz="1600" b="1" dirty="0">
                <a:latin typeface="DINOT-Light"/>
              </a:rPr>
              <a:t>year for life</a:t>
            </a:r>
          </a:p>
        </p:txBody>
      </p:sp>
      <p:pic>
        <p:nvPicPr>
          <p:cNvPr id="14" name="Graphic 13" descr="Smiling Face with No Fill">
            <a:extLst>
              <a:ext uri="{FF2B5EF4-FFF2-40B4-BE49-F238E27FC236}">
                <a16:creationId xmlns:a16="http://schemas.microsoft.com/office/drawing/2014/main" id="{AA1D1D1D-1A34-436C-B7FA-D10049605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4952" y="3633077"/>
            <a:ext cx="612000" cy="612000"/>
          </a:xfrm>
          <a:prstGeom prst="rect">
            <a:avLst/>
          </a:prstGeom>
        </p:spPr>
      </p:pic>
      <p:pic>
        <p:nvPicPr>
          <p:cNvPr id="15" name="Graphic 14" descr="Winking Face with No Fill">
            <a:extLst>
              <a:ext uri="{FF2B5EF4-FFF2-40B4-BE49-F238E27FC236}">
                <a16:creationId xmlns:a16="http://schemas.microsoft.com/office/drawing/2014/main" id="{E29A098D-4B75-450C-B508-5D8D6C18E6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3677" y="2605625"/>
            <a:ext cx="612000" cy="612000"/>
          </a:xfrm>
          <a:prstGeom prst="rect">
            <a:avLst/>
          </a:prstGeom>
        </p:spPr>
      </p:pic>
      <p:pic>
        <p:nvPicPr>
          <p:cNvPr id="16" name="Graphic 15" descr="Thumbs Up Sign">
            <a:extLst>
              <a:ext uri="{FF2B5EF4-FFF2-40B4-BE49-F238E27FC236}">
                <a16:creationId xmlns:a16="http://schemas.microsoft.com/office/drawing/2014/main" id="{C4621843-5AF1-4405-8DD0-036CA19E67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8184" y="5896440"/>
            <a:ext cx="720000" cy="720000"/>
          </a:xfrm>
          <a:prstGeom prst="rect">
            <a:avLst/>
          </a:prstGeom>
        </p:spPr>
      </p:pic>
      <p:pic>
        <p:nvPicPr>
          <p:cNvPr id="17" name="Graphic 16" descr="Confused Face with No Fill">
            <a:extLst>
              <a:ext uri="{FF2B5EF4-FFF2-40B4-BE49-F238E27FC236}">
                <a16:creationId xmlns:a16="http://schemas.microsoft.com/office/drawing/2014/main" id="{85A946F9-8506-478B-9094-B8FB3B3961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14952" y="1614927"/>
            <a:ext cx="612000" cy="612000"/>
          </a:xfrm>
          <a:prstGeom prst="rect">
            <a:avLst/>
          </a:prstGeom>
        </p:spPr>
      </p:pic>
      <p:pic>
        <p:nvPicPr>
          <p:cNvPr id="18" name="Graphic 17" descr="Thumbs Up Sign">
            <a:extLst>
              <a:ext uri="{FF2B5EF4-FFF2-40B4-BE49-F238E27FC236}">
                <a16:creationId xmlns:a16="http://schemas.microsoft.com/office/drawing/2014/main" id="{B1A78235-3A6A-4709-911C-ACE280A7B9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449" y="5876544"/>
            <a:ext cx="720000" cy="720000"/>
          </a:xfrm>
          <a:prstGeom prst="rect">
            <a:avLst/>
          </a:prstGeom>
        </p:spPr>
      </p:pic>
      <p:pic>
        <p:nvPicPr>
          <p:cNvPr id="19" name="Graphic 18" descr="Thumbs Up Sign">
            <a:extLst>
              <a:ext uri="{FF2B5EF4-FFF2-40B4-BE49-F238E27FC236}">
                <a16:creationId xmlns:a16="http://schemas.microsoft.com/office/drawing/2014/main" id="{A7BBB1D3-5466-4FD8-A1C6-3D10DFC995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4714" y="5896440"/>
            <a:ext cx="720000" cy="720000"/>
          </a:xfrm>
          <a:prstGeom prst="rect">
            <a:avLst/>
          </a:prstGeom>
        </p:spPr>
      </p:pic>
      <p:sp>
        <p:nvSpPr>
          <p:cNvPr id="20" name="TextBox 19">
            <a:extLst>
              <a:ext uri="{FF2B5EF4-FFF2-40B4-BE49-F238E27FC236}">
                <a16:creationId xmlns:a16="http://schemas.microsoft.com/office/drawing/2014/main" id="{9CF06CA7-0285-4FAB-AA59-A828734D06C1}"/>
              </a:ext>
            </a:extLst>
          </p:cNvPr>
          <p:cNvSpPr txBox="1"/>
          <p:nvPr/>
        </p:nvSpPr>
        <p:spPr>
          <a:xfrm>
            <a:off x="6132387" y="4516505"/>
            <a:ext cx="2758671" cy="1328400"/>
          </a:xfrm>
          <a:prstGeom prst="roundRect">
            <a:avLst/>
          </a:prstGeom>
          <a:solidFill>
            <a:srgbClr val="5E82AB"/>
          </a:solidFill>
          <a:ln w="38100">
            <a:noFill/>
          </a:ln>
        </p:spPr>
        <p:txBody>
          <a:bodyPr wrap="square" rtlCol="0" anchor="ctr">
            <a:spAutoFit/>
          </a:bodyPr>
          <a:lstStyle/>
          <a:p>
            <a:pPr algn="ctr"/>
            <a:r>
              <a:rPr lang="en-GB" b="1" dirty="0">
                <a:solidFill>
                  <a:schemeClr val="bg1"/>
                </a:solidFill>
                <a:latin typeface="DINOT-Light"/>
              </a:rPr>
              <a:t>If you receive this for around 3 years,</a:t>
            </a:r>
          </a:p>
          <a:p>
            <a:pPr algn="ctr"/>
            <a:r>
              <a:rPr lang="en-GB" b="1" dirty="0">
                <a:solidFill>
                  <a:schemeClr val="bg1"/>
                </a:solidFill>
                <a:latin typeface="DINOT-Light"/>
              </a:rPr>
              <a:t>you’ve made your money back!</a:t>
            </a:r>
          </a:p>
        </p:txBody>
      </p:sp>
      <p:sp>
        <p:nvSpPr>
          <p:cNvPr id="23" name="TextBox 22">
            <a:extLst>
              <a:ext uri="{FF2B5EF4-FFF2-40B4-BE49-F238E27FC236}">
                <a16:creationId xmlns:a16="http://schemas.microsoft.com/office/drawing/2014/main" id="{1F5C46F1-C86A-4DBD-95B2-27406FB81E1E}"/>
              </a:ext>
            </a:extLst>
          </p:cNvPr>
          <p:cNvSpPr txBox="1"/>
          <p:nvPr/>
        </p:nvSpPr>
        <p:spPr>
          <a:xfrm>
            <a:off x="2069991" y="4608153"/>
            <a:ext cx="1816421" cy="1328023"/>
          </a:xfrm>
          <a:prstGeom prst="roundRect">
            <a:avLst/>
          </a:prstGeom>
          <a:solidFill>
            <a:srgbClr val="5E82AB"/>
          </a:solidFill>
          <a:ln w="38100">
            <a:noFill/>
          </a:ln>
        </p:spPr>
        <p:txBody>
          <a:bodyPr wrap="square" rtlCol="0" anchor="ctr">
            <a:spAutoFit/>
          </a:bodyPr>
          <a:lstStyle/>
          <a:p>
            <a:pPr algn="ctr"/>
            <a:r>
              <a:rPr lang="en-GB" b="1" dirty="0">
                <a:solidFill>
                  <a:schemeClr val="bg1"/>
                </a:solidFill>
                <a:latin typeface="DINOT-Light"/>
              </a:rPr>
              <a:t>Over the year,</a:t>
            </a:r>
          </a:p>
          <a:p>
            <a:pPr algn="ctr"/>
            <a:r>
              <a:rPr lang="en-GB" b="1" dirty="0">
                <a:solidFill>
                  <a:schemeClr val="bg1"/>
                </a:solidFill>
                <a:latin typeface="DINOT-Light"/>
              </a:rPr>
              <a:t>your employer will pay…</a:t>
            </a:r>
          </a:p>
        </p:txBody>
      </p:sp>
      <p:sp>
        <p:nvSpPr>
          <p:cNvPr id="24" name="TextBox 23">
            <a:extLst>
              <a:ext uri="{FF2B5EF4-FFF2-40B4-BE49-F238E27FC236}">
                <a16:creationId xmlns:a16="http://schemas.microsoft.com/office/drawing/2014/main" id="{090C053F-EB64-4E96-8AB6-AFCDE6D51D98}"/>
              </a:ext>
            </a:extLst>
          </p:cNvPr>
          <p:cNvSpPr txBox="1"/>
          <p:nvPr/>
        </p:nvSpPr>
        <p:spPr>
          <a:xfrm>
            <a:off x="1976044" y="6030054"/>
            <a:ext cx="1819374" cy="646986"/>
          </a:xfrm>
          <a:prstGeom prst="roundRect">
            <a:avLst/>
          </a:prstGeom>
          <a:noFill/>
          <a:ln w="38100">
            <a:noFill/>
          </a:ln>
        </p:spPr>
        <p:txBody>
          <a:bodyPr wrap="square" rtlCol="0" anchor="ctr">
            <a:spAutoFit/>
          </a:bodyPr>
          <a:lstStyle/>
          <a:p>
            <a:pPr algn="ctr"/>
            <a:r>
              <a:rPr lang="en-GB" sz="1600" b="1" dirty="0">
                <a:latin typeface="DINOT-Light"/>
              </a:rPr>
              <a:t>£2,860 towards your retirement</a:t>
            </a:r>
          </a:p>
        </p:txBody>
      </p:sp>
    </p:spTree>
    <p:extLst>
      <p:ext uri="{BB962C8B-B14F-4D97-AF65-F5344CB8AC3E}">
        <p14:creationId xmlns:p14="http://schemas.microsoft.com/office/powerpoint/2010/main" val="13840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20" grpId="0" animBg="1"/>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87514" cy="955168"/>
          </a:xfrm>
        </p:spPr>
        <p:txBody>
          <a:bodyPr/>
          <a:lstStyle/>
          <a:p>
            <a:r>
              <a:rPr lang="en-GB" sz="2800" dirty="0"/>
              <a:t>Example pay slip</a:t>
            </a:r>
            <a:br>
              <a:rPr lang="en-GB" sz="2800" dirty="0"/>
            </a:br>
            <a:r>
              <a:rPr lang="en-GB" sz="2800" dirty="0"/>
              <a:t>Annual pay of £25,000 </a:t>
            </a:r>
            <a:r>
              <a:rPr lang="en-GB" sz="1600" dirty="0"/>
              <a:t>(2017/18)</a:t>
            </a:r>
            <a:endParaRPr lang="en-GB" sz="2800" dirty="0"/>
          </a:p>
        </p:txBody>
      </p:sp>
      <p:graphicFrame>
        <p:nvGraphicFramePr>
          <p:cNvPr id="3" name="Table 2">
            <a:extLst>
              <a:ext uri="{FF2B5EF4-FFF2-40B4-BE49-F238E27FC236}">
                <a16:creationId xmlns:a16="http://schemas.microsoft.com/office/drawing/2014/main" id="{F43A1E93-E968-409E-8831-2A49F7675C57}"/>
              </a:ext>
            </a:extLst>
          </p:cNvPr>
          <p:cNvGraphicFramePr>
            <a:graphicFrameLocks noGrp="1"/>
          </p:cNvGraphicFramePr>
          <p:nvPr>
            <p:extLst>
              <p:ext uri="{D42A27DB-BD31-4B8C-83A1-F6EECF244321}">
                <p14:modId xmlns:p14="http://schemas.microsoft.com/office/powerpoint/2010/main" val="1767162898"/>
              </p:ext>
            </p:extLst>
          </p:nvPr>
        </p:nvGraphicFramePr>
        <p:xfrm>
          <a:off x="120026" y="1394392"/>
          <a:ext cx="5724000" cy="3306132"/>
        </p:xfrm>
        <a:graphic>
          <a:graphicData uri="http://schemas.openxmlformats.org/drawingml/2006/table">
            <a:tbl>
              <a:tblPr/>
              <a:tblGrid>
                <a:gridCol w="2124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736471">
                <a:tc>
                  <a:txBody>
                    <a:bodyPr/>
                    <a:lstStyle/>
                    <a:p>
                      <a:pPr algn="ctr" eaLnBrk="0" fontAlgn="base" hangingPunct="0">
                        <a:lnSpc>
                          <a:spcPct val="115000"/>
                        </a:lnSpc>
                        <a:spcBef>
                          <a:spcPts val="300"/>
                        </a:spcBef>
                        <a:spcAft>
                          <a:spcPts val="300"/>
                        </a:spcAft>
                      </a:pPr>
                      <a:r>
                        <a:rPr lang="en-US" sz="2000" b="1" kern="1200" dirty="0">
                          <a:solidFill>
                            <a:schemeClr val="bg1"/>
                          </a:solidFill>
                          <a:effectLst/>
                          <a:latin typeface="DINOT-Light"/>
                          <a:ea typeface="MS PGothic"/>
                          <a:cs typeface="Times New Roman"/>
                        </a:rPr>
                        <a:t>Monthly pay slip </a:t>
                      </a:r>
                      <a:endParaRPr lang="en-GB" sz="2000" dirty="0">
                        <a:solidFill>
                          <a:schemeClr val="bg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Not in scheme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In the scheme</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extLst>
                  <a:ext uri="{0D108BD9-81ED-4DB2-BD59-A6C34878D82A}">
                    <a16:rowId xmlns:a16="http://schemas.microsoft.com/office/drawing/2014/main" val="10001"/>
                  </a:ext>
                </a:extLst>
              </a:tr>
              <a:tr h="393913">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Gross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£2,083</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£2,083</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2"/>
                  </a:ext>
                </a:extLst>
              </a:tr>
              <a:tr h="393913">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Pension (7.1%)</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lvl="2"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000" dirty="0">
                          <a:solidFill>
                            <a:schemeClr val="tx1"/>
                          </a:solidFill>
                          <a:effectLst/>
                          <a:latin typeface="DINOT-Light"/>
                          <a:ea typeface="Calibri"/>
                          <a:cs typeface="Times New Roman"/>
                        </a:rPr>
                        <a:t>(£148)</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393913">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Income tax</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(£225)</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(£195)</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736471">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National Insurance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(£168)</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(£168)</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393913">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Take-home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£1,690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£1,572</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8"/>
                  </a:ext>
                </a:extLst>
              </a:tr>
            </a:tbl>
          </a:graphicData>
        </a:graphic>
      </p:graphicFrame>
      <p:sp>
        <p:nvSpPr>
          <p:cNvPr id="5" name="Oval 4">
            <a:extLst>
              <a:ext uri="{FF2B5EF4-FFF2-40B4-BE49-F238E27FC236}">
                <a16:creationId xmlns:a16="http://schemas.microsoft.com/office/drawing/2014/main" id="{22A1D1E4-446C-40AA-9BD1-151EE418CB58}"/>
              </a:ext>
            </a:extLst>
          </p:cNvPr>
          <p:cNvSpPr/>
          <p:nvPr/>
        </p:nvSpPr>
        <p:spPr>
          <a:xfrm>
            <a:off x="4968144" y="3056064"/>
            <a:ext cx="900000" cy="396000"/>
          </a:xfrm>
          <a:prstGeom prst="ellipse">
            <a:avLst/>
          </a:prstGeom>
          <a:noFill/>
          <a:ln w="38100">
            <a:solidFill>
              <a:srgbClr val="E05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DDC8EE3E-5A7F-4D33-986E-8C66FABABBC4}"/>
              </a:ext>
            </a:extLst>
          </p:cNvPr>
          <p:cNvSpPr/>
          <p:nvPr/>
        </p:nvSpPr>
        <p:spPr>
          <a:xfrm>
            <a:off x="3225902" y="3044766"/>
            <a:ext cx="900000" cy="396000"/>
          </a:xfrm>
          <a:prstGeom prst="ellipse">
            <a:avLst/>
          </a:prstGeom>
          <a:noFill/>
          <a:ln w="38100">
            <a:solidFill>
              <a:srgbClr val="E05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120BDAD-B604-46DF-91B1-B89A4E3ECA10}"/>
              </a:ext>
            </a:extLst>
          </p:cNvPr>
          <p:cNvSpPr/>
          <p:nvPr/>
        </p:nvSpPr>
        <p:spPr>
          <a:xfrm>
            <a:off x="4968144" y="2600952"/>
            <a:ext cx="900000" cy="396000"/>
          </a:xfrm>
          <a:prstGeom prst="ellipse">
            <a:avLst/>
          </a:prstGeom>
          <a:noFill/>
          <a:ln w="3810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D32FC60-E22F-41C5-A164-F77E1BD2E703}"/>
              </a:ext>
            </a:extLst>
          </p:cNvPr>
          <p:cNvSpPr txBox="1"/>
          <p:nvPr/>
        </p:nvSpPr>
        <p:spPr>
          <a:xfrm>
            <a:off x="323528" y="4750782"/>
            <a:ext cx="1143675" cy="1181398"/>
          </a:xfrm>
          <a:prstGeom prst="roundRect">
            <a:avLst/>
          </a:prstGeom>
          <a:solidFill>
            <a:srgbClr val="5E82AB"/>
          </a:solidFill>
          <a:ln w="38100">
            <a:noFill/>
          </a:ln>
        </p:spPr>
        <p:txBody>
          <a:bodyPr wrap="square" rtlCol="0" anchor="ctr">
            <a:spAutoFit/>
          </a:bodyPr>
          <a:lstStyle/>
          <a:p>
            <a:pPr algn="ctr"/>
            <a:r>
              <a:rPr lang="en-GB" sz="1600" b="1" dirty="0">
                <a:solidFill>
                  <a:schemeClr val="bg1"/>
                </a:solidFill>
                <a:latin typeface="DINOT-Light"/>
              </a:rPr>
              <a:t>Over the year,</a:t>
            </a:r>
          </a:p>
          <a:p>
            <a:pPr algn="ctr"/>
            <a:r>
              <a:rPr lang="en-GB" sz="1600" b="1" dirty="0">
                <a:solidFill>
                  <a:schemeClr val="bg1"/>
                </a:solidFill>
                <a:latin typeface="DINOT-Light"/>
              </a:rPr>
              <a:t>you will give up…</a:t>
            </a:r>
          </a:p>
        </p:txBody>
      </p:sp>
      <p:sp>
        <p:nvSpPr>
          <p:cNvPr id="11" name="TextBox 10">
            <a:extLst>
              <a:ext uri="{FF2B5EF4-FFF2-40B4-BE49-F238E27FC236}">
                <a16:creationId xmlns:a16="http://schemas.microsoft.com/office/drawing/2014/main" id="{E8201400-33D8-4362-8081-42EE4C141FD8}"/>
              </a:ext>
            </a:extLst>
          </p:cNvPr>
          <p:cNvSpPr txBox="1"/>
          <p:nvPr/>
        </p:nvSpPr>
        <p:spPr>
          <a:xfrm>
            <a:off x="4172774" y="4743986"/>
            <a:ext cx="1658730" cy="1225868"/>
          </a:xfrm>
          <a:prstGeom prst="roundRect">
            <a:avLst/>
          </a:prstGeom>
          <a:solidFill>
            <a:srgbClr val="5E82AB"/>
          </a:solidFill>
          <a:ln w="38100">
            <a:noFill/>
          </a:ln>
        </p:spPr>
        <p:txBody>
          <a:bodyPr wrap="square" rtlCol="0" anchor="ctr">
            <a:spAutoFit/>
          </a:bodyPr>
          <a:lstStyle/>
          <a:p>
            <a:pPr algn="ctr"/>
            <a:r>
              <a:rPr lang="en-GB" sz="1600" b="1" dirty="0">
                <a:solidFill>
                  <a:schemeClr val="bg1"/>
                </a:solidFill>
                <a:latin typeface="DINOT-Light"/>
              </a:rPr>
              <a:t>Giving you a gross pension in the 2015 Scheme of</a:t>
            </a:r>
            <a:r>
              <a:rPr lang="en-GB" b="1" dirty="0">
                <a:solidFill>
                  <a:schemeClr val="bg1"/>
                </a:solidFill>
                <a:latin typeface="DINOT-Light"/>
              </a:rPr>
              <a:t>..</a:t>
            </a:r>
          </a:p>
        </p:txBody>
      </p:sp>
      <p:sp>
        <p:nvSpPr>
          <p:cNvPr id="12" name="TextBox 11">
            <a:extLst>
              <a:ext uri="{FF2B5EF4-FFF2-40B4-BE49-F238E27FC236}">
                <a16:creationId xmlns:a16="http://schemas.microsoft.com/office/drawing/2014/main" id="{A27A152C-DD9C-4584-B6A1-6C7EB02EFC0D}"/>
              </a:ext>
            </a:extLst>
          </p:cNvPr>
          <p:cNvSpPr txBox="1"/>
          <p:nvPr/>
        </p:nvSpPr>
        <p:spPr>
          <a:xfrm>
            <a:off x="129581" y="5894602"/>
            <a:ext cx="1338109" cy="919401"/>
          </a:xfrm>
          <a:prstGeom prst="roundRect">
            <a:avLst/>
          </a:prstGeom>
          <a:noFill/>
          <a:ln w="38100">
            <a:noFill/>
          </a:ln>
        </p:spPr>
        <p:txBody>
          <a:bodyPr wrap="square" rtlCol="0" anchor="ctr">
            <a:spAutoFit/>
          </a:bodyPr>
          <a:lstStyle/>
          <a:p>
            <a:pPr algn="ctr"/>
            <a:r>
              <a:rPr lang="en-GB" sz="1600" b="1" dirty="0">
                <a:latin typeface="DINOT-Light"/>
              </a:rPr>
              <a:t>£1,420 in</a:t>
            </a:r>
          </a:p>
          <a:p>
            <a:pPr algn="ctr"/>
            <a:r>
              <a:rPr lang="en-GB" sz="1600" b="1" dirty="0">
                <a:latin typeface="DINOT-Light"/>
              </a:rPr>
              <a:t>take-home pay</a:t>
            </a:r>
          </a:p>
        </p:txBody>
      </p:sp>
      <p:sp>
        <p:nvSpPr>
          <p:cNvPr id="13" name="TextBox 12">
            <a:extLst>
              <a:ext uri="{FF2B5EF4-FFF2-40B4-BE49-F238E27FC236}">
                <a16:creationId xmlns:a16="http://schemas.microsoft.com/office/drawing/2014/main" id="{BE93D1AF-438A-4A66-BCC1-89A987ECABE2}"/>
              </a:ext>
            </a:extLst>
          </p:cNvPr>
          <p:cNvSpPr txBox="1"/>
          <p:nvPr/>
        </p:nvSpPr>
        <p:spPr>
          <a:xfrm>
            <a:off x="4130147" y="5876821"/>
            <a:ext cx="1713879" cy="953453"/>
          </a:xfrm>
          <a:prstGeom prst="roundRect">
            <a:avLst/>
          </a:prstGeom>
          <a:noFill/>
          <a:ln w="38100">
            <a:noFill/>
          </a:ln>
        </p:spPr>
        <p:txBody>
          <a:bodyPr wrap="square" rtlCol="0" anchor="ctr">
            <a:spAutoFit/>
          </a:bodyPr>
          <a:lstStyle/>
          <a:p>
            <a:pPr algn="ctr"/>
            <a:r>
              <a:rPr lang="en-GB" sz="1600" b="1" dirty="0">
                <a:latin typeface="DINOT-Light"/>
              </a:rPr>
              <a:t>£463 paid every</a:t>
            </a:r>
          </a:p>
          <a:p>
            <a:pPr algn="ctr"/>
            <a:r>
              <a:rPr lang="en-GB" sz="1600" b="1" dirty="0">
                <a:latin typeface="DINOT-Light"/>
              </a:rPr>
              <a:t>year for life</a:t>
            </a:r>
          </a:p>
        </p:txBody>
      </p:sp>
      <p:pic>
        <p:nvPicPr>
          <p:cNvPr id="14" name="Graphic 13" descr="Smiling Face with No Fill">
            <a:extLst>
              <a:ext uri="{FF2B5EF4-FFF2-40B4-BE49-F238E27FC236}">
                <a16:creationId xmlns:a16="http://schemas.microsoft.com/office/drawing/2014/main" id="{AA1D1D1D-1A34-436C-B7FA-D10049605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4952" y="3633077"/>
            <a:ext cx="612000" cy="612000"/>
          </a:xfrm>
          <a:prstGeom prst="rect">
            <a:avLst/>
          </a:prstGeom>
        </p:spPr>
      </p:pic>
      <p:pic>
        <p:nvPicPr>
          <p:cNvPr id="15" name="Graphic 14" descr="Winking Face with No Fill">
            <a:extLst>
              <a:ext uri="{FF2B5EF4-FFF2-40B4-BE49-F238E27FC236}">
                <a16:creationId xmlns:a16="http://schemas.microsoft.com/office/drawing/2014/main" id="{E29A098D-4B75-450C-B508-5D8D6C18E6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3677" y="2605625"/>
            <a:ext cx="612000" cy="612000"/>
          </a:xfrm>
          <a:prstGeom prst="rect">
            <a:avLst/>
          </a:prstGeom>
        </p:spPr>
      </p:pic>
      <p:pic>
        <p:nvPicPr>
          <p:cNvPr id="16" name="Graphic 15" descr="Thumbs Up Sign">
            <a:extLst>
              <a:ext uri="{FF2B5EF4-FFF2-40B4-BE49-F238E27FC236}">
                <a16:creationId xmlns:a16="http://schemas.microsoft.com/office/drawing/2014/main" id="{C4621843-5AF1-4405-8DD0-036CA19E67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8184" y="5896440"/>
            <a:ext cx="720000" cy="720000"/>
          </a:xfrm>
          <a:prstGeom prst="rect">
            <a:avLst/>
          </a:prstGeom>
        </p:spPr>
      </p:pic>
      <p:pic>
        <p:nvPicPr>
          <p:cNvPr id="17" name="Graphic 16" descr="Confused Face with No Fill">
            <a:extLst>
              <a:ext uri="{FF2B5EF4-FFF2-40B4-BE49-F238E27FC236}">
                <a16:creationId xmlns:a16="http://schemas.microsoft.com/office/drawing/2014/main" id="{85A946F9-8506-478B-9094-B8FB3B3961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14952" y="1614927"/>
            <a:ext cx="612000" cy="612000"/>
          </a:xfrm>
          <a:prstGeom prst="rect">
            <a:avLst/>
          </a:prstGeom>
        </p:spPr>
      </p:pic>
      <p:pic>
        <p:nvPicPr>
          <p:cNvPr id="18" name="Graphic 17" descr="Thumbs Up Sign">
            <a:extLst>
              <a:ext uri="{FF2B5EF4-FFF2-40B4-BE49-F238E27FC236}">
                <a16:creationId xmlns:a16="http://schemas.microsoft.com/office/drawing/2014/main" id="{B1A78235-3A6A-4709-911C-ACE280A7B9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449" y="5876544"/>
            <a:ext cx="720000" cy="720000"/>
          </a:xfrm>
          <a:prstGeom prst="rect">
            <a:avLst/>
          </a:prstGeom>
        </p:spPr>
      </p:pic>
      <p:pic>
        <p:nvPicPr>
          <p:cNvPr id="19" name="Graphic 18" descr="Thumbs Up Sign">
            <a:extLst>
              <a:ext uri="{FF2B5EF4-FFF2-40B4-BE49-F238E27FC236}">
                <a16:creationId xmlns:a16="http://schemas.microsoft.com/office/drawing/2014/main" id="{A7BBB1D3-5466-4FD8-A1C6-3D10DFC995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4714" y="5896440"/>
            <a:ext cx="720000" cy="720000"/>
          </a:xfrm>
          <a:prstGeom prst="rect">
            <a:avLst/>
          </a:prstGeom>
        </p:spPr>
      </p:pic>
      <p:sp>
        <p:nvSpPr>
          <p:cNvPr id="20" name="TextBox 19">
            <a:extLst>
              <a:ext uri="{FF2B5EF4-FFF2-40B4-BE49-F238E27FC236}">
                <a16:creationId xmlns:a16="http://schemas.microsoft.com/office/drawing/2014/main" id="{9CF06CA7-0285-4FAB-AA59-A828734D06C1}"/>
              </a:ext>
            </a:extLst>
          </p:cNvPr>
          <p:cNvSpPr txBox="1"/>
          <p:nvPr/>
        </p:nvSpPr>
        <p:spPr>
          <a:xfrm>
            <a:off x="6132387" y="4516505"/>
            <a:ext cx="2758671" cy="1328400"/>
          </a:xfrm>
          <a:prstGeom prst="roundRect">
            <a:avLst/>
          </a:prstGeom>
          <a:solidFill>
            <a:srgbClr val="5E82AB"/>
          </a:solidFill>
          <a:ln w="38100">
            <a:noFill/>
          </a:ln>
        </p:spPr>
        <p:txBody>
          <a:bodyPr wrap="square" rtlCol="0" anchor="ctr">
            <a:spAutoFit/>
          </a:bodyPr>
          <a:lstStyle/>
          <a:p>
            <a:pPr algn="ctr"/>
            <a:r>
              <a:rPr lang="en-GB" b="1" dirty="0">
                <a:solidFill>
                  <a:schemeClr val="bg1"/>
                </a:solidFill>
                <a:latin typeface="DINOT-Light"/>
              </a:rPr>
              <a:t>If you receive this for around 4 years,</a:t>
            </a:r>
          </a:p>
          <a:p>
            <a:pPr algn="ctr"/>
            <a:r>
              <a:rPr lang="en-GB" b="1" dirty="0">
                <a:solidFill>
                  <a:schemeClr val="bg1"/>
                </a:solidFill>
                <a:latin typeface="DINOT-Light"/>
              </a:rPr>
              <a:t>you’ve made your money back!</a:t>
            </a:r>
          </a:p>
        </p:txBody>
      </p:sp>
      <p:sp>
        <p:nvSpPr>
          <p:cNvPr id="23" name="TextBox 22">
            <a:extLst>
              <a:ext uri="{FF2B5EF4-FFF2-40B4-BE49-F238E27FC236}">
                <a16:creationId xmlns:a16="http://schemas.microsoft.com/office/drawing/2014/main" id="{1F5C46F1-C86A-4DBD-95B2-27406FB81E1E}"/>
              </a:ext>
            </a:extLst>
          </p:cNvPr>
          <p:cNvSpPr txBox="1"/>
          <p:nvPr/>
        </p:nvSpPr>
        <p:spPr>
          <a:xfrm>
            <a:off x="2123728" y="4845022"/>
            <a:ext cx="1584176" cy="1225868"/>
          </a:xfrm>
          <a:prstGeom prst="roundRect">
            <a:avLst/>
          </a:prstGeom>
          <a:solidFill>
            <a:srgbClr val="5E82AB"/>
          </a:solidFill>
          <a:ln w="38100">
            <a:noFill/>
          </a:ln>
        </p:spPr>
        <p:txBody>
          <a:bodyPr wrap="square" rtlCol="0" anchor="ctr">
            <a:spAutoFit/>
          </a:bodyPr>
          <a:lstStyle/>
          <a:p>
            <a:pPr algn="ctr"/>
            <a:r>
              <a:rPr lang="en-GB" sz="1600" b="1" dirty="0">
                <a:solidFill>
                  <a:schemeClr val="bg1"/>
                </a:solidFill>
                <a:latin typeface="DINOT-Light"/>
              </a:rPr>
              <a:t>Over the year,</a:t>
            </a:r>
          </a:p>
          <a:p>
            <a:pPr algn="ctr"/>
            <a:r>
              <a:rPr lang="en-GB" sz="1600" b="1" dirty="0">
                <a:solidFill>
                  <a:schemeClr val="bg1"/>
                </a:solidFill>
                <a:latin typeface="DINOT-Light"/>
              </a:rPr>
              <a:t>your employer will pay</a:t>
            </a:r>
            <a:r>
              <a:rPr lang="en-GB" b="1" dirty="0">
                <a:solidFill>
                  <a:schemeClr val="bg1"/>
                </a:solidFill>
                <a:latin typeface="DINOT-Light"/>
              </a:rPr>
              <a:t>…</a:t>
            </a:r>
          </a:p>
        </p:txBody>
      </p:sp>
      <p:sp>
        <p:nvSpPr>
          <p:cNvPr id="24" name="TextBox 23">
            <a:extLst>
              <a:ext uri="{FF2B5EF4-FFF2-40B4-BE49-F238E27FC236}">
                <a16:creationId xmlns:a16="http://schemas.microsoft.com/office/drawing/2014/main" id="{090C053F-EB64-4E96-8AB6-AFCDE6D51D98}"/>
              </a:ext>
            </a:extLst>
          </p:cNvPr>
          <p:cNvSpPr txBox="1"/>
          <p:nvPr/>
        </p:nvSpPr>
        <p:spPr>
          <a:xfrm>
            <a:off x="1976044" y="6030054"/>
            <a:ext cx="1819374" cy="646986"/>
          </a:xfrm>
          <a:prstGeom prst="roundRect">
            <a:avLst/>
          </a:prstGeom>
          <a:noFill/>
          <a:ln w="38100">
            <a:noFill/>
          </a:ln>
        </p:spPr>
        <p:txBody>
          <a:bodyPr wrap="square" rtlCol="0" anchor="ctr">
            <a:spAutoFit/>
          </a:bodyPr>
          <a:lstStyle/>
          <a:p>
            <a:pPr algn="ctr"/>
            <a:r>
              <a:rPr lang="en-GB" sz="1600" b="1" dirty="0">
                <a:latin typeface="DINOT-Light"/>
              </a:rPr>
              <a:t>£3,575 towards your retirement</a:t>
            </a:r>
          </a:p>
        </p:txBody>
      </p:sp>
      <p:sp>
        <p:nvSpPr>
          <p:cNvPr id="6" name="TextBox 5">
            <a:extLst>
              <a:ext uri="{FF2B5EF4-FFF2-40B4-BE49-F238E27FC236}">
                <a16:creationId xmlns:a16="http://schemas.microsoft.com/office/drawing/2014/main" id="{08184DA2-8E83-4515-9B2C-31046E5641A9}"/>
              </a:ext>
            </a:extLst>
          </p:cNvPr>
          <p:cNvSpPr txBox="1"/>
          <p:nvPr/>
        </p:nvSpPr>
        <p:spPr>
          <a:xfrm>
            <a:off x="5935473" y="1563383"/>
            <a:ext cx="2556000" cy="715089"/>
          </a:xfrm>
          <a:prstGeom prst="roundRect">
            <a:avLst/>
          </a:prstGeom>
          <a:noFill/>
          <a:ln w="38100">
            <a:solidFill>
              <a:srgbClr val="C60C30"/>
            </a:solidFill>
          </a:ln>
        </p:spPr>
        <p:txBody>
          <a:bodyPr wrap="square" rtlCol="0" anchor="ctr">
            <a:spAutoFit/>
          </a:bodyPr>
          <a:lstStyle/>
          <a:p>
            <a:pPr algn="ctr"/>
            <a:r>
              <a:rPr lang="en-GB" b="1" dirty="0">
                <a:solidFill>
                  <a:srgbClr val="C60C30"/>
                </a:solidFill>
                <a:latin typeface="DINOT-Light"/>
              </a:rPr>
              <a:t>Your total pension</a:t>
            </a:r>
          </a:p>
          <a:p>
            <a:pPr algn="ctr"/>
            <a:r>
              <a:rPr lang="en-GB" b="1" dirty="0">
                <a:solidFill>
                  <a:srgbClr val="C60C30"/>
                </a:solidFill>
                <a:latin typeface="DINOT-Light"/>
              </a:rPr>
              <a:t>contribution is £148</a:t>
            </a:r>
          </a:p>
        </p:txBody>
      </p:sp>
      <p:sp>
        <p:nvSpPr>
          <p:cNvPr id="4" name="TextBox 3">
            <a:extLst>
              <a:ext uri="{FF2B5EF4-FFF2-40B4-BE49-F238E27FC236}">
                <a16:creationId xmlns:a16="http://schemas.microsoft.com/office/drawing/2014/main" id="{79B83E80-25EF-4D0B-945E-19F643FDB0F3}"/>
              </a:ext>
            </a:extLst>
          </p:cNvPr>
          <p:cNvSpPr txBox="1"/>
          <p:nvPr/>
        </p:nvSpPr>
        <p:spPr>
          <a:xfrm>
            <a:off x="5951267" y="2525669"/>
            <a:ext cx="2556000" cy="783193"/>
          </a:xfrm>
          <a:prstGeom prst="roundRect">
            <a:avLst/>
          </a:prstGeom>
          <a:noFill/>
          <a:ln w="38100">
            <a:solidFill>
              <a:srgbClr val="E05206"/>
            </a:solidFill>
          </a:ln>
        </p:spPr>
        <p:txBody>
          <a:bodyPr wrap="square" rtlCol="0" anchor="ctr">
            <a:spAutoFit/>
          </a:bodyPr>
          <a:lstStyle/>
          <a:p>
            <a:pPr algn="ctr"/>
            <a:r>
              <a:rPr lang="en-GB" sz="2000" b="1" dirty="0">
                <a:solidFill>
                  <a:srgbClr val="E05206"/>
                </a:solidFill>
                <a:latin typeface="DINOT-Light"/>
              </a:rPr>
              <a:t>But you’ve paid</a:t>
            </a:r>
          </a:p>
          <a:p>
            <a:pPr algn="ctr"/>
            <a:r>
              <a:rPr lang="en-GB" sz="2000" b="1" dirty="0">
                <a:solidFill>
                  <a:srgbClr val="E05206"/>
                </a:solidFill>
                <a:latin typeface="DINOT-Light"/>
              </a:rPr>
              <a:t>£30 less tax</a:t>
            </a:r>
          </a:p>
        </p:txBody>
      </p:sp>
      <p:sp>
        <p:nvSpPr>
          <p:cNvPr id="7" name="TextBox 6">
            <a:extLst>
              <a:ext uri="{FF2B5EF4-FFF2-40B4-BE49-F238E27FC236}">
                <a16:creationId xmlns:a16="http://schemas.microsoft.com/office/drawing/2014/main" id="{B311C195-E59F-4C72-BD8C-2057C3DA6E4C}"/>
              </a:ext>
            </a:extLst>
          </p:cNvPr>
          <p:cNvSpPr txBox="1"/>
          <p:nvPr/>
        </p:nvSpPr>
        <p:spPr>
          <a:xfrm>
            <a:off x="5935473" y="3563661"/>
            <a:ext cx="2556000" cy="783193"/>
          </a:xfrm>
          <a:prstGeom prst="roundRect">
            <a:avLst/>
          </a:prstGeom>
          <a:noFill/>
          <a:ln w="38100">
            <a:solidFill>
              <a:srgbClr val="5BBBB7"/>
            </a:solidFill>
          </a:ln>
        </p:spPr>
        <p:txBody>
          <a:bodyPr wrap="square" rtlCol="0" anchor="ctr">
            <a:spAutoFit/>
          </a:bodyPr>
          <a:lstStyle/>
          <a:p>
            <a:pPr algn="ctr"/>
            <a:r>
              <a:rPr lang="en-GB" sz="2000" b="1" dirty="0">
                <a:solidFill>
                  <a:srgbClr val="5BBBB7"/>
                </a:solidFill>
                <a:latin typeface="DINOT-Light"/>
              </a:rPr>
              <a:t>And your employer</a:t>
            </a:r>
          </a:p>
          <a:p>
            <a:pPr algn="ctr"/>
            <a:r>
              <a:rPr lang="en-GB" sz="2000" b="1" dirty="0">
                <a:solidFill>
                  <a:srgbClr val="5BBBB7"/>
                </a:solidFill>
                <a:latin typeface="DINOT-Light"/>
              </a:rPr>
              <a:t>paid in £298</a:t>
            </a:r>
          </a:p>
        </p:txBody>
      </p:sp>
    </p:spTree>
    <p:extLst>
      <p:ext uri="{BB962C8B-B14F-4D97-AF65-F5344CB8AC3E}">
        <p14:creationId xmlns:p14="http://schemas.microsoft.com/office/powerpoint/2010/main" val="292378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p:bldP spid="13" grpId="0"/>
      <p:bldP spid="20" grpId="0" animBg="1"/>
      <p:bldP spid="23" grpId="0" animBg="1"/>
      <p:bldP spid="24" grpId="0"/>
      <p:bldP spid="6" grpId="0" animBg="1"/>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Example pay slip</a:t>
            </a:r>
            <a:br>
              <a:rPr lang="en-GB" sz="2800" dirty="0"/>
            </a:br>
            <a:r>
              <a:rPr lang="en-GB" sz="2800" dirty="0"/>
              <a:t>Annual pay of £40,000 </a:t>
            </a:r>
            <a:r>
              <a:rPr lang="en-GB" sz="1600" dirty="0"/>
              <a:t>(2017/18)</a:t>
            </a:r>
          </a:p>
        </p:txBody>
      </p:sp>
      <p:graphicFrame>
        <p:nvGraphicFramePr>
          <p:cNvPr id="3" name="Table 2">
            <a:extLst>
              <a:ext uri="{FF2B5EF4-FFF2-40B4-BE49-F238E27FC236}">
                <a16:creationId xmlns:a16="http://schemas.microsoft.com/office/drawing/2014/main" id="{F43A1E93-E968-409E-8831-2A49F7675C57}"/>
              </a:ext>
            </a:extLst>
          </p:cNvPr>
          <p:cNvGraphicFramePr>
            <a:graphicFrameLocks noGrp="1"/>
          </p:cNvGraphicFramePr>
          <p:nvPr>
            <p:extLst>
              <p:ext uri="{D42A27DB-BD31-4B8C-83A1-F6EECF244321}">
                <p14:modId xmlns:p14="http://schemas.microsoft.com/office/powerpoint/2010/main" val="3168444122"/>
              </p:ext>
            </p:extLst>
          </p:nvPr>
        </p:nvGraphicFramePr>
        <p:xfrm>
          <a:off x="107504" y="1268760"/>
          <a:ext cx="5724000" cy="3455012"/>
        </p:xfrm>
        <a:graphic>
          <a:graphicData uri="http://schemas.openxmlformats.org/drawingml/2006/table">
            <a:tbl>
              <a:tblPr/>
              <a:tblGrid>
                <a:gridCol w="2124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820038">
                <a:tc>
                  <a:txBody>
                    <a:bodyPr/>
                    <a:lstStyle/>
                    <a:p>
                      <a:pPr algn="ctr" eaLnBrk="0" fontAlgn="base" hangingPunct="0">
                        <a:lnSpc>
                          <a:spcPct val="115000"/>
                        </a:lnSpc>
                        <a:spcBef>
                          <a:spcPts val="300"/>
                        </a:spcBef>
                        <a:spcAft>
                          <a:spcPts val="300"/>
                        </a:spcAft>
                      </a:pPr>
                      <a:r>
                        <a:rPr lang="en-US" sz="2000" b="1" kern="1200" dirty="0">
                          <a:solidFill>
                            <a:schemeClr val="bg1"/>
                          </a:solidFill>
                          <a:effectLst/>
                          <a:latin typeface="DINOT-Light"/>
                          <a:ea typeface="MS PGothic"/>
                          <a:cs typeface="Times New Roman"/>
                        </a:rPr>
                        <a:t>Monthly pay slip </a:t>
                      </a:r>
                      <a:endParaRPr lang="en-GB" sz="2000" dirty="0">
                        <a:solidFill>
                          <a:schemeClr val="bg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Not in scheme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In the scheme</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extLst>
                  <a:ext uri="{0D108BD9-81ED-4DB2-BD59-A6C34878D82A}">
                    <a16:rowId xmlns:a16="http://schemas.microsoft.com/office/drawing/2014/main" val="10001"/>
                  </a:ext>
                </a:extLst>
              </a:tr>
              <a:tr h="453734">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Gross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£3,333</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2"/>
                          </a:solidFill>
                          <a:effectLst/>
                          <a:latin typeface="DINOT-Light"/>
                          <a:ea typeface="Calibri"/>
                          <a:cs typeface="Times New Roman"/>
                        </a:rPr>
                        <a:t>£3,333</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2"/>
                  </a:ext>
                </a:extLst>
              </a:tr>
              <a:tr h="453734">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Pension (9.3%)</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lvl="2"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000" dirty="0">
                          <a:solidFill>
                            <a:schemeClr val="tx1"/>
                          </a:solidFill>
                          <a:effectLst/>
                          <a:latin typeface="DINOT-Light"/>
                          <a:ea typeface="Calibri"/>
                          <a:cs typeface="Times New Roman"/>
                        </a:rPr>
                        <a:t>(£310)</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453734">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Income tax</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(£475)</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(£413)</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820038">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National Insurance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DINOT-Light"/>
                          <a:ea typeface="Calibri"/>
                          <a:cs typeface="Times New Roman"/>
                        </a:rPr>
                        <a:t>(£318)</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eaLnBrk="0" fontAlgn="base" hangingPunct="0">
                        <a:lnSpc>
                          <a:spcPct val="115000"/>
                        </a:lnSpc>
                        <a:spcBef>
                          <a:spcPts val="300"/>
                        </a:spcBef>
                        <a:spcAft>
                          <a:spcPts val="300"/>
                        </a:spcAft>
                      </a:pPr>
                      <a:r>
                        <a:rPr lang="en-GB" sz="2000" dirty="0">
                          <a:effectLst/>
                          <a:latin typeface="DINOT-Light"/>
                          <a:ea typeface="Calibri"/>
                          <a:cs typeface="Times New Roman"/>
                        </a:rPr>
                        <a:t>(£318)</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453734">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Take-home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£2,540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DINOT-Light"/>
                          <a:ea typeface="Calibri"/>
                          <a:cs typeface="Times New Roman"/>
                        </a:rPr>
                        <a:t>£2,292</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79B83E80-25EF-4D0B-945E-19F643FDB0F3}"/>
              </a:ext>
            </a:extLst>
          </p:cNvPr>
          <p:cNvSpPr txBox="1"/>
          <p:nvPr/>
        </p:nvSpPr>
        <p:spPr>
          <a:xfrm>
            <a:off x="5968315" y="2512027"/>
            <a:ext cx="2556000" cy="715089"/>
          </a:xfrm>
          <a:prstGeom prst="roundRect">
            <a:avLst/>
          </a:prstGeom>
          <a:noFill/>
          <a:ln w="38100">
            <a:solidFill>
              <a:srgbClr val="E05206"/>
            </a:solidFill>
          </a:ln>
        </p:spPr>
        <p:txBody>
          <a:bodyPr wrap="square" rtlCol="0" anchor="ctr">
            <a:spAutoFit/>
          </a:bodyPr>
          <a:lstStyle/>
          <a:p>
            <a:pPr algn="ctr"/>
            <a:r>
              <a:rPr lang="en-GB" b="1" dirty="0">
                <a:solidFill>
                  <a:srgbClr val="E05206"/>
                </a:solidFill>
                <a:latin typeface="DINOT-Light"/>
              </a:rPr>
              <a:t>But you’ve paid</a:t>
            </a:r>
          </a:p>
          <a:p>
            <a:pPr algn="ctr"/>
            <a:r>
              <a:rPr lang="en-GB" b="1" dirty="0">
                <a:solidFill>
                  <a:srgbClr val="E05206"/>
                </a:solidFill>
                <a:latin typeface="DINOT-Light"/>
              </a:rPr>
              <a:t>£62 less tax</a:t>
            </a:r>
          </a:p>
        </p:txBody>
      </p:sp>
      <p:sp>
        <p:nvSpPr>
          <p:cNvPr id="5" name="Oval 4">
            <a:extLst>
              <a:ext uri="{FF2B5EF4-FFF2-40B4-BE49-F238E27FC236}">
                <a16:creationId xmlns:a16="http://schemas.microsoft.com/office/drawing/2014/main" id="{22A1D1E4-446C-40AA-9BD1-151EE418CB58}"/>
              </a:ext>
            </a:extLst>
          </p:cNvPr>
          <p:cNvSpPr/>
          <p:nvPr/>
        </p:nvSpPr>
        <p:spPr>
          <a:xfrm>
            <a:off x="4968144" y="3056064"/>
            <a:ext cx="900000" cy="396000"/>
          </a:xfrm>
          <a:prstGeom prst="ellipse">
            <a:avLst/>
          </a:prstGeom>
          <a:noFill/>
          <a:ln w="38100">
            <a:solidFill>
              <a:srgbClr val="E05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8184DA2-8E83-4515-9B2C-31046E5641A9}"/>
              </a:ext>
            </a:extLst>
          </p:cNvPr>
          <p:cNvSpPr txBox="1"/>
          <p:nvPr/>
        </p:nvSpPr>
        <p:spPr>
          <a:xfrm>
            <a:off x="5952521" y="1515689"/>
            <a:ext cx="2556000" cy="715089"/>
          </a:xfrm>
          <a:prstGeom prst="roundRect">
            <a:avLst/>
          </a:prstGeom>
          <a:noFill/>
          <a:ln w="38100">
            <a:solidFill>
              <a:srgbClr val="C60C30"/>
            </a:solidFill>
          </a:ln>
        </p:spPr>
        <p:txBody>
          <a:bodyPr wrap="square" rtlCol="0" anchor="ctr">
            <a:spAutoFit/>
          </a:bodyPr>
          <a:lstStyle/>
          <a:p>
            <a:pPr algn="ctr"/>
            <a:r>
              <a:rPr lang="en-GB" b="1" dirty="0">
                <a:solidFill>
                  <a:srgbClr val="C60C30"/>
                </a:solidFill>
                <a:latin typeface="DINOT-Light"/>
              </a:rPr>
              <a:t>Your total pension</a:t>
            </a:r>
          </a:p>
          <a:p>
            <a:pPr algn="ctr"/>
            <a:r>
              <a:rPr lang="en-GB" b="1" dirty="0">
                <a:solidFill>
                  <a:srgbClr val="C60C30"/>
                </a:solidFill>
                <a:latin typeface="DINOT-Light"/>
              </a:rPr>
              <a:t>contribution is £310</a:t>
            </a:r>
          </a:p>
        </p:txBody>
      </p:sp>
      <p:sp>
        <p:nvSpPr>
          <p:cNvPr id="7" name="TextBox 6">
            <a:extLst>
              <a:ext uri="{FF2B5EF4-FFF2-40B4-BE49-F238E27FC236}">
                <a16:creationId xmlns:a16="http://schemas.microsoft.com/office/drawing/2014/main" id="{B311C195-E59F-4C72-BD8C-2057C3DA6E4C}"/>
              </a:ext>
            </a:extLst>
          </p:cNvPr>
          <p:cNvSpPr txBox="1"/>
          <p:nvPr/>
        </p:nvSpPr>
        <p:spPr>
          <a:xfrm>
            <a:off x="5952521" y="3463052"/>
            <a:ext cx="2556000" cy="715089"/>
          </a:xfrm>
          <a:prstGeom prst="roundRect">
            <a:avLst/>
          </a:prstGeom>
          <a:noFill/>
          <a:ln w="38100">
            <a:solidFill>
              <a:srgbClr val="5BBBB7"/>
            </a:solidFill>
          </a:ln>
        </p:spPr>
        <p:txBody>
          <a:bodyPr wrap="square" rtlCol="0" anchor="ctr">
            <a:spAutoFit/>
          </a:bodyPr>
          <a:lstStyle/>
          <a:p>
            <a:pPr algn="ctr"/>
            <a:r>
              <a:rPr lang="en-GB" b="1" dirty="0">
                <a:solidFill>
                  <a:srgbClr val="5BBBB7"/>
                </a:solidFill>
                <a:latin typeface="DINOT-Light"/>
              </a:rPr>
              <a:t>And your employer</a:t>
            </a:r>
          </a:p>
          <a:p>
            <a:pPr algn="ctr"/>
            <a:r>
              <a:rPr lang="en-GB" b="1" dirty="0">
                <a:solidFill>
                  <a:srgbClr val="5BBBB7"/>
                </a:solidFill>
                <a:latin typeface="DINOT-Light"/>
              </a:rPr>
              <a:t>paid in £477</a:t>
            </a:r>
          </a:p>
        </p:txBody>
      </p:sp>
      <p:sp>
        <p:nvSpPr>
          <p:cNvPr id="8" name="Oval 7">
            <a:extLst>
              <a:ext uri="{FF2B5EF4-FFF2-40B4-BE49-F238E27FC236}">
                <a16:creationId xmlns:a16="http://schemas.microsoft.com/office/drawing/2014/main" id="{DDC8EE3E-5A7F-4D33-986E-8C66FABABBC4}"/>
              </a:ext>
            </a:extLst>
          </p:cNvPr>
          <p:cNvSpPr/>
          <p:nvPr/>
        </p:nvSpPr>
        <p:spPr>
          <a:xfrm>
            <a:off x="3216057" y="2987844"/>
            <a:ext cx="900000" cy="396000"/>
          </a:xfrm>
          <a:prstGeom prst="ellipse">
            <a:avLst/>
          </a:prstGeom>
          <a:noFill/>
          <a:ln w="38100">
            <a:solidFill>
              <a:srgbClr val="E05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120BDAD-B604-46DF-91B1-B89A4E3ECA10}"/>
              </a:ext>
            </a:extLst>
          </p:cNvPr>
          <p:cNvSpPr/>
          <p:nvPr/>
        </p:nvSpPr>
        <p:spPr>
          <a:xfrm>
            <a:off x="4968144" y="2600952"/>
            <a:ext cx="900000" cy="396000"/>
          </a:xfrm>
          <a:prstGeom prst="ellipse">
            <a:avLst/>
          </a:prstGeom>
          <a:noFill/>
          <a:ln w="3810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Smiling Face with No Fill">
            <a:extLst>
              <a:ext uri="{FF2B5EF4-FFF2-40B4-BE49-F238E27FC236}">
                <a16:creationId xmlns:a16="http://schemas.microsoft.com/office/drawing/2014/main" id="{AA1D1D1D-1A34-436C-B7FA-D10049605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2000" y="3498416"/>
            <a:ext cx="612000" cy="612000"/>
          </a:xfrm>
          <a:prstGeom prst="rect">
            <a:avLst/>
          </a:prstGeom>
        </p:spPr>
      </p:pic>
      <p:pic>
        <p:nvPicPr>
          <p:cNvPr id="15" name="Graphic 14" descr="Winking Face with No Fill">
            <a:extLst>
              <a:ext uri="{FF2B5EF4-FFF2-40B4-BE49-F238E27FC236}">
                <a16:creationId xmlns:a16="http://schemas.microsoft.com/office/drawing/2014/main" id="{E29A098D-4B75-450C-B508-5D8D6C18E6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0725" y="2557931"/>
            <a:ext cx="612000" cy="612000"/>
          </a:xfrm>
          <a:prstGeom prst="rect">
            <a:avLst/>
          </a:prstGeom>
        </p:spPr>
      </p:pic>
      <p:pic>
        <p:nvPicPr>
          <p:cNvPr id="17" name="Graphic 16" descr="Confused Face with No Fill">
            <a:extLst>
              <a:ext uri="{FF2B5EF4-FFF2-40B4-BE49-F238E27FC236}">
                <a16:creationId xmlns:a16="http://schemas.microsoft.com/office/drawing/2014/main" id="{85A946F9-8506-478B-9094-B8FB3B3961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2000" y="1567233"/>
            <a:ext cx="612000" cy="612000"/>
          </a:xfrm>
          <a:prstGeom prst="rect">
            <a:avLst/>
          </a:prstGeom>
        </p:spPr>
      </p:pic>
      <p:sp>
        <p:nvSpPr>
          <p:cNvPr id="23" name="TextBox 22">
            <a:extLst>
              <a:ext uri="{FF2B5EF4-FFF2-40B4-BE49-F238E27FC236}">
                <a16:creationId xmlns:a16="http://schemas.microsoft.com/office/drawing/2014/main" id="{F2779969-3A73-4391-B4F4-8BF5B3DB1D20}"/>
              </a:ext>
            </a:extLst>
          </p:cNvPr>
          <p:cNvSpPr txBox="1"/>
          <p:nvPr/>
        </p:nvSpPr>
        <p:spPr>
          <a:xfrm>
            <a:off x="251520" y="4801992"/>
            <a:ext cx="1359884" cy="1191816"/>
          </a:xfrm>
          <a:prstGeom prst="roundRect">
            <a:avLst/>
          </a:prstGeom>
          <a:solidFill>
            <a:srgbClr val="5E82AB"/>
          </a:solidFill>
          <a:ln w="38100">
            <a:noFill/>
          </a:ln>
        </p:spPr>
        <p:txBody>
          <a:bodyPr wrap="square" rtlCol="0" anchor="ctr">
            <a:spAutoFit/>
          </a:bodyPr>
          <a:lstStyle/>
          <a:p>
            <a:pPr algn="ctr"/>
            <a:r>
              <a:rPr lang="en-GB" sz="1600" b="1" dirty="0">
                <a:solidFill>
                  <a:schemeClr val="bg1"/>
                </a:solidFill>
                <a:latin typeface="DINOT-Light"/>
              </a:rPr>
              <a:t>Over the year,</a:t>
            </a:r>
          </a:p>
          <a:p>
            <a:pPr algn="ctr"/>
            <a:r>
              <a:rPr lang="en-GB" sz="1600" b="1" dirty="0">
                <a:solidFill>
                  <a:schemeClr val="bg1"/>
                </a:solidFill>
                <a:latin typeface="DINOT-Light"/>
              </a:rPr>
              <a:t>you will give up…</a:t>
            </a:r>
          </a:p>
        </p:txBody>
      </p:sp>
      <p:sp>
        <p:nvSpPr>
          <p:cNvPr id="24" name="TextBox 23">
            <a:extLst>
              <a:ext uri="{FF2B5EF4-FFF2-40B4-BE49-F238E27FC236}">
                <a16:creationId xmlns:a16="http://schemas.microsoft.com/office/drawing/2014/main" id="{147003FF-FD0C-4C74-9542-15078ACD369D}"/>
              </a:ext>
            </a:extLst>
          </p:cNvPr>
          <p:cNvSpPr txBox="1"/>
          <p:nvPr/>
        </p:nvSpPr>
        <p:spPr>
          <a:xfrm>
            <a:off x="4280301" y="4781005"/>
            <a:ext cx="1596545" cy="1191816"/>
          </a:xfrm>
          <a:prstGeom prst="roundRect">
            <a:avLst/>
          </a:prstGeom>
          <a:solidFill>
            <a:srgbClr val="5E82AB"/>
          </a:solidFill>
          <a:ln w="38100">
            <a:noFill/>
          </a:ln>
        </p:spPr>
        <p:txBody>
          <a:bodyPr wrap="square" rtlCol="0" anchor="ctr">
            <a:spAutoFit/>
          </a:bodyPr>
          <a:lstStyle/>
          <a:p>
            <a:pPr algn="ctr"/>
            <a:r>
              <a:rPr lang="en-GB" sz="1600" b="1" dirty="0">
                <a:solidFill>
                  <a:schemeClr val="bg1"/>
                </a:solidFill>
                <a:latin typeface="DINOT-Light"/>
              </a:rPr>
              <a:t>Giving you a gross pension in the 2015 Scheme of..</a:t>
            </a:r>
          </a:p>
        </p:txBody>
      </p:sp>
      <p:sp>
        <p:nvSpPr>
          <p:cNvPr id="25" name="TextBox 24">
            <a:extLst>
              <a:ext uri="{FF2B5EF4-FFF2-40B4-BE49-F238E27FC236}">
                <a16:creationId xmlns:a16="http://schemas.microsoft.com/office/drawing/2014/main" id="{68B27640-A491-43E1-AF97-C504ABF4E5B9}"/>
              </a:ext>
            </a:extLst>
          </p:cNvPr>
          <p:cNvSpPr txBox="1"/>
          <p:nvPr/>
        </p:nvSpPr>
        <p:spPr>
          <a:xfrm>
            <a:off x="129581" y="5894602"/>
            <a:ext cx="1338109" cy="919401"/>
          </a:xfrm>
          <a:prstGeom prst="roundRect">
            <a:avLst/>
          </a:prstGeom>
          <a:noFill/>
          <a:ln w="38100">
            <a:noFill/>
          </a:ln>
        </p:spPr>
        <p:txBody>
          <a:bodyPr wrap="square" rtlCol="0" anchor="ctr">
            <a:spAutoFit/>
          </a:bodyPr>
          <a:lstStyle/>
          <a:p>
            <a:pPr algn="ctr"/>
            <a:r>
              <a:rPr lang="en-GB" sz="1600" b="1" dirty="0">
                <a:latin typeface="DINOT-Light"/>
              </a:rPr>
              <a:t>£2,976 in</a:t>
            </a:r>
          </a:p>
          <a:p>
            <a:pPr algn="ctr"/>
            <a:r>
              <a:rPr lang="en-GB" sz="1600" b="1" dirty="0">
                <a:latin typeface="DINOT-Light"/>
              </a:rPr>
              <a:t>take-home pay</a:t>
            </a:r>
          </a:p>
        </p:txBody>
      </p:sp>
      <p:sp>
        <p:nvSpPr>
          <p:cNvPr id="26" name="TextBox 25">
            <a:extLst>
              <a:ext uri="{FF2B5EF4-FFF2-40B4-BE49-F238E27FC236}">
                <a16:creationId xmlns:a16="http://schemas.microsoft.com/office/drawing/2014/main" id="{B872F146-7241-414B-8DDF-D50216A0EBAF}"/>
              </a:ext>
            </a:extLst>
          </p:cNvPr>
          <p:cNvSpPr txBox="1"/>
          <p:nvPr/>
        </p:nvSpPr>
        <p:spPr>
          <a:xfrm>
            <a:off x="4130147" y="5876821"/>
            <a:ext cx="1713879" cy="953453"/>
          </a:xfrm>
          <a:prstGeom prst="roundRect">
            <a:avLst/>
          </a:prstGeom>
          <a:noFill/>
          <a:ln w="38100">
            <a:noFill/>
          </a:ln>
        </p:spPr>
        <p:txBody>
          <a:bodyPr wrap="square" rtlCol="0" anchor="ctr">
            <a:spAutoFit/>
          </a:bodyPr>
          <a:lstStyle/>
          <a:p>
            <a:pPr algn="ctr"/>
            <a:r>
              <a:rPr lang="en-GB" sz="1600" b="1" dirty="0">
                <a:latin typeface="DINOT-Light"/>
              </a:rPr>
              <a:t>£740 paid every</a:t>
            </a:r>
          </a:p>
          <a:p>
            <a:pPr algn="ctr"/>
            <a:r>
              <a:rPr lang="en-GB" sz="1600" b="1" dirty="0">
                <a:latin typeface="DINOT-Light"/>
              </a:rPr>
              <a:t>year for life</a:t>
            </a:r>
          </a:p>
        </p:txBody>
      </p:sp>
      <p:pic>
        <p:nvPicPr>
          <p:cNvPr id="27" name="Graphic 26" descr="Thumbs Up Sign">
            <a:extLst>
              <a:ext uri="{FF2B5EF4-FFF2-40B4-BE49-F238E27FC236}">
                <a16:creationId xmlns:a16="http://schemas.microsoft.com/office/drawing/2014/main" id="{8A846E43-E29C-4839-B47A-A0F82FF321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28184" y="5896440"/>
            <a:ext cx="720000" cy="720000"/>
          </a:xfrm>
          <a:prstGeom prst="rect">
            <a:avLst/>
          </a:prstGeom>
        </p:spPr>
      </p:pic>
      <p:pic>
        <p:nvPicPr>
          <p:cNvPr id="28" name="Graphic 27" descr="Thumbs Up Sign">
            <a:extLst>
              <a:ext uri="{FF2B5EF4-FFF2-40B4-BE49-F238E27FC236}">
                <a16:creationId xmlns:a16="http://schemas.microsoft.com/office/drawing/2014/main" id="{9274351C-7B4F-4C12-A296-4BC036F1F2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6449" y="5876544"/>
            <a:ext cx="720000" cy="720000"/>
          </a:xfrm>
          <a:prstGeom prst="rect">
            <a:avLst/>
          </a:prstGeom>
        </p:spPr>
      </p:pic>
      <p:pic>
        <p:nvPicPr>
          <p:cNvPr id="29" name="Graphic 28" descr="Thumbs Up Sign">
            <a:extLst>
              <a:ext uri="{FF2B5EF4-FFF2-40B4-BE49-F238E27FC236}">
                <a16:creationId xmlns:a16="http://schemas.microsoft.com/office/drawing/2014/main" id="{428E8F03-943E-4E6C-803E-7EF6B2308F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24714" y="5896440"/>
            <a:ext cx="720000" cy="720000"/>
          </a:xfrm>
          <a:prstGeom prst="rect">
            <a:avLst/>
          </a:prstGeom>
        </p:spPr>
      </p:pic>
      <p:sp>
        <p:nvSpPr>
          <p:cNvPr id="30" name="TextBox 29">
            <a:extLst>
              <a:ext uri="{FF2B5EF4-FFF2-40B4-BE49-F238E27FC236}">
                <a16:creationId xmlns:a16="http://schemas.microsoft.com/office/drawing/2014/main" id="{C606F8A7-1775-4F72-92FB-C455FDD95BEB}"/>
              </a:ext>
            </a:extLst>
          </p:cNvPr>
          <p:cNvSpPr txBox="1"/>
          <p:nvPr/>
        </p:nvSpPr>
        <p:spPr>
          <a:xfrm>
            <a:off x="6132387" y="4516505"/>
            <a:ext cx="2758671" cy="1328400"/>
          </a:xfrm>
          <a:prstGeom prst="roundRect">
            <a:avLst/>
          </a:prstGeom>
          <a:solidFill>
            <a:srgbClr val="5E82AB"/>
          </a:solidFill>
          <a:ln w="38100">
            <a:noFill/>
          </a:ln>
        </p:spPr>
        <p:txBody>
          <a:bodyPr wrap="square" rtlCol="0" anchor="ctr">
            <a:spAutoFit/>
          </a:bodyPr>
          <a:lstStyle/>
          <a:p>
            <a:pPr algn="ctr"/>
            <a:r>
              <a:rPr lang="en-GB" b="1" dirty="0">
                <a:solidFill>
                  <a:schemeClr val="bg1"/>
                </a:solidFill>
                <a:latin typeface="DINOT-Light"/>
              </a:rPr>
              <a:t>If you receive this for around 5 years,</a:t>
            </a:r>
          </a:p>
          <a:p>
            <a:pPr algn="ctr"/>
            <a:r>
              <a:rPr lang="en-GB" b="1" dirty="0">
                <a:solidFill>
                  <a:schemeClr val="bg1"/>
                </a:solidFill>
                <a:latin typeface="DINOT-Light"/>
              </a:rPr>
              <a:t>you’ve made your money back!</a:t>
            </a:r>
          </a:p>
        </p:txBody>
      </p:sp>
      <p:sp>
        <p:nvSpPr>
          <p:cNvPr id="31" name="TextBox 30">
            <a:extLst>
              <a:ext uri="{FF2B5EF4-FFF2-40B4-BE49-F238E27FC236}">
                <a16:creationId xmlns:a16="http://schemas.microsoft.com/office/drawing/2014/main" id="{ED5FC4F9-17D2-4BE4-A6F0-555E8D9FC54C}"/>
              </a:ext>
            </a:extLst>
          </p:cNvPr>
          <p:cNvSpPr txBox="1"/>
          <p:nvPr/>
        </p:nvSpPr>
        <p:spPr>
          <a:xfrm>
            <a:off x="1995562" y="4840596"/>
            <a:ext cx="1947884" cy="919401"/>
          </a:xfrm>
          <a:prstGeom prst="roundRect">
            <a:avLst/>
          </a:prstGeom>
          <a:solidFill>
            <a:srgbClr val="5E82AB"/>
          </a:solidFill>
          <a:ln w="38100">
            <a:noFill/>
          </a:ln>
        </p:spPr>
        <p:txBody>
          <a:bodyPr wrap="square" rtlCol="0" anchor="ctr">
            <a:spAutoFit/>
          </a:bodyPr>
          <a:lstStyle/>
          <a:p>
            <a:pPr algn="ctr"/>
            <a:r>
              <a:rPr lang="en-GB" sz="1600" b="1" dirty="0">
                <a:solidFill>
                  <a:schemeClr val="bg1"/>
                </a:solidFill>
                <a:latin typeface="DINOT-Light"/>
              </a:rPr>
              <a:t>Over the year,</a:t>
            </a:r>
          </a:p>
          <a:p>
            <a:pPr algn="ctr"/>
            <a:r>
              <a:rPr lang="en-GB" sz="1600" b="1" dirty="0">
                <a:solidFill>
                  <a:schemeClr val="bg1"/>
                </a:solidFill>
                <a:latin typeface="DINOT-Light"/>
              </a:rPr>
              <a:t>your employer will pay…</a:t>
            </a:r>
          </a:p>
        </p:txBody>
      </p:sp>
      <p:sp>
        <p:nvSpPr>
          <p:cNvPr id="32" name="TextBox 31">
            <a:extLst>
              <a:ext uri="{FF2B5EF4-FFF2-40B4-BE49-F238E27FC236}">
                <a16:creationId xmlns:a16="http://schemas.microsoft.com/office/drawing/2014/main" id="{62E0B7EC-3D20-47A6-A9B8-33EF9F469711}"/>
              </a:ext>
            </a:extLst>
          </p:cNvPr>
          <p:cNvSpPr txBox="1"/>
          <p:nvPr/>
        </p:nvSpPr>
        <p:spPr>
          <a:xfrm>
            <a:off x="1976044" y="6030054"/>
            <a:ext cx="1819374" cy="646986"/>
          </a:xfrm>
          <a:prstGeom prst="roundRect">
            <a:avLst/>
          </a:prstGeom>
          <a:noFill/>
          <a:ln w="38100">
            <a:noFill/>
          </a:ln>
        </p:spPr>
        <p:txBody>
          <a:bodyPr wrap="square" rtlCol="0" anchor="ctr">
            <a:spAutoFit/>
          </a:bodyPr>
          <a:lstStyle/>
          <a:p>
            <a:pPr algn="ctr"/>
            <a:r>
              <a:rPr lang="en-GB" sz="1600" b="1" dirty="0">
                <a:latin typeface="DINOT-Light"/>
              </a:rPr>
              <a:t>£5,720 towards your retirement</a:t>
            </a:r>
          </a:p>
        </p:txBody>
      </p:sp>
    </p:spTree>
    <p:extLst>
      <p:ext uri="{BB962C8B-B14F-4D97-AF65-F5344CB8AC3E}">
        <p14:creationId xmlns:p14="http://schemas.microsoft.com/office/powerpoint/2010/main" val="18045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3" grpId="0" animBg="1"/>
      <p:bldP spid="24" grpId="0" animBg="1"/>
      <p:bldP spid="25" grpId="0"/>
      <p:bldP spid="26" grpId="0"/>
      <p:bldP spid="30" grpId="0" animBg="1"/>
      <p:bldP spid="31"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3. How your pension builds up</a:t>
            </a:r>
          </a:p>
        </p:txBody>
      </p:sp>
    </p:spTree>
    <p:extLst>
      <p:ext uri="{BB962C8B-B14F-4D97-AF65-F5344CB8AC3E}">
        <p14:creationId xmlns:p14="http://schemas.microsoft.com/office/powerpoint/2010/main" val="157246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Guaranteed income in retirement</a:t>
            </a:r>
            <a:br>
              <a:rPr lang="en-GB" dirty="0"/>
            </a:br>
            <a:r>
              <a:rPr lang="en-GB" dirty="0"/>
              <a:t>based on your pay</a:t>
            </a:r>
          </a:p>
        </p:txBody>
      </p:sp>
      <p:sp>
        <p:nvSpPr>
          <p:cNvPr id="4" name="Oval 3">
            <a:extLst>
              <a:ext uri="{FF2B5EF4-FFF2-40B4-BE49-F238E27FC236}">
                <a16:creationId xmlns:a16="http://schemas.microsoft.com/office/drawing/2014/main" id="{90739304-2803-455B-9842-6EC9C50AF897}"/>
              </a:ext>
            </a:extLst>
          </p:cNvPr>
          <p:cNvSpPr>
            <a:spLocks noChangeAspect="1"/>
          </p:cNvSpPr>
          <p:nvPr/>
        </p:nvSpPr>
        <p:spPr>
          <a:xfrm>
            <a:off x="1259632" y="1916832"/>
            <a:ext cx="4104456" cy="4104456"/>
          </a:xfrm>
          <a:prstGeom prst="ellipse">
            <a:avLst/>
          </a:prstGeom>
          <a:gradFill>
            <a:gsLst>
              <a:gs pos="0">
                <a:srgbClr val="F5A52C"/>
              </a:gs>
              <a:gs pos="52000">
                <a:schemeClr val="accent1">
                  <a:lumMod val="45000"/>
                  <a:lumOff val="55000"/>
                </a:schemeClr>
              </a:gs>
              <a:gs pos="47000">
                <a:schemeClr val="accent1">
                  <a:lumMod val="45000"/>
                  <a:lumOff val="55000"/>
                </a:schemeClr>
              </a:gs>
              <a:gs pos="100000">
                <a:srgbClr val="01A2D3"/>
              </a:gs>
            </a:gsLst>
            <a:lin ang="5400000" scaled="1"/>
          </a:gradFill>
          <a:ln w="38100">
            <a:solidFill>
              <a:srgbClr val="E05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DINOT-Light"/>
            </a:endParaRPr>
          </a:p>
        </p:txBody>
      </p:sp>
      <p:pic>
        <p:nvPicPr>
          <p:cNvPr id="5" name="Picture 4">
            <a:extLst>
              <a:ext uri="{FF2B5EF4-FFF2-40B4-BE49-F238E27FC236}">
                <a16:creationId xmlns:a16="http://schemas.microsoft.com/office/drawing/2014/main" id="{49C2101E-4558-4C72-8DE6-7CF2A350F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73" y="1440305"/>
            <a:ext cx="1626511" cy="890941"/>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34F4AFEF-633C-499D-9D5A-478F5E277821}"/>
              </a:ext>
            </a:extLst>
          </p:cNvPr>
          <p:cNvSpPr txBox="1"/>
          <p:nvPr/>
        </p:nvSpPr>
        <p:spPr>
          <a:xfrm>
            <a:off x="1798330" y="2880375"/>
            <a:ext cx="1440000" cy="919401"/>
          </a:xfrm>
          <a:prstGeom prst="roundRect">
            <a:avLst/>
          </a:prstGeom>
          <a:noFill/>
          <a:ln w="38100">
            <a:noFill/>
          </a:ln>
        </p:spPr>
        <p:txBody>
          <a:bodyPr wrap="square" rtlCol="0" anchor="ctr">
            <a:spAutoFit/>
          </a:bodyPr>
          <a:lstStyle/>
          <a:p>
            <a:pPr algn="ctr"/>
            <a:r>
              <a:rPr lang="en-GB" sz="2400" b="1" dirty="0">
                <a:solidFill>
                  <a:srgbClr val="E05206"/>
                </a:solidFill>
                <a:latin typeface="DINOT-Light"/>
              </a:rPr>
              <a:t>‘Old’</a:t>
            </a:r>
          </a:p>
          <a:p>
            <a:pPr algn="ctr"/>
            <a:r>
              <a:rPr lang="en-GB" sz="2400" b="1" dirty="0">
                <a:solidFill>
                  <a:srgbClr val="E05206"/>
                </a:solidFill>
                <a:latin typeface="DINOT-Light"/>
              </a:rPr>
              <a:t>scheme</a:t>
            </a:r>
          </a:p>
        </p:txBody>
      </p:sp>
      <p:sp>
        <p:nvSpPr>
          <p:cNvPr id="8" name="TextBox 7">
            <a:extLst>
              <a:ext uri="{FF2B5EF4-FFF2-40B4-BE49-F238E27FC236}">
                <a16:creationId xmlns:a16="http://schemas.microsoft.com/office/drawing/2014/main" id="{B0635F0C-00E7-477E-9A05-DDFB61B2C070}"/>
              </a:ext>
            </a:extLst>
          </p:cNvPr>
          <p:cNvSpPr txBox="1"/>
          <p:nvPr/>
        </p:nvSpPr>
        <p:spPr>
          <a:xfrm>
            <a:off x="3625992" y="3356030"/>
            <a:ext cx="1892016" cy="1328023"/>
          </a:xfrm>
          <a:prstGeom prst="roundRect">
            <a:avLst/>
          </a:prstGeom>
          <a:noFill/>
          <a:ln w="38100">
            <a:noFill/>
          </a:ln>
        </p:spPr>
        <p:txBody>
          <a:bodyPr wrap="square" rtlCol="0" anchor="ctr">
            <a:spAutoFit/>
          </a:bodyPr>
          <a:lstStyle/>
          <a:p>
            <a:pPr algn="ctr"/>
            <a:r>
              <a:rPr lang="en-GB" sz="2400" b="1" dirty="0">
                <a:latin typeface="DINOT-Light"/>
              </a:rPr>
              <a:t>NHS Pension Schemes</a:t>
            </a:r>
          </a:p>
        </p:txBody>
      </p:sp>
      <p:sp>
        <p:nvSpPr>
          <p:cNvPr id="9" name="TextBox 8">
            <a:extLst>
              <a:ext uri="{FF2B5EF4-FFF2-40B4-BE49-F238E27FC236}">
                <a16:creationId xmlns:a16="http://schemas.microsoft.com/office/drawing/2014/main" id="{905488F4-9E39-403E-9AB0-EC4394061BC9}"/>
              </a:ext>
            </a:extLst>
          </p:cNvPr>
          <p:cNvSpPr txBox="1"/>
          <p:nvPr/>
        </p:nvSpPr>
        <p:spPr>
          <a:xfrm>
            <a:off x="1835696" y="4713384"/>
            <a:ext cx="1440000" cy="919401"/>
          </a:xfrm>
          <a:prstGeom prst="roundRect">
            <a:avLst/>
          </a:prstGeom>
          <a:noFill/>
          <a:ln w="38100">
            <a:noFill/>
          </a:ln>
        </p:spPr>
        <p:txBody>
          <a:bodyPr wrap="square" rtlCol="0" anchor="ctr">
            <a:spAutoFit/>
          </a:bodyPr>
          <a:lstStyle/>
          <a:p>
            <a:pPr algn="ctr"/>
            <a:r>
              <a:rPr lang="en-GB" sz="2400" b="1" dirty="0">
                <a:solidFill>
                  <a:srgbClr val="E05206"/>
                </a:solidFill>
                <a:latin typeface="DINOT-Light"/>
              </a:rPr>
              <a:t>Final</a:t>
            </a:r>
          </a:p>
          <a:p>
            <a:pPr algn="ctr"/>
            <a:r>
              <a:rPr lang="en-GB" sz="2400" b="1" dirty="0">
                <a:solidFill>
                  <a:srgbClr val="E05206"/>
                </a:solidFill>
                <a:latin typeface="DINOT-Light"/>
              </a:rPr>
              <a:t>Salary</a:t>
            </a:r>
          </a:p>
        </p:txBody>
      </p:sp>
      <p:sp>
        <p:nvSpPr>
          <p:cNvPr id="10" name="TextBox 9">
            <a:extLst>
              <a:ext uri="{FF2B5EF4-FFF2-40B4-BE49-F238E27FC236}">
                <a16:creationId xmlns:a16="http://schemas.microsoft.com/office/drawing/2014/main" id="{AABDB7F7-3210-4AE6-AAFF-01FD8B8C6204}"/>
              </a:ext>
            </a:extLst>
          </p:cNvPr>
          <p:cNvSpPr txBox="1"/>
          <p:nvPr/>
        </p:nvSpPr>
        <p:spPr>
          <a:xfrm>
            <a:off x="5634730" y="4713384"/>
            <a:ext cx="1745582" cy="919401"/>
          </a:xfrm>
          <a:prstGeom prst="roundRect">
            <a:avLst/>
          </a:prstGeom>
          <a:noFill/>
          <a:ln w="38100">
            <a:noFill/>
          </a:ln>
        </p:spPr>
        <p:txBody>
          <a:bodyPr wrap="square" rtlCol="0" anchor="ctr">
            <a:spAutoFit/>
          </a:bodyPr>
          <a:lstStyle/>
          <a:p>
            <a:pPr algn="ctr"/>
            <a:r>
              <a:rPr lang="en-GB" sz="2400" b="1" dirty="0">
                <a:solidFill>
                  <a:srgbClr val="952D98"/>
                </a:solidFill>
                <a:latin typeface="DINOT-Light"/>
              </a:rPr>
              <a:t>Career</a:t>
            </a:r>
          </a:p>
          <a:p>
            <a:pPr algn="ctr"/>
            <a:r>
              <a:rPr lang="en-GB" sz="2400" b="1" dirty="0">
                <a:solidFill>
                  <a:srgbClr val="952D98"/>
                </a:solidFill>
                <a:latin typeface="DINOT-Light"/>
              </a:rPr>
              <a:t>Average</a:t>
            </a:r>
          </a:p>
        </p:txBody>
      </p:sp>
      <p:sp>
        <p:nvSpPr>
          <p:cNvPr id="11" name="TextBox 10">
            <a:extLst>
              <a:ext uri="{FF2B5EF4-FFF2-40B4-BE49-F238E27FC236}">
                <a16:creationId xmlns:a16="http://schemas.microsoft.com/office/drawing/2014/main" id="{2E2D0BBE-9122-491C-9FD1-FED5444A5F42}"/>
              </a:ext>
            </a:extLst>
          </p:cNvPr>
          <p:cNvSpPr txBox="1"/>
          <p:nvPr/>
        </p:nvSpPr>
        <p:spPr>
          <a:xfrm>
            <a:off x="5828136" y="2846324"/>
            <a:ext cx="1440000" cy="987504"/>
          </a:xfrm>
          <a:prstGeom prst="roundRect">
            <a:avLst/>
          </a:prstGeom>
          <a:noFill/>
          <a:ln w="38100">
            <a:noFill/>
          </a:ln>
        </p:spPr>
        <p:txBody>
          <a:bodyPr wrap="square" rtlCol="0" anchor="ctr">
            <a:spAutoFit/>
          </a:bodyPr>
          <a:lstStyle/>
          <a:p>
            <a:pPr algn="ctr"/>
            <a:r>
              <a:rPr lang="en-GB" sz="2800" b="1" dirty="0">
                <a:solidFill>
                  <a:srgbClr val="952D98"/>
                </a:solidFill>
                <a:latin typeface="DINOT-Light"/>
              </a:rPr>
              <a:t>‘</a:t>
            </a:r>
            <a:r>
              <a:rPr lang="en-GB" sz="2400" b="1" dirty="0">
                <a:solidFill>
                  <a:srgbClr val="952D98"/>
                </a:solidFill>
                <a:latin typeface="DINOT-Light"/>
              </a:rPr>
              <a:t>New’</a:t>
            </a:r>
          </a:p>
          <a:p>
            <a:pPr algn="ctr"/>
            <a:r>
              <a:rPr lang="en-GB" sz="2400" b="1" dirty="0">
                <a:solidFill>
                  <a:srgbClr val="952D98"/>
                </a:solidFill>
                <a:latin typeface="DINOT-Light"/>
              </a:rPr>
              <a:t>scheme</a:t>
            </a:r>
          </a:p>
        </p:txBody>
      </p:sp>
      <p:sp>
        <p:nvSpPr>
          <p:cNvPr id="3" name="Oval 2">
            <a:extLst>
              <a:ext uri="{FF2B5EF4-FFF2-40B4-BE49-F238E27FC236}">
                <a16:creationId xmlns:a16="http://schemas.microsoft.com/office/drawing/2014/main" id="{6FC2E087-0EDC-40F5-AAA4-1A6A75ECF043}"/>
              </a:ext>
            </a:extLst>
          </p:cNvPr>
          <p:cNvSpPr>
            <a:spLocks noChangeAspect="1"/>
          </p:cNvSpPr>
          <p:nvPr/>
        </p:nvSpPr>
        <p:spPr>
          <a:xfrm>
            <a:off x="3696730" y="1851036"/>
            <a:ext cx="4381246" cy="3954228"/>
          </a:xfrm>
          <a:prstGeom prst="ellipse">
            <a:avLst/>
          </a:prstGeom>
          <a:solidFill>
            <a:srgbClr val="4A3C87">
              <a:alpha val="64000"/>
            </a:srgbClr>
          </a:solidFill>
          <a:ln w="38100">
            <a:solidFill>
              <a:srgbClr val="4A3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DINOT-Light"/>
            </a:endParaRPr>
          </a:p>
        </p:txBody>
      </p:sp>
      <p:pic>
        <p:nvPicPr>
          <p:cNvPr id="6" name="Picture 5">
            <a:extLst>
              <a:ext uri="{FF2B5EF4-FFF2-40B4-BE49-F238E27FC236}">
                <a16:creationId xmlns:a16="http://schemas.microsoft.com/office/drawing/2014/main" id="{5EFEF5C8-9165-4292-AA1C-9D0C5C5FDD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1475040"/>
            <a:ext cx="1547944" cy="8217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186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D22FB0FC-D7A1-4FBF-973D-E4EC5A88A18A}"/>
              </a:ext>
            </a:extLst>
          </p:cNvPr>
          <p:cNvGraphicFramePr>
            <a:graphicFrameLocks noChangeAspect="1"/>
          </p:cNvGraphicFramePr>
          <p:nvPr>
            <p:extLst>
              <p:ext uri="{D42A27DB-BD31-4B8C-83A1-F6EECF244321}">
                <p14:modId xmlns:p14="http://schemas.microsoft.com/office/powerpoint/2010/main" val="2127278523"/>
              </p:ext>
            </p:extLst>
          </p:nvPr>
        </p:nvGraphicFramePr>
        <p:xfrm>
          <a:off x="7244463" y="5229200"/>
          <a:ext cx="1890000"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9AF77E5A-CB19-4CF5-987A-8F412A06B4AB}"/>
              </a:ext>
            </a:extLst>
          </p:cNvPr>
          <p:cNvGraphicFramePr>
            <a:graphicFrameLocks noChangeAspect="1"/>
          </p:cNvGraphicFramePr>
          <p:nvPr>
            <p:extLst>
              <p:ext uri="{D42A27DB-BD31-4B8C-83A1-F6EECF244321}">
                <p14:modId xmlns:p14="http://schemas.microsoft.com/office/powerpoint/2010/main" val="2318125017"/>
              </p:ext>
            </p:extLst>
          </p:nvPr>
        </p:nvGraphicFramePr>
        <p:xfrm>
          <a:off x="5998563" y="5241728"/>
          <a:ext cx="1890000"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DA970C4D-E539-47FA-BB9A-9C0FF7484B89}"/>
              </a:ext>
            </a:extLst>
          </p:cNvPr>
          <p:cNvGraphicFramePr>
            <a:graphicFrameLocks noChangeAspect="1"/>
          </p:cNvGraphicFramePr>
          <p:nvPr>
            <p:extLst>
              <p:ext uri="{D42A27DB-BD31-4B8C-83A1-F6EECF244321}">
                <p14:modId xmlns:p14="http://schemas.microsoft.com/office/powerpoint/2010/main" val="1312883503"/>
              </p:ext>
            </p:extLst>
          </p:nvPr>
        </p:nvGraphicFramePr>
        <p:xfrm>
          <a:off x="4804266" y="5229200"/>
          <a:ext cx="1890000"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87CC3652-948B-47CB-BC48-75C41A815B46}"/>
              </a:ext>
            </a:extLst>
          </p:cNvPr>
          <p:cNvGraphicFramePr>
            <a:graphicFrameLocks noChangeAspect="1"/>
          </p:cNvGraphicFramePr>
          <p:nvPr>
            <p:extLst>
              <p:ext uri="{D42A27DB-BD31-4B8C-83A1-F6EECF244321}">
                <p14:modId xmlns:p14="http://schemas.microsoft.com/office/powerpoint/2010/main" val="2662535304"/>
              </p:ext>
            </p:extLst>
          </p:nvPr>
        </p:nvGraphicFramePr>
        <p:xfrm>
          <a:off x="3610905" y="5241728"/>
          <a:ext cx="1890000"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FF027C8C-139F-479D-BC1A-9F3421812E00}"/>
              </a:ext>
            </a:extLst>
          </p:cNvPr>
          <p:cNvGraphicFramePr>
            <a:graphicFrameLocks noChangeAspect="1"/>
          </p:cNvGraphicFramePr>
          <p:nvPr>
            <p:extLst>
              <p:ext uri="{D42A27DB-BD31-4B8C-83A1-F6EECF244321}">
                <p14:modId xmlns:p14="http://schemas.microsoft.com/office/powerpoint/2010/main" val="3134000714"/>
              </p:ext>
            </p:extLst>
          </p:nvPr>
        </p:nvGraphicFramePr>
        <p:xfrm>
          <a:off x="-25951" y="5232293"/>
          <a:ext cx="18900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a:extLst>
              <a:ext uri="{FF2B5EF4-FFF2-40B4-BE49-F238E27FC236}">
                <a16:creationId xmlns:a16="http://schemas.microsoft.com/office/drawing/2014/main" id="{D0E9E5C3-790C-4508-8549-56306880C87F}"/>
              </a:ext>
            </a:extLst>
          </p:cNvPr>
          <p:cNvGraphicFramePr>
            <a:graphicFrameLocks noChangeAspect="1"/>
          </p:cNvGraphicFramePr>
          <p:nvPr>
            <p:extLst>
              <p:ext uri="{D42A27DB-BD31-4B8C-83A1-F6EECF244321}">
                <p14:modId xmlns:p14="http://schemas.microsoft.com/office/powerpoint/2010/main" val="2695992897"/>
              </p:ext>
            </p:extLst>
          </p:nvPr>
        </p:nvGraphicFramePr>
        <p:xfrm>
          <a:off x="1199149" y="5229200"/>
          <a:ext cx="18900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Chart 29">
            <a:extLst>
              <a:ext uri="{FF2B5EF4-FFF2-40B4-BE49-F238E27FC236}">
                <a16:creationId xmlns:a16="http://schemas.microsoft.com/office/drawing/2014/main" id="{C6FA1743-3367-47B4-83FB-4585BAA19242}"/>
              </a:ext>
            </a:extLst>
          </p:cNvPr>
          <p:cNvGraphicFramePr>
            <a:graphicFrameLocks noChangeAspect="1"/>
          </p:cNvGraphicFramePr>
          <p:nvPr>
            <p:extLst>
              <p:ext uri="{D42A27DB-BD31-4B8C-83A1-F6EECF244321}">
                <p14:modId xmlns:p14="http://schemas.microsoft.com/office/powerpoint/2010/main" val="2161291728"/>
              </p:ext>
            </p:extLst>
          </p:nvPr>
        </p:nvGraphicFramePr>
        <p:xfrm>
          <a:off x="2397617" y="5229200"/>
          <a:ext cx="1890000" cy="1260000"/>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p:cNvSpPr>
            <a:spLocks noGrp="1"/>
          </p:cNvSpPr>
          <p:nvPr>
            <p:ph type="title"/>
          </p:nvPr>
        </p:nvSpPr>
        <p:spPr/>
        <p:txBody>
          <a:bodyPr/>
          <a:lstStyle/>
          <a:p>
            <a:r>
              <a:rPr lang="en-GB" dirty="0"/>
              <a:t>Career Average pensions</a:t>
            </a:r>
          </a:p>
        </p:txBody>
      </p:sp>
      <p:graphicFrame>
        <p:nvGraphicFramePr>
          <p:cNvPr id="3" name="Chart 2">
            <a:extLst>
              <a:ext uri="{FF2B5EF4-FFF2-40B4-BE49-F238E27FC236}">
                <a16:creationId xmlns:a16="http://schemas.microsoft.com/office/drawing/2014/main" id="{C7B6434B-6FA6-4094-B2F3-6E144A332933}"/>
              </a:ext>
            </a:extLst>
          </p:cNvPr>
          <p:cNvGraphicFramePr>
            <a:graphicFrameLocks noChangeAspect="1"/>
          </p:cNvGraphicFramePr>
          <p:nvPr>
            <p:extLst>
              <p:ext uri="{D42A27DB-BD31-4B8C-83A1-F6EECF244321}">
                <p14:modId xmlns:p14="http://schemas.microsoft.com/office/powerpoint/2010/main" val="1566163812"/>
              </p:ext>
            </p:extLst>
          </p:nvPr>
        </p:nvGraphicFramePr>
        <p:xfrm>
          <a:off x="6414936" y="1730916"/>
          <a:ext cx="3273119" cy="2182079"/>
        </p:xfrm>
        <a:graphic>
          <a:graphicData uri="http://schemas.openxmlformats.org/drawingml/2006/chart">
            <c:chart xmlns:c="http://schemas.openxmlformats.org/drawingml/2006/chart" xmlns:r="http://schemas.openxmlformats.org/officeDocument/2006/relationships" r:id="rId10"/>
          </a:graphicData>
        </a:graphic>
      </p:graphicFrame>
      <p:sp>
        <p:nvSpPr>
          <p:cNvPr id="4" name="TextBox 3">
            <a:extLst>
              <a:ext uri="{FF2B5EF4-FFF2-40B4-BE49-F238E27FC236}">
                <a16:creationId xmlns:a16="http://schemas.microsoft.com/office/drawing/2014/main" id="{A5FACFA2-F335-4C51-9EC8-231095CAC1DC}"/>
              </a:ext>
            </a:extLst>
          </p:cNvPr>
          <p:cNvSpPr txBox="1"/>
          <p:nvPr/>
        </p:nvSpPr>
        <p:spPr>
          <a:xfrm>
            <a:off x="225035" y="1412776"/>
            <a:ext cx="7875357" cy="442674"/>
          </a:xfrm>
          <a:prstGeom prst="roundRect">
            <a:avLst/>
          </a:prstGeom>
          <a:solidFill>
            <a:srgbClr val="5E82AB"/>
          </a:solidFill>
          <a:ln w="38100">
            <a:noFill/>
          </a:ln>
        </p:spPr>
        <p:txBody>
          <a:bodyPr wrap="square" rtlCol="0" anchor="ctr">
            <a:spAutoFit/>
          </a:bodyPr>
          <a:lstStyle/>
          <a:p>
            <a:r>
              <a:rPr lang="en-GB" sz="2000" b="1" dirty="0">
                <a:solidFill>
                  <a:schemeClr val="bg1"/>
                </a:solidFill>
                <a:latin typeface="DINOT-Light"/>
              </a:rPr>
              <a:t>Your pension builds up in slices, using your pay in every year</a:t>
            </a:r>
          </a:p>
        </p:txBody>
      </p:sp>
      <p:sp>
        <p:nvSpPr>
          <p:cNvPr id="5" name="TextBox 4">
            <a:extLst>
              <a:ext uri="{FF2B5EF4-FFF2-40B4-BE49-F238E27FC236}">
                <a16:creationId xmlns:a16="http://schemas.microsoft.com/office/drawing/2014/main" id="{5BA85755-6B1B-45DE-8268-D991155DDFF5}"/>
              </a:ext>
            </a:extLst>
          </p:cNvPr>
          <p:cNvSpPr txBox="1"/>
          <p:nvPr/>
        </p:nvSpPr>
        <p:spPr>
          <a:xfrm>
            <a:off x="6012160" y="3724930"/>
            <a:ext cx="1282889" cy="550247"/>
          </a:xfrm>
          <a:prstGeom prst="rightArrow">
            <a:avLst/>
          </a:prstGeom>
          <a:solidFill>
            <a:srgbClr val="331C54"/>
          </a:solidFill>
          <a:ln w="38100">
            <a:noFill/>
          </a:ln>
        </p:spPr>
        <p:txBody>
          <a:bodyPr wrap="square" rtlCol="0" anchor="ctr">
            <a:spAutoFit/>
          </a:bodyPr>
          <a:lstStyle/>
          <a:p>
            <a:pPr algn="ctr"/>
            <a:endParaRPr lang="en-GB" sz="1200" b="1" dirty="0">
              <a:solidFill>
                <a:schemeClr val="accent1"/>
              </a:solidFill>
              <a:latin typeface="DINOT-Light"/>
            </a:endParaRPr>
          </a:p>
        </p:txBody>
      </p:sp>
      <p:graphicFrame>
        <p:nvGraphicFramePr>
          <p:cNvPr id="6" name="Chart 5">
            <a:extLst>
              <a:ext uri="{FF2B5EF4-FFF2-40B4-BE49-F238E27FC236}">
                <a16:creationId xmlns:a16="http://schemas.microsoft.com/office/drawing/2014/main" id="{83A64CC0-FBA1-4503-ADDA-D4ADDFC58B45}"/>
              </a:ext>
            </a:extLst>
          </p:cNvPr>
          <p:cNvGraphicFramePr>
            <a:graphicFrameLocks noChangeAspect="1"/>
          </p:cNvGraphicFramePr>
          <p:nvPr/>
        </p:nvGraphicFramePr>
        <p:xfrm>
          <a:off x="1396366" y="2078312"/>
          <a:ext cx="2970000" cy="198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 name="Chart 6">
            <a:extLst>
              <a:ext uri="{FF2B5EF4-FFF2-40B4-BE49-F238E27FC236}">
                <a16:creationId xmlns:a16="http://schemas.microsoft.com/office/drawing/2014/main" id="{2DD811CE-61A1-41E5-B4AC-4E314C96A65F}"/>
              </a:ext>
            </a:extLst>
          </p:cNvPr>
          <p:cNvGraphicFramePr>
            <a:graphicFrameLocks noChangeAspect="1"/>
          </p:cNvGraphicFramePr>
          <p:nvPr/>
        </p:nvGraphicFramePr>
        <p:xfrm>
          <a:off x="3349473" y="2078312"/>
          <a:ext cx="2970000" cy="1980000"/>
        </p:xfrm>
        <a:graphic>
          <a:graphicData uri="http://schemas.openxmlformats.org/drawingml/2006/chart">
            <c:chart xmlns:c="http://schemas.openxmlformats.org/drawingml/2006/chart" xmlns:r="http://schemas.openxmlformats.org/officeDocument/2006/relationships" r:id="rId12"/>
          </a:graphicData>
        </a:graphic>
      </p:graphicFrame>
      <p:sp>
        <p:nvSpPr>
          <p:cNvPr id="9" name="Rectangle 3">
            <a:extLst>
              <a:ext uri="{FF2B5EF4-FFF2-40B4-BE49-F238E27FC236}">
                <a16:creationId xmlns:a16="http://schemas.microsoft.com/office/drawing/2014/main" id="{AE301780-2A76-4F23-B137-E70898FFBE75}"/>
              </a:ext>
            </a:extLst>
          </p:cNvPr>
          <p:cNvSpPr>
            <a:spLocks noChangeArrowheads="1"/>
          </p:cNvSpPr>
          <p:nvPr/>
        </p:nvSpPr>
        <p:spPr bwMode="auto">
          <a:xfrm>
            <a:off x="2117734" y="3679043"/>
            <a:ext cx="1620000" cy="674993"/>
          </a:xfrm>
          <a:prstGeom prst="roundRect">
            <a:avLst/>
          </a:prstGeom>
          <a:solidFill>
            <a:srgbClr val="5BBBB7"/>
          </a:solidFill>
          <a:ln w="9525">
            <a:noFill/>
            <a:miter lim="800000"/>
            <a:headEnd/>
            <a:tailEnd/>
          </a:ln>
        </p:spPr>
        <p:txBody>
          <a:bodyPr anchor="ctr"/>
          <a:lstStyle/>
          <a:p>
            <a:pPr algn="ctr"/>
            <a:r>
              <a:rPr kumimoji="1" lang="en-GB" sz="1600" dirty="0">
                <a:solidFill>
                  <a:schemeClr val="bg1"/>
                </a:solidFill>
                <a:latin typeface="DINOT-Light"/>
              </a:rPr>
              <a:t>Uses pay</a:t>
            </a:r>
          </a:p>
          <a:p>
            <a:pPr algn="ctr"/>
            <a:r>
              <a:rPr kumimoji="1" lang="en-GB" sz="1600" dirty="0">
                <a:solidFill>
                  <a:schemeClr val="bg1"/>
                </a:solidFill>
                <a:latin typeface="DINOT-Light"/>
              </a:rPr>
              <a:t>in year 2</a:t>
            </a:r>
          </a:p>
        </p:txBody>
      </p:sp>
      <p:sp>
        <p:nvSpPr>
          <p:cNvPr id="10" name="Rectangle 3">
            <a:extLst>
              <a:ext uri="{FF2B5EF4-FFF2-40B4-BE49-F238E27FC236}">
                <a16:creationId xmlns:a16="http://schemas.microsoft.com/office/drawing/2014/main" id="{FB8274E7-251A-409B-B83E-255956431AC9}"/>
              </a:ext>
            </a:extLst>
          </p:cNvPr>
          <p:cNvSpPr>
            <a:spLocks noChangeArrowheads="1"/>
          </p:cNvSpPr>
          <p:nvPr/>
        </p:nvSpPr>
        <p:spPr bwMode="auto">
          <a:xfrm>
            <a:off x="4037235" y="3679043"/>
            <a:ext cx="1620000" cy="674993"/>
          </a:xfrm>
          <a:prstGeom prst="roundRect">
            <a:avLst/>
          </a:prstGeom>
          <a:solidFill>
            <a:srgbClr val="952D98"/>
          </a:solidFill>
          <a:ln w="9525">
            <a:noFill/>
            <a:miter lim="800000"/>
            <a:headEnd/>
            <a:tailEnd/>
          </a:ln>
        </p:spPr>
        <p:txBody>
          <a:bodyPr anchor="ctr"/>
          <a:lstStyle/>
          <a:p>
            <a:pPr algn="ctr"/>
            <a:r>
              <a:rPr kumimoji="1" lang="en-GB" sz="1600" dirty="0">
                <a:solidFill>
                  <a:schemeClr val="bg1"/>
                </a:solidFill>
                <a:latin typeface="DINOT-Light"/>
              </a:rPr>
              <a:t>Uses pay</a:t>
            </a:r>
          </a:p>
          <a:p>
            <a:pPr algn="ctr"/>
            <a:r>
              <a:rPr kumimoji="1" lang="en-GB" sz="1600" dirty="0">
                <a:solidFill>
                  <a:schemeClr val="bg1"/>
                </a:solidFill>
                <a:latin typeface="DINOT-Light"/>
              </a:rPr>
              <a:t>in year 3</a:t>
            </a:r>
          </a:p>
        </p:txBody>
      </p:sp>
      <p:sp>
        <p:nvSpPr>
          <p:cNvPr id="11" name="TextBox 10">
            <a:extLst>
              <a:ext uri="{FF2B5EF4-FFF2-40B4-BE49-F238E27FC236}">
                <a16:creationId xmlns:a16="http://schemas.microsoft.com/office/drawing/2014/main" id="{DA49F833-D30D-4468-B5F6-B41FCAA61CFA}"/>
              </a:ext>
            </a:extLst>
          </p:cNvPr>
          <p:cNvSpPr txBox="1"/>
          <p:nvPr/>
        </p:nvSpPr>
        <p:spPr>
          <a:xfrm>
            <a:off x="196181" y="4809252"/>
            <a:ext cx="7288850" cy="442674"/>
          </a:xfrm>
          <a:prstGeom prst="roundRect">
            <a:avLst/>
          </a:prstGeom>
          <a:solidFill>
            <a:srgbClr val="5E82AB"/>
          </a:solidFill>
          <a:ln w="38100">
            <a:noFill/>
          </a:ln>
        </p:spPr>
        <p:txBody>
          <a:bodyPr wrap="square" rtlCol="0" anchor="ctr">
            <a:spAutoFit/>
          </a:bodyPr>
          <a:lstStyle/>
          <a:p>
            <a:r>
              <a:rPr lang="en-GB" sz="2000" b="1" dirty="0">
                <a:solidFill>
                  <a:schemeClr val="bg1"/>
                </a:solidFill>
                <a:latin typeface="DINOT-Light"/>
              </a:rPr>
              <a:t>At retirement your pension is paid every year, </a:t>
            </a:r>
            <a:r>
              <a:rPr lang="en-GB" sz="2000" b="1" u="sng" dirty="0">
                <a:solidFill>
                  <a:schemeClr val="bg1"/>
                </a:solidFill>
                <a:latin typeface="DINOT-Light"/>
              </a:rPr>
              <a:t>for life</a:t>
            </a:r>
          </a:p>
        </p:txBody>
      </p:sp>
      <p:graphicFrame>
        <p:nvGraphicFramePr>
          <p:cNvPr id="18" name="Chart 17">
            <a:extLst>
              <a:ext uri="{FF2B5EF4-FFF2-40B4-BE49-F238E27FC236}">
                <a16:creationId xmlns:a16="http://schemas.microsoft.com/office/drawing/2014/main" id="{A45D06D3-A2F8-406A-94AA-AA88EA52404D}"/>
              </a:ext>
            </a:extLst>
          </p:cNvPr>
          <p:cNvGraphicFramePr>
            <a:graphicFrameLocks noChangeAspect="1"/>
          </p:cNvGraphicFramePr>
          <p:nvPr/>
        </p:nvGraphicFramePr>
        <p:xfrm>
          <a:off x="-478819" y="2061301"/>
          <a:ext cx="2970000" cy="1980000"/>
        </p:xfrm>
        <a:graphic>
          <a:graphicData uri="http://schemas.openxmlformats.org/drawingml/2006/chart">
            <c:chart xmlns:c="http://schemas.openxmlformats.org/drawingml/2006/chart" xmlns:r="http://schemas.openxmlformats.org/officeDocument/2006/relationships" r:id="rId13"/>
          </a:graphicData>
        </a:graphic>
      </p:graphicFrame>
      <p:sp>
        <p:nvSpPr>
          <p:cNvPr id="19" name="Rectangle 3">
            <a:extLst>
              <a:ext uri="{FF2B5EF4-FFF2-40B4-BE49-F238E27FC236}">
                <a16:creationId xmlns:a16="http://schemas.microsoft.com/office/drawing/2014/main" id="{DEBB025B-BE5F-4E81-80ED-1D2DFAA1E967}"/>
              </a:ext>
            </a:extLst>
          </p:cNvPr>
          <p:cNvSpPr>
            <a:spLocks noChangeArrowheads="1"/>
          </p:cNvSpPr>
          <p:nvPr/>
        </p:nvSpPr>
        <p:spPr bwMode="auto">
          <a:xfrm>
            <a:off x="196181" y="3679043"/>
            <a:ext cx="1620000" cy="674993"/>
          </a:xfrm>
          <a:prstGeom prst="roundRect">
            <a:avLst/>
          </a:prstGeom>
          <a:solidFill>
            <a:srgbClr val="C60C30"/>
          </a:solidFill>
          <a:ln w="9525">
            <a:noFill/>
            <a:miter lim="800000"/>
            <a:headEnd/>
            <a:tailEnd/>
          </a:ln>
        </p:spPr>
        <p:txBody>
          <a:bodyPr anchor="ctr"/>
          <a:lstStyle/>
          <a:p>
            <a:pPr algn="ctr"/>
            <a:r>
              <a:rPr kumimoji="1" lang="en-GB" sz="1600" dirty="0">
                <a:solidFill>
                  <a:schemeClr val="bg1"/>
                </a:solidFill>
                <a:latin typeface="DINOT-Light"/>
              </a:rPr>
              <a:t>Uses pay</a:t>
            </a:r>
          </a:p>
          <a:p>
            <a:pPr algn="ctr"/>
            <a:r>
              <a:rPr kumimoji="1" lang="en-GB" sz="1600" dirty="0">
                <a:solidFill>
                  <a:schemeClr val="bg1"/>
                </a:solidFill>
                <a:latin typeface="DINOT-Light"/>
              </a:rPr>
              <a:t>in year 1</a:t>
            </a:r>
          </a:p>
        </p:txBody>
      </p:sp>
      <p:sp>
        <p:nvSpPr>
          <p:cNvPr id="8" name="Rectangle 7">
            <a:extLst>
              <a:ext uri="{FF2B5EF4-FFF2-40B4-BE49-F238E27FC236}">
                <a16:creationId xmlns:a16="http://schemas.microsoft.com/office/drawing/2014/main" id="{0E3BF689-29B6-42E7-A492-28C8A8365E96}"/>
              </a:ext>
            </a:extLst>
          </p:cNvPr>
          <p:cNvSpPr/>
          <p:nvPr/>
        </p:nvSpPr>
        <p:spPr>
          <a:xfrm>
            <a:off x="7210184" y="3794068"/>
            <a:ext cx="1868704" cy="46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Uses ‘average’ pay across whole career</a:t>
            </a:r>
          </a:p>
        </p:txBody>
      </p:sp>
      <p:sp>
        <p:nvSpPr>
          <p:cNvPr id="22" name="Rectangle 21">
            <a:extLst>
              <a:ext uri="{FF2B5EF4-FFF2-40B4-BE49-F238E27FC236}">
                <a16:creationId xmlns:a16="http://schemas.microsoft.com/office/drawing/2014/main" id="{B33C7DFD-B604-4AC5-ACB9-A4676715859E}"/>
              </a:ext>
            </a:extLst>
          </p:cNvPr>
          <p:cNvSpPr/>
          <p:nvPr/>
        </p:nvSpPr>
        <p:spPr>
          <a:xfrm>
            <a:off x="-21680"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1</a:t>
            </a:r>
          </a:p>
        </p:txBody>
      </p:sp>
      <p:sp>
        <p:nvSpPr>
          <p:cNvPr id="23" name="Rectangle 22">
            <a:extLst>
              <a:ext uri="{FF2B5EF4-FFF2-40B4-BE49-F238E27FC236}">
                <a16:creationId xmlns:a16="http://schemas.microsoft.com/office/drawing/2014/main" id="{5775714D-CEC7-4B71-BC8C-BDAC471A038F}"/>
              </a:ext>
            </a:extLst>
          </p:cNvPr>
          <p:cNvSpPr/>
          <p:nvPr/>
        </p:nvSpPr>
        <p:spPr>
          <a:xfrm>
            <a:off x="1287509" y="6454293"/>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2</a:t>
            </a:r>
          </a:p>
        </p:txBody>
      </p:sp>
      <p:sp>
        <p:nvSpPr>
          <p:cNvPr id="24" name="Rectangle 23">
            <a:extLst>
              <a:ext uri="{FF2B5EF4-FFF2-40B4-BE49-F238E27FC236}">
                <a16:creationId xmlns:a16="http://schemas.microsoft.com/office/drawing/2014/main" id="{2E690C98-4D19-48E1-B027-C3B3A77CE509}"/>
              </a:ext>
            </a:extLst>
          </p:cNvPr>
          <p:cNvSpPr/>
          <p:nvPr/>
        </p:nvSpPr>
        <p:spPr>
          <a:xfrm>
            <a:off x="2483768"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3</a:t>
            </a:r>
          </a:p>
        </p:txBody>
      </p:sp>
      <p:sp>
        <p:nvSpPr>
          <p:cNvPr id="25" name="Rectangle 24">
            <a:extLst>
              <a:ext uri="{FF2B5EF4-FFF2-40B4-BE49-F238E27FC236}">
                <a16:creationId xmlns:a16="http://schemas.microsoft.com/office/drawing/2014/main" id="{42BCDD0B-6415-42E7-A028-7B8CD7DB9556}"/>
              </a:ext>
            </a:extLst>
          </p:cNvPr>
          <p:cNvSpPr/>
          <p:nvPr/>
        </p:nvSpPr>
        <p:spPr>
          <a:xfrm>
            <a:off x="3707904"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4</a:t>
            </a:r>
          </a:p>
        </p:txBody>
      </p:sp>
      <p:sp>
        <p:nvSpPr>
          <p:cNvPr id="26" name="Rectangle 25">
            <a:extLst>
              <a:ext uri="{FF2B5EF4-FFF2-40B4-BE49-F238E27FC236}">
                <a16:creationId xmlns:a16="http://schemas.microsoft.com/office/drawing/2014/main" id="{DBD75B3D-9FF0-4331-A12B-6E4D1BF0F211}"/>
              </a:ext>
            </a:extLst>
          </p:cNvPr>
          <p:cNvSpPr/>
          <p:nvPr/>
        </p:nvSpPr>
        <p:spPr>
          <a:xfrm>
            <a:off x="4932040" y="6454293"/>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5</a:t>
            </a:r>
          </a:p>
        </p:txBody>
      </p:sp>
      <p:sp>
        <p:nvSpPr>
          <p:cNvPr id="27" name="Rectangle 26">
            <a:extLst>
              <a:ext uri="{FF2B5EF4-FFF2-40B4-BE49-F238E27FC236}">
                <a16:creationId xmlns:a16="http://schemas.microsoft.com/office/drawing/2014/main" id="{55CB1405-F137-4E13-AF13-C4BF9AB6D457}"/>
              </a:ext>
            </a:extLst>
          </p:cNvPr>
          <p:cNvSpPr/>
          <p:nvPr/>
        </p:nvSpPr>
        <p:spPr>
          <a:xfrm>
            <a:off x="6084168"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6</a:t>
            </a:r>
          </a:p>
        </p:txBody>
      </p:sp>
      <p:sp>
        <p:nvSpPr>
          <p:cNvPr id="28" name="Rectangle 27">
            <a:extLst>
              <a:ext uri="{FF2B5EF4-FFF2-40B4-BE49-F238E27FC236}">
                <a16:creationId xmlns:a16="http://schemas.microsoft.com/office/drawing/2014/main" id="{56AC9EE2-7FC2-4558-943F-0F09C0F3D104}"/>
              </a:ext>
            </a:extLst>
          </p:cNvPr>
          <p:cNvSpPr/>
          <p:nvPr/>
        </p:nvSpPr>
        <p:spPr>
          <a:xfrm>
            <a:off x="7308304"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7 &amp; on…</a:t>
            </a:r>
          </a:p>
        </p:txBody>
      </p:sp>
      <p:sp>
        <p:nvSpPr>
          <p:cNvPr id="35" name="TextBox 34">
            <a:extLst>
              <a:ext uri="{FF2B5EF4-FFF2-40B4-BE49-F238E27FC236}">
                <a16:creationId xmlns:a16="http://schemas.microsoft.com/office/drawing/2014/main" id="{5BBA86C8-A65D-44C6-A14D-C0783B294D7D}"/>
              </a:ext>
            </a:extLst>
          </p:cNvPr>
          <p:cNvSpPr txBox="1"/>
          <p:nvPr/>
        </p:nvSpPr>
        <p:spPr>
          <a:xfrm>
            <a:off x="6013238" y="2870864"/>
            <a:ext cx="1282889" cy="550247"/>
          </a:xfrm>
          <a:prstGeom prst="rightArrow">
            <a:avLst/>
          </a:prstGeom>
          <a:solidFill>
            <a:srgbClr val="331C54"/>
          </a:solidFill>
          <a:ln w="38100">
            <a:noFill/>
          </a:ln>
        </p:spPr>
        <p:txBody>
          <a:bodyPr wrap="square" rtlCol="0" anchor="ctr">
            <a:spAutoFit/>
          </a:bodyPr>
          <a:lstStyle/>
          <a:p>
            <a:pPr algn="ctr"/>
            <a:endParaRPr lang="en-GB" sz="1200" b="1" dirty="0">
              <a:solidFill>
                <a:schemeClr val="accent1"/>
              </a:solidFill>
              <a:latin typeface="DINOT-Light"/>
            </a:endParaRPr>
          </a:p>
        </p:txBody>
      </p:sp>
    </p:spTree>
    <p:extLst>
      <p:ext uri="{BB962C8B-B14F-4D97-AF65-F5344CB8AC3E}">
        <p14:creationId xmlns:p14="http://schemas.microsoft.com/office/powerpoint/2010/main" val="387116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ppt_w</p:attrName>
                                        </p:attrNameLst>
                                      </p:cBhvr>
                                      <p:tavLst>
                                        <p:tav tm="0">
                                          <p:val>
                                            <p:fltVal val="0"/>
                                          </p:val>
                                        </p:tav>
                                        <p:tav tm="100000">
                                          <p:val>
                                            <p:strVal val="#ppt_w"/>
                                          </p:val>
                                        </p:tav>
                                      </p:tavLst>
                                    </p:anim>
                                    <p:anim calcmode="lin" valueType="num">
                                      <p:cBhvr>
                                        <p:cTn id="87" dur="500" fill="hold"/>
                                        <p:tgtEl>
                                          <p:spTgt spid="30"/>
                                        </p:tgtEl>
                                        <p:attrNameLst>
                                          <p:attrName>ppt_h</p:attrName>
                                        </p:attrNameLst>
                                      </p:cBhvr>
                                      <p:tavLst>
                                        <p:tav tm="0">
                                          <p:val>
                                            <p:fltVal val="0"/>
                                          </p:val>
                                        </p:tav>
                                        <p:tav tm="100000">
                                          <p:val>
                                            <p:strVal val="#ppt_h"/>
                                          </p:val>
                                        </p:tav>
                                      </p:tavLst>
                                    </p:anim>
                                    <p:animEffect transition="in" filter="fade">
                                      <p:cBhvr>
                                        <p:cTn id="88" dur="500"/>
                                        <p:tgtEl>
                                          <p:spTgt spid="30"/>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fltVal val="0"/>
                                          </p:val>
                                        </p:tav>
                                        <p:tav tm="100000">
                                          <p:val>
                                            <p:strVal val="#ppt_w"/>
                                          </p:val>
                                        </p:tav>
                                      </p:tavLst>
                                    </p:anim>
                                    <p:anim calcmode="lin" valueType="num">
                                      <p:cBhvr>
                                        <p:cTn id="96" dur="500" fill="hold"/>
                                        <p:tgtEl>
                                          <p:spTgt spid="31"/>
                                        </p:tgtEl>
                                        <p:attrNameLst>
                                          <p:attrName>ppt_h</p:attrName>
                                        </p:attrNameLst>
                                      </p:cBhvr>
                                      <p:tavLst>
                                        <p:tav tm="0">
                                          <p:val>
                                            <p:fltVal val="0"/>
                                          </p:val>
                                        </p:tav>
                                        <p:tav tm="100000">
                                          <p:val>
                                            <p:strVal val="#ppt_h"/>
                                          </p:val>
                                        </p:tav>
                                      </p:tavLst>
                                    </p:anim>
                                    <p:animEffect transition="in" filter="fade">
                                      <p:cBhvr>
                                        <p:cTn id="97" dur="500"/>
                                        <p:tgtEl>
                                          <p:spTgt spid="31"/>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p:cTn id="104" dur="500" fill="hold"/>
                                        <p:tgtEl>
                                          <p:spTgt spid="32"/>
                                        </p:tgtEl>
                                        <p:attrNameLst>
                                          <p:attrName>ppt_w</p:attrName>
                                        </p:attrNameLst>
                                      </p:cBhvr>
                                      <p:tavLst>
                                        <p:tav tm="0">
                                          <p:val>
                                            <p:fltVal val="0"/>
                                          </p:val>
                                        </p:tav>
                                        <p:tav tm="100000">
                                          <p:val>
                                            <p:strVal val="#ppt_w"/>
                                          </p:val>
                                        </p:tav>
                                      </p:tavLst>
                                    </p:anim>
                                    <p:anim calcmode="lin" valueType="num">
                                      <p:cBhvr>
                                        <p:cTn id="105" dur="500" fill="hold"/>
                                        <p:tgtEl>
                                          <p:spTgt spid="32"/>
                                        </p:tgtEl>
                                        <p:attrNameLst>
                                          <p:attrName>ppt_h</p:attrName>
                                        </p:attrNameLst>
                                      </p:cBhvr>
                                      <p:tavLst>
                                        <p:tav tm="0">
                                          <p:val>
                                            <p:fltVal val="0"/>
                                          </p:val>
                                        </p:tav>
                                        <p:tav tm="100000">
                                          <p:val>
                                            <p:strVal val="#ppt_h"/>
                                          </p:val>
                                        </p:tav>
                                      </p:tavLst>
                                    </p:anim>
                                    <p:animEffect transition="in" filter="fade">
                                      <p:cBhvr>
                                        <p:cTn id="106" dur="500"/>
                                        <p:tgtEl>
                                          <p:spTgt spid="32"/>
                                        </p:tgtEl>
                                      </p:cBhvr>
                                    </p:animEffect>
                                  </p:childTnLst>
                                </p:cTn>
                              </p:par>
                              <p:par>
                                <p:cTn id="107" presetID="1"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1" presetClass="entr" presetSubtype="0" fill="hold" grpId="0" nodeType="withEffect">
                                  <p:stCondLst>
                                    <p:cond delay="0"/>
                                  </p:stCondLst>
                                  <p:childTnLst>
                                    <p:set>
                                      <p:cBhvr>
                                        <p:cTn id="117" dur="1" fill="hold">
                                          <p:stCondLst>
                                            <p:cond delay="0"/>
                                          </p:stCondLst>
                                        </p:cTn>
                                        <p:tgtEl>
                                          <p:spTgt spid="27"/>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par>
                                <p:cTn id="125" presetID="1"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33" grpId="0">
        <p:bldAsOne/>
      </p:bldGraphic>
      <p:bldGraphic spid="32" grpId="0">
        <p:bldAsOne/>
      </p:bldGraphic>
      <p:bldGraphic spid="31" grpId="0">
        <p:bldAsOne/>
      </p:bldGraphic>
      <p:bldGraphic spid="21" grpId="0">
        <p:bldAsOne/>
      </p:bldGraphic>
      <p:bldGraphic spid="29" grpId="0">
        <p:bldAsOne/>
      </p:bldGraphic>
      <p:bldGraphic spid="30" grpId="0">
        <p:bldAsOne/>
      </p:bldGraphic>
      <p:bldGraphic spid="3" grpId="0">
        <p:bldAsOne/>
      </p:bldGraphic>
      <p:bldP spid="4" grpId="0" animBg="1"/>
      <p:bldP spid="5" grpId="0" animBg="1"/>
      <p:bldGraphic spid="6" grpId="0">
        <p:bldAsOne/>
      </p:bldGraphic>
      <p:bldGraphic spid="7" grpId="0">
        <p:bldAsOne/>
      </p:bldGraphic>
      <p:bldP spid="9" grpId="0" animBg="1"/>
      <p:bldP spid="10" grpId="0" animBg="1"/>
      <p:bldP spid="11" grpId="0" animBg="1"/>
      <p:bldGraphic spid="18" grpId="0">
        <p:bldAsOne/>
      </p:bldGraphic>
      <p:bldP spid="19" grpId="0" animBg="1"/>
      <p:bldP spid="8" grpId="0"/>
      <p:bldP spid="22" grpId="0"/>
      <p:bldP spid="23" grpId="0"/>
      <p:bldP spid="24" grpId="0"/>
      <p:bldP spid="25" grpId="0"/>
      <p:bldP spid="26" grpId="0"/>
      <p:bldP spid="27" grpId="0"/>
      <p:bldP spid="28" grpId="0"/>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Salary pensions</a:t>
            </a:r>
          </a:p>
        </p:txBody>
      </p:sp>
      <p:graphicFrame>
        <p:nvGraphicFramePr>
          <p:cNvPr id="3" name="Chart 2">
            <a:extLst>
              <a:ext uri="{FF2B5EF4-FFF2-40B4-BE49-F238E27FC236}">
                <a16:creationId xmlns:a16="http://schemas.microsoft.com/office/drawing/2014/main" id="{C7B6434B-6FA6-4094-B2F3-6E144A332933}"/>
              </a:ext>
            </a:extLst>
          </p:cNvPr>
          <p:cNvGraphicFramePr>
            <a:graphicFrameLocks noChangeAspect="1"/>
          </p:cNvGraphicFramePr>
          <p:nvPr>
            <p:extLst>
              <p:ext uri="{D42A27DB-BD31-4B8C-83A1-F6EECF244321}">
                <p14:modId xmlns:p14="http://schemas.microsoft.com/office/powerpoint/2010/main" val="1928428684"/>
              </p:ext>
            </p:extLst>
          </p:nvPr>
        </p:nvGraphicFramePr>
        <p:xfrm>
          <a:off x="6490046" y="1866825"/>
          <a:ext cx="2970000" cy="198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5FACFA2-F335-4C51-9EC8-231095CAC1DC}"/>
              </a:ext>
            </a:extLst>
          </p:cNvPr>
          <p:cNvSpPr txBox="1"/>
          <p:nvPr/>
        </p:nvSpPr>
        <p:spPr>
          <a:xfrm>
            <a:off x="225035" y="1242517"/>
            <a:ext cx="7947365" cy="783193"/>
          </a:xfrm>
          <a:prstGeom prst="roundRect">
            <a:avLst/>
          </a:prstGeom>
          <a:solidFill>
            <a:srgbClr val="5E82AB"/>
          </a:solidFill>
          <a:ln w="38100">
            <a:noFill/>
          </a:ln>
        </p:spPr>
        <p:txBody>
          <a:bodyPr wrap="square" rtlCol="0" anchor="ctr">
            <a:spAutoFit/>
          </a:bodyPr>
          <a:lstStyle/>
          <a:p>
            <a:r>
              <a:rPr lang="en-GB" sz="2000" b="1" dirty="0">
                <a:solidFill>
                  <a:schemeClr val="bg1"/>
                </a:solidFill>
                <a:latin typeface="DINOT-Light"/>
              </a:rPr>
              <a:t>Your pension builds up in slices, using your pay near the end of each year</a:t>
            </a:r>
          </a:p>
        </p:txBody>
      </p:sp>
      <p:sp>
        <p:nvSpPr>
          <p:cNvPr id="5" name="TextBox 4">
            <a:extLst>
              <a:ext uri="{FF2B5EF4-FFF2-40B4-BE49-F238E27FC236}">
                <a16:creationId xmlns:a16="http://schemas.microsoft.com/office/drawing/2014/main" id="{5BA85755-6B1B-45DE-8268-D991155DDFF5}"/>
              </a:ext>
            </a:extLst>
          </p:cNvPr>
          <p:cNvSpPr txBox="1"/>
          <p:nvPr/>
        </p:nvSpPr>
        <p:spPr>
          <a:xfrm>
            <a:off x="5860838" y="2564904"/>
            <a:ext cx="1282889" cy="550247"/>
          </a:xfrm>
          <a:prstGeom prst="rightArrow">
            <a:avLst/>
          </a:prstGeom>
          <a:solidFill>
            <a:srgbClr val="331C54"/>
          </a:solidFill>
          <a:ln w="38100">
            <a:noFill/>
          </a:ln>
        </p:spPr>
        <p:txBody>
          <a:bodyPr wrap="square" rtlCol="0" anchor="ctr">
            <a:spAutoFit/>
          </a:bodyPr>
          <a:lstStyle/>
          <a:p>
            <a:pPr algn="ctr"/>
            <a:endParaRPr lang="en-GB" sz="1200" b="1" dirty="0">
              <a:solidFill>
                <a:schemeClr val="accent1"/>
              </a:solidFill>
              <a:latin typeface="DINOT-Light"/>
            </a:endParaRPr>
          </a:p>
        </p:txBody>
      </p:sp>
      <p:graphicFrame>
        <p:nvGraphicFramePr>
          <p:cNvPr id="6" name="Chart 5">
            <a:extLst>
              <a:ext uri="{FF2B5EF4-FFF2-40B4-BE49-F238E27FC236}">
                <a16:creationId xmlns:a16="http://schemas.microsoft.com/office/drawing/2014/main" id="{83A64CC0-FBA1-4503-ADDA-D4ADDFC58B45}"/>
              </a:ext>
            </a:extLst>
          </p:cNvPr>
          <p:cNvGraphicFramePr>
            <a:graphicFrameLocks noChangeAspect="1"/>
          </p:cNvGraphicFramePr>
          <p:nvPr/>
        </p:nvGraphicFramePr>
        <p:xfrm>
          <a:off x="1396366" y="2078312"/>
          <a:ext cx="2970000" cy="19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DD811CE-61A1-41E5-B4AC-4E314C96A65F}"/>
              </a:ext>
            </a:extLst>
          </p:cNvPr>
          <p:cNvGraphicFramePr>
            <a:graphicFrameLocks noChangeAspect="1"/>
          </p:cNvGraphicFramePr>
          <p:nvPr/>
        </p:nvGraphicFramePr>
        <p:xfrm>
          <a:off x="3349473" y="2078312"/>
          <a:ext cx="2970000" cy="19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D6017B21-C67A-48C2-8FEB-C181EEB326D7}"/>
              </a:ext>
            </a:extLst>
          </p:cNvPr>
          <p:cNvGraphicFramePr>
            <a:graphicFrameLocks noChangeAspect="1"/>
          </p:cNvGraphicFramePr>
          <p:nvPr>
            <p:extLst>
              <p:ext uri="{D42A27DB-BD31-4B8C-83A1-F6EECF244321}">
                <p14:modId xmlns:p14="http://schemas.microsoft.com/office/powerpoint/2010/main" val="1912347807"/>
              </p:ext>
            </p:extLst>
          </p:nvPr>
        </p:nvGraphicFramePr>
        <p:xfrm>
          <a:off x="-10206" y="5229200"/>
          <a:ext cx="1885361" cy="1256907"/>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3">
            <a:extLst>
              <a:ext uri="{FF2B5EF4-FFF2-40B4-BE49-F238E27FC236}">
                <a16:creationId xmlns:a16="http://schemas.microsoft.com/office/drawing/2014/main" id="{AE301780-2A76-4F23-B137-E70898FFBE75}"/>
              </a:ext>
            </a:extLst>
          </p:cNvPr>
          <p:cNvSpPr>
            <a:spLocks noChangeArrowheads="1"/>
          </p:cNvSpPr>
          <p:nvPr/>
        </p:nvSpPr>
        <p:spPr bwMode="auto">
          <a:xfrm>
            <a:off x="2117734" y="3606885"/>
            <a:ext cx="1692000" cy="747151"/>
          </a:xfrm>
          <a:prstGeom prst="roundRect">
            <a:avLst/>
          </a:prstGeom>
          <a:solidFill>
            <a:srgbClr val="5BBBB7"/>
          </a:solidFill>
          <a:ln w="9525">
            <a:noFill/>
            <a:miter lim="800000"/>
            <a:headEnd/>
            <a:tailEnd/>
          </a:ln>
        </p:spPr>
        <p:txBody>
          <a:bodyPr anchor="ctr"/>
          <a:lstStyle/>
          <a:p>
            <a:pPr algn="ctr"/>
            <a:r>
              <a:rPr kumimoji="1" lang="en-GB" sz="1600" dirty="0">
                <a:solidFill>
                  <a:schemeClr val="bg1"/>
                </a:solidFill>
                <a:latin typeface="DINOT-Light"/>
              </a:rPr>
              <a:t>Uses Final Salary at end of year 2</a:t>
            </a:r>
          </a:p>
        </p:txBody>
      </p:sp>
      <p:sp>
        <p:nvSpPr>
          <p:cNvPr id="10" name="Rectangle 3">
            <a:extLst>
              <a:ext uri="{FF2B5EF4-FFF2-40B4-BE49-F238E27FC236}">
                <a16:creationId xmlns:a16="http://schemas.microsoft.com/office/drawing/2014/main" id="{FB8274E7-251A-409B-B83E-255956431AC9}"/>
              </a:ext>
            </a:extLst>
          </p:cNvPr>
          <p:cNvSpPr>
            <a:spLocks noChangeArrowheads="1"/>
          </p:cNvSpPr>
          <p:nvPr/>
        </p:nvSpPr>
        <p:spPr bwMode="auto">
          <a:xfrm>
            <a:off x="4037235" y="3606885"/>
            <a:ext cx="1692000" cy="747151"/>
          </a:xfrm>
          <a:prstGeom prst="roundRect">
            <a:avLst/>
          </a:prstGeom>
          <a:solidFill>
            <a:srgbClr val="952D98"/>
          </a:solidFill>
          <a:ln w="9525">
            <a:noFill/>
            <a:miter lim="800000"/>
            <a:headEnd/>
            <a:tailEnd/>
          </a:ln>
        </p:spPr>
        <p:txBody>
          <a:bodyPr anchor="ctr"/>
          <a:lstStyle/>
          <a:p>
            <a:pPr algn="ctr"/>
            <a:r>
              <a:rPr kumimoji="1" lang="en-GB" sz="1600" dirty="0">
                <a:solidFill>
                  <a:schemeClr val="bg1"/>
                </a:solidFill>
                <a:latin typeface="DINOT-Light"/>
              </a:rPr>
              <a:t>Uses Final Salary at end of year 3</a:t>
            </a:r>
          </a:p>
        </p:txBody>
      </p:sp>
      <p:sp>
        <p:nvSpPr>
          <p:cNvPr id="11" name="TextBox 10">
            <a:extLst>
              <a:ext uri="{FF2B5EF4-FFF2-40B4-BE49-F238E27FC236}">
                <a16:creationId xmlns:a16="http://schemas.microsoft.com/office/drawing/2014/main" id="{DA49F833-D30D-4468-B5F6-B41FCAA61CFA}"/>
              </a:ext>
            </a:extLst>
          </p:cNvPr>
          <p:cNvSpPr txBox="1"/>
          <p:nvPr/>
        </p:nvSpPr>
        <p:spPr>
          <a:xfrm>
            <a:off x="196181" y="4809252"/>
            <a:ext cx="7288850" cy="442674"/>
          </a:xfrm>
          <a:prstGeom prst="roundRect">
            <a:avLst/>
          </a:prstGeom>
          <a:solidFill>
            <a:srgbClr val="5E82AB"/>
          </a:solidFill>
          <a:ln w="38100">
            <a:noFill/>
          </a:ln>
        </p:spPr>
        <p:txBody>
          <a:bodyPr wrap="square" rtlCol="0" anchor="ctr">
            <a:spAutoFit/>
          </a:bodyPr>
          <a:lstStyle/>
          <a:p>
            <a:r>
              <a:rPr lang="en-GB" sz="2000" b="1" dirty="0">
                <a:solidFill>
                  <a:schemeClr val="bg1"/>
                </a:solidFill>
                <a:latin typeface="DINOT-Light"/>
              </a:rPr>
              <a:t>At retirement your pension is paid every year, </a:t>
            </a:r>
            <a:r>
              <a:rPr lang="en-GB" sz="2000" b="1" u="sng" dirty="0">
                <a:solidFill>
                  <a:schemeClr val="bg1"/>
                </a:solidFill>
                <a:latin typeface="DINOT-Light"/>
              </a:rPr>
              <a:t>for life</a:t>
            </a:r>
          </a:p>
        </p:txBody>
      </p:sp>
      <p:graphicFrame>
        <p:nvGraphicFramePr>
          <p:cNvPr id="12" name="Chart 11">
            <a:extLst>
              <a:ext uri="{FF2B5EF4-FFF2-40B4-BE49-F238E27FC236}">
                <a16:creationId xmlns:a16="http://schemas.microsoft.com/office/drawing/2014/main" id="{2F437AED-2A96-4146-84CE-0B0CF305F929}"/>
              </a:ext>
            </a:extLst>
          </p:cNvPr>
          <p:cNvGraphicFramePr>
            <a:graphicFrameLocks noChangeAspect="1"/>
          </p:cNvGraphicFramePr>
          <p:nvPr>
            <p:extLst>
              <p:ext uri="{D42A27DB-BD31-4B8C-83A1-F6EECF244321}">
                <p14:modId xmlns:p14="http://schemas.microsoft.com/office/powerpoint/2010/main" val="2260515443"/>
              </p:ext>
            </p:extLst>
          </p:nvPr>
        </p:nvGraphicFramePr>
        <p:xfrm>
          <a:off x="1214085" y="5229200"/>
          <a:ext cx="1885361" cy="12569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8795D6C0-BBF3-4740-8D00-6DD2CBE2B3CE}"/>
              </a:ext>
            </a:extLst>
          </p:cNvPr>
          <p:cNvGraphicFramePr>
            <a:graphicFrameLocks noChangeAspect="1"/>
          </p:cNvGraphicFramePr>
          <p:nvPr>
            <p:extLst>
              <p:ext uri="{D42A27DB-BD31-4B8C-83A1-F6EECF244321}">
                <p14:modId xmlns:p14="http://schemas.microsoft.com/office/powerpoint/2010/main" val="2850712269"/>
              </p:ext>
            </p:extLst>
          </p:nvPr>
        </p:nvGraphicFramePr>
        <p:xfrm>
          <a:off x="2406792" y="5229200"/>
          <a:ext cx="1885361" cy="125690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a:extLst>
              <a:ext uri="{FF2B5EF4-FFF2-40B4-BE49-F238E27FC236}">
                <a16:creationId xmlns:a16="http://schemas.microsoft.com/office/drawing/2014/main" id="{14304A45-7D7B-4171-80E0-23D22114F5F4}"/>
              </a:ext>
            </a:extLst>
          </p:cNvPr>
          <p:cNvGraphicFramePr>
            <a:graphicFrameLocks noChangeAspect="1"/>
          </p:cNvGraphicFramePr>
          <p:nvPr>
            <p:extLst>
              <p:ext uri="{D42A27DB-BD31-4B8C-83A1-F6EECF244321}">
                <p14:modId xmlns:p14="http://schemas.microsoft.com/office/powerpoint/2010/main" val="2601697145"/>
              </p:ext>
            </p:extLst>
          </p:nvPr>
        </p:nvGraphicFramePr>
        <p:xfrm>
          <a:off x="3596085" y="5229200"/>
          <a:ext cx="1885361" cy="12569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a:extLst>
              <a:ext uri="{FF2B5EF4-FFF2-40B4-BE49-F238E27FC236}">
                <a16:creationId xmlns:a16="http://schemas.microsoft.com/office/drawing/2014/main" id="{5E2002B9-B8A2-4817-9465-490292C358C9}"/>
              </a:ext>
            </a:extLst>
          </p:cNvPr>
          <p:cNvGraphicFramePr>
            <a:graphicFrameLocks noChangeAspect="1"/>
          </p:cNvGraphicFramePr>
          <p:nvPr>
            <p:extLst>
              <p:ext uri="{D42A27DB-BD31-4B8C-83A1-F6EECF244321}">
                <p14:modId xmlns:p14="http://schemas.microsoft.com/office/powerpoint/2010/main" val="1115766338"/>
              </p:ext>
            </p:extLst>
          </p:nvPr>
        </p:nvGraphicFramePr>
        <p:xfrm>
          <a:off x="4788792" y="5229200"/>
          <a:ext cx="1885361" cy="12569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15">
            <a:extLst>
              <a:ext uri="{FF2B5EF4-FFF2-40B4-BE49-F238E27FC236}">
                <a16:creationId xmlns:a16="http://schemas.microsoft.com/office/drawing/2014/main" id="{FE432F50-8302-4199-B211-C1E923D88C2B}"/>
              </a:ext>
            </a:extLst>
          </p:cNvPr>
          <p:cNvGraphicFramePr>
            <a:graphicFrameLocks noChangeAspect="1"/>
          </p:cNvGraphicFramePr>
          <p:nvPr>
            <p:extLst>
              <p:ext uri="{D42A27DB-BD31-4B8C-83A1-F6EECF244321}">
                <p14:modId xmlns:p14="http://schemas.microsoft.com/office/powerpoint/2010/main" val="1188092941"/>
              </p:ext>
            </p:extLst>
          </p:nvPr>
        </p:nvGraphicFramePr>
        <p:xfrm>
          <a:off x="6003202" y="5229200"/>
          <a:ext cx="1885361" cy="12569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Chart 16">
            <a:extLst>
              <a:ext uri="{FF2B5EF4-FFF2-40B4-BE49-F238E27FC236}">
                <a16:creationId xmlns:a16="http://schemas.microsoft.com/office/drawing/2014/main" id="{86D5E4E5-F4AF-497D-A83A-F2989BABA7B9}"/>
              </a:ext>
            </a:extLst>
          </p:cNvPr>
          <p:cNvGraphicFramePr>
            <a:graphicFrameLocks noChangeAspect="1"/>
          </p:cNvGraphicFramePr>
          <p:nvPr>
            <p:extLst>
              <p:ext uri="{D42A27DB-BD31-4B8C-83A1-F6EECF244321}">
                <p14:modId xmlns:p14="http://schemas.microsoft.com/office/powerpoint/2010/main" val="2283676711"/>
              </p:ext>
            </p:extLst>
          </p:nvPr>
        </p:nvGraphicFramePr>
        <p:xfrm>
          <a:off x="7234352" y="5229200"/>
          <a:ext cx="1885361" cy="125690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Chart 17">
            <a:extLst>
              <a:ext uri="{FF2B5EF4-FFF2-40B4-BE49-F238E27FC236}">
                <a16:creationId xmlns:a16="http://schemas.microsoft.com/office/drawing/2014/main" id="{A45D06D3-A2F8-406A-94AA-AA88EA52404D}"/>
              </a:ext>
            </a:extLst>
          </p:cNvPr>
          <p:cNvGraphicFramePr>
            <a:graphicFrameLocks noChangeAspect="1"/>
          </p:cNvGraphicFramePr>
          <p:nvPr/>
        </p:nvGraphicFramePr>
        <p:xfrm>
          <a:off x="-478819" y="2061301"/>
          <a:ext cx="2970000" cy="1980000"/>
        </p:xfrm>
        <a:graphic>
          <a:graphicData uri="http://schemas.openxmlformats.org/drawingml/2006/chart">
            <c:chart xmlns:c="http://schemas.openxmlformats.org/drawingml/2006/chart" xmlns:r="http://schemas.openxmlformats.org/officeDocument/2006/relationships" r:id="rId13"/>
          </a:graphicData>
        </a:graphic>
      </p:graphicFrame>
      <p:sp>
        <p:nvSpPr>
          <p:cNvPr id="19" name="Rectangle 3">
            <a:extLst>
              <a:ext uri="{FF2B5EF4-FFF2-40B4-BE49-F238E27FC236}">
                <a16:creationId xmlns:a16="http://schemas.microsoft.com/office/drawing/2014/main" id="{DEBB025B-BE5F-4E81-80ED-1D2DFAA1E967}"/>
              </a:ext>
            </a:extLst>
          </p:cNvPr>
          <p:cNvSpPr>
            <a:spLocks noChangeArrowheads="1"/>
          </p:cNvSpPr>
          <p:nvPr/>
        </p:nvSpPr>
        <p:spPr bwMode="auto">
          <a:xfrm>
            <a:off x="196181" y="3618261"/>
            <a:ext cx="1692000" cy="735776"/>
          </a:xfrm>
          <a:prstGeom prst="roundRect">
            <a:avLst/>
          </a:prstGeom>
          <a:solidFill>
            <a:srgbClr val="C60C30"/>
          </a:solidFill>
          <a:ln w="9525">
            <a:noFill/>
            <a:miter lim="800000"/>
            <a:headEnd/>
            <a:tailEnd/>
          </a:ln>
        </p:spPr>
        <p:txBody>
          <a:bodyPr anchor="ctr"/>
          <a:lstStyle/>
          <a:p>
            <a:pPr algn="ctr"/>
            <a:r>
              <a:rPr kumimoji="1" lang="en-GB" sz="1600" dirty="0">
                <a:solidFill>
                  <a:schemeClr val="bg1"/>
                </a:solidFill>
                <a:latin typeface="DINOT-Light"/>
              </a:rPr>
              <a:t>Uses Final Salary at end of year 1</a:t>
            </a:r>
          </a:p>
        </p:txBody>
      </p:sp>
      <p:sp>
        <p:nvSpPr>
          <p:cNvPr id="20" name="Rectangle 19">
            <a:extLst>
              <a:ext uri="{FF2B5EF4-FFF2-40B4-BE49-F238E27FC236}">
                <a16:creationId xmlns:a16="http://schemas.microsoft.com/office/drawing/2014/main" id="{BCC22BF8-CA46-43C7-A81D-1248A248F58D}"/>
              </a:ext>
            </a:extLst>
          </p:cNvPr>
          <p:cNvSpPr/>
          <p:nvPr/>
        </p:nvSpPr>
        <p:spPr>
          <a:xfrm>
            <a:off x="-21680"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1</a:t>
            </a:r>
          </a:p>
        </p:txBody>
      </p:sp>
      <p:sp>
        <p:nvSpPr>
          <p:cNvPr id="21" name="Rectangle 20">
            <a:extLst>
              <a:ext uri="{FF2B5EF4-FFF2-40B4-BE49-F238E27FC236}">
                <a16:creationId xmlns:a16="http://schemas.microsoft.com/office/drawing/2014/main" id="{D57E3A6F-9427-4EB3-BD4A-EBD36A8613A4}"/>
              </a:ext>
            </a:extLst>
          </p:cNvPr>
          <p:cNvSpPr/>
          <p:nvPr/>
        </p:nvSpPr>
        <p:spPr>
          <a:xfrm>
            <a:off x="1287509" y="6454293"/>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2</a:t>
            </a:r>
          </a:p>
        </p:txBody>
      </p:sp>
      <p:sp>
        <p:nvSpPr>
          <p:cNvPr id="22" name="Rectangle 21">
            <a:extLst>
              <a:ext uri="{FF2B5EF4-FFF2-40B4-BE49-F238E27FC236}">
                <a16:creationId xmlns:a16="http://schemas.microsoft.com/office/drawing/2014/main" id="{E8469928-3E0B-4424-9800-451769E1C4B1}"/>
              </a:ext>
            </a:extLst>
          </p:cNvPr>
          <p:cNvSpPr/>
          <p:nvPr/>
        </p:nvSpPr>
        <p:spPr>
          <a:xfrm>
            <a:off x="2483768"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3</a:t>
            </a:r>
          </a:p>
        </p:txBody>
      </p:sp>
      <p:sp>
        <p:nvSpPr>
          <p:cNvPr id="23" name="Rectangle 22">
            <a:extLst>
              <a:ext uri="{FF2B5EF4-FFF2-40B4-BE49-F238E27FC236}">
                <a16:creationId xmlns:a16="http://schemas.microsoft.com/office/drawing/2014/main" id="{91C2A5D2-795F-4CAA-81F2-E673A84D62C1}"/>
              </a:ext>
            </a:extLst>
          </p:cNvPr>
          <p:cNvSpPr/>
          <p:nvPr/>
        </p:nvSpPr>
        <p:spPr>
          <a:xfrm>
            <a:off x="3707904"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4</a:t>
            </a:r>
          </a:p>
        </p:txBody>
      </p:sp>
      <p:sp>
        <p:nvSpPr>
          <p:cNvPr id="24" name="Rectangle 23">
            <a:extLst>
              <a:ext uri="{FF2B5EF4-FFF2-40B4-BE49-F238E27FC236}">
                <a16:creationId xmlns:a16="http://schemas.microsoft.com/office/drawing/2014/main" id="{2F58C355-1EB2-49E4-834D-CA41EECD3581}"/>
              </a:ext>
            </a:extLst>
          </p:cNvPr>
          <p:cNvSpPr/>
          <p:nvPr/>
        </p:nvSpPr>
        <p:spPr>
          <a:xfrm>
            <a:off x="4932040" y="6454293"/>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5</a:t>
            </a:r>
          </a:p>
        </p:txBody>
      </p:sp>
      <p:sp>
        <p:nvSpPr>
          <p:cNvPr id="25" name="Rectangle 24">
            <a:extLst>
              <a:ext uri="{FF2B5EF4-FFF2-40B4-BE49-F238E27FC236}">
                <a16:creationId xmlns:a16="http://schemas.microsoft.com/office/drawing/2014/main" id="{D85DB450-C1C4-4151-834A-A92023E4FC17}"/>
              </a:ext>
            </a:extLst>
          </p:cNvPr>
          <p:cNvSpPr/>
          <p:nvPr/>
        </p:nvSpPr>
        <p:spPr>
          <a:xfrm>
            <a:off x="6084168"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6</a:t>
            </a:r>
          </a:p>
        </p:txBody>
      </p:sp>
      <p:sp>
        <p:nvSpPr>
          <p:cNvPr id="26" name="Rectangle 25">
            <a:extLst>
              <a:ext uri="{FF2B5EF4-FFF2-40B4-BE49-F238E27FC236}">
                <a16:creationId xmlns:a16="http://schemas.microsoft.com/office/drawing/2014/main" id="{DED6514D-C9C0-4864-BBA5-86EBC4811CF3}"/>
              </a:ext>
            </a:extLst>
          </p:cNvPr>
          <p:cNvSpPr/>
          <p:nvPr/>
        </p:nvSpPr>
        <p:spPr>
          <a:xfrm>
            <a:off x="7308304" y="6442918"/>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Pension paid </a:t>
            </a:r>
            <a:br>
              <a:rPr lang="en-GB" sz="1600" b="1" dirty="0">
                <a:solidFill>
                  <a:srgbClr val="331C54"/>
                </a:solidFill>
              </a:rPr>
            </a:br>
            <a:r>
              <a:rPr lang="en-GB" sz="1600" b="1" dirty="0">
                <a:solidFill>
                  <a:srgbClr val="331C54"/>
                </a:solidFill>
              </a:rPr>
              <a:t>in year 7 &amp; on…</a:t>
            </a:r>
          </a:p>
        </p:txBody>
      </p:sp>
      <p:sp>
        <p:nvSpPr>
          <p:cNvPr id="27" name="Rectangle 26">
            <a:extLst>
              <a:ext uri="{FF2B5EF4-FFF2-40B4-BE49-F238E27FC236}">
                <a16:creationId xmlns:a16="http://schemas.microsoft.com/office/drawing/2014/main" id="{920DCA12-21FE-4F2E-827C-0424BD381883}"/>
              </a:ext>
            </a:extLst>
          </p:cNvPr>
          <p:cNvSpPr/>
          <p:nvPr/>
        </p:nvSpPr>
        <p:spPr>
          <a:xfrm>
            <a:off x="7020013" y="3808769"/>
            <a:ext cx="2095038" cy="746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331C54"/>
                </a:solidFill>
              </a:rPr>
              <a:t>Uses Final Salary at retirement (or earlier leaving)</a:t>
            </a:r>
          </a:p>
        </p:txBody>
      </p:sp>
      <p:sp>
        <p:nvSpPr>
          <p:cNvPr id="28" name="TextBox 27">
            <a:extLst>
              <a:ext uri="{FF2B5EF4-FFF2-40B4-BE49-F238E27FC236}">
                <a16:creationId xmlns:a16="http://schemas.microsoft.com/office/drawing/2014/main" id="{EC450DA4-D4D6-4726-812D-ECC6C8697FFC}"/>
              </a:ext>
            </a:extLst>
          </p:cNvPr>
          <p:cNvSpPr txBox="1"/>
          <p:nvPr/>
        </p:nvSpPr>
        <p:spPr>
          <a:xfrm>
            <a:off x="5875947" y="3712642"/>
            <a:ext cx="1282889" cy="550247"/>
          </a:xfrm>
          <a:prstGeom prst="rightArrow">
            <a:avLst/>
          </a:prstGeom>
          <a:solidFill>
            <a:srgbClr val="331C54"/>
          </a:solidFill>
          <a:ln w="38100">
            <a:noFill/>
          </a:ln>
        </p:spPr>
        <p:txBody>
          <a:bodyPr wrap="square" rtlCol="0" anchor="ctr">
            <a:spAutoFit/>
          </a:bodyPr>
          <a:lstStyle/>
          <a:p>
            <a:pPr algn="ctr"/>
            <a:endParaRPr lang="en-GB" sz="1200" b="1" dirty="0">
              <a:solidFill>
                <a:schemeClr val="accent1"/>
              </a:solidFill>
              <a:latin typeface="DINOT-Light"/>
            </a:endParaRPr>
          </a:p>
        </p:txBody>
      </p:sp>
    </p:spTree>
    <p:extLst>
      <p:ext uri="{BB962C8B-B14F-4D97-AF65-F5344CB8AC3E}">
        <p14:creationId xmlns:p14="http://schemas.microsoft.com/office/powerpoint/2010/main" val="23872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par>
                                <p:cTn id="76" presetID="53" presetClass="entr" presetSubtype="16" fill="hold" grpId="0" nodeType="withEffect">
                                  <p:stCondLst>
                                    <p:cond delay="10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par>
                                <p:cTn id="81" presetID="53" presetClass="entr" presetSubtype="16" fill="hold" grpId="0" nodeType="withEffect">
                                  <p:stCondLst>
                                    <p:cond delay="150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par>
                                <p:cTn id="86" presetID="53" presetClass="entr" presetSubtype="16" fill="hold" grpId="0" nodeType="withEffect">
                                  <p:stCondLst>
                                    <p:cond delay="200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fltVal val="0"/>
                                          </p:val>
                                        </p:tav>
                                        <p:tav tm="100000">
                                          <p:val>
                                            <p:strVal val="#ppt_w"/>
                                          </p:val>
                                        </p:tav>
                                      </p:tavLst>
                                    </p:anim>
                                    <p:anim calcmode="lin" valueType="num">
                                      <p:cBhvr>
                                        <p:cTn id="89" dur="500" fill="hold"/>
                                        <p:tgtEl>
                                          <p:spTgt spid="15"/>
                                        </p:tgtEl>
                                        <p:attrNameLst>
                                          <p:attrName>ppt_h</p:attrName>
                                        </p:attrNameLst>
                                      </p:cBhvr>
                                      <p:tavLst>
                                        <p:tav tm="0">
                                          <p:val>
                                            <p:fltVal val="0"/>
                                          </p:val>
                                        </p:tav>
                                        <p:tav tm="100000">
                                          <p:val>
                                            <p:strVal val="#ppt_h"/>
                                          </p:val>
                                        </p:tav>
                                      </p:tavLst>
                                    </p:anim>
                                    <p:animEffect transition="in" filter="fade">
                                      <p:cBhvr>
                                        <p:cTn id="90" dur="500"/>
                                        <p:tgtEl>
                                          <p:spTgt spid="15"/>
                                        </p:tgtEl>
                                      </p:cBhvr>
                                    </p:animEffect>
                                  </p:childTnLst>
                                </p:cTn>
                              </p:par>
                              <p:par>
                                <p:cTn id="91" presetID="53" presetClass="entr" presetSubtype="16" fill="hold" grpId="0" nodeType="withEffect">
                                  <p:stCondLst>
                                    <p:cond delay="250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par>
                                <p:cTn id="96" presetID="53" presetClass="entr" presetSubtype="16" fill="hold" grpId="0" nodeType="withEffect">
                                  <p:stCondLst>
                                    <p:cond delay="3000"/>
                                  </p:stCondLst>
                                  <p:childTnLst>
                                    <p:set>
                                      <p:cBhvr>
                                        <p:cTn id="97" dur="1" fill="hold">
                                          <p:stCondLst>
                                            <p:cond delay="0"/>
                                          </p:stCondLst>
                                        </p:cTn>
                                        <p:tgtEl>
                                          <p:spTgt spid="17"/>
                                        </p:tgtEl>
                                        <p:attrNameLst>
                                          <p:attrName>style.visibility</p:attrName>
                                        </p:attrNameLst>
                                      </p:cBhvr>
                                      <p:to>
                                        <p:strVal val="visible"/>
                                      </p:to>
                                    </p:set>
                                    <p:anim calcmode="lin" valueType="num">
                                      <p:cBhvr>
                                        <p:cTn id="98" dur="500" fill="hold"/>
                                        <p:tgtEl>
                                          <p:spTgt spid="17"/>
                                        </p:tgtEl>
                                        <p:attrNameLst>
                                          <p:attrName>ppt_w</p:attrName>
                                        </p:attrNameLst>
                                      </p:cBhvr>
                                      <p:tavLst>
                                        <p:tav tm="0">
                                          <p:val>
                                            <p:fltVal val="0"/>
                                          </p:val>
                                        </p:tav>
                                        <p:tav tm="100000">
                                          <p:val>
                                            <p:strVal val="#ppt_w"/>
                                          </p:val>
                                        </p:tav>
                                      </p:tavLst>
                                    </p:anim>
                                    <p:anim calcmode="lin" valueType="num">
                                      <p:cBhvr>
                                        <p:cTn id="99" dur="500" fill="hold"/>
                                        <p:tgtEl>
                                          <p:spTgt spid="17"/>
                                        </p:tgtEl>
                                        <p:attrNameLst>
                                          <p:attrName>ppt_h</p:attrName>
                                        </p:attrNameLst>
                                      </p:cBhvr>
                                      <p:tavLst>
                                        <p:tav tm="0">
                                          <p:val>
                                            <p:fltVal val="0"/>
                                          </p:val>
                                        </p:tav>
                                        <p:tav tm="100000">
                                          <p:val>
                                            <p:strVal val="#ppt_h"/>
                                          </p:val>
                                        </p:tav>
                                      </p:tavLst>
                                    </p:anim>
                                    <p:animEffect transition="in" filter="fade">
                                      <p:cBhvr>
                                        <p:cTn id="100" dur="500"/>
                                        <p:tgtEl>
                                          <p:spTgt spid="17"/>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Graphic spid="6" grpId="0">
        <p:bldAsOne/>
      </p:bldGraphic>
      <p:bldGraphic spid="7" grpId="0">
        <p:bldAsOne/>
      </p:bldGraphic>
      <p:bldGraphic spid="8" grpId="0">
        <p:bldAsOne/>
      </p:bldGraphic>
      <p:bldP spid="9" grpId="0" animBg="1"/>
      <p:bldP spid="10" grpId="0" animBg="1"/>
      <p:bldP spid="11" grpId="0" animBg="1"/>
      <p:bldGraphic spid="12" grpId="0">
        <p:bldAsOne/>
      </p:bldGraphic>
      <p:bldGraphic spid="13" grpId="0">
        <p:bldAsOne/>
      </p:bldGraphic>
      <p:bldGraphic spid="14" grpId="0">
        <p:bldAsOne/>
      </p:bldGraphic>
      <p:bldGraphic spid="15" grpId="0">
        <p:bldAsOne/>
      </p:bldGraphic>
      <p:bldGraphic spid="16" grpId="0">
        <p:bldAsOne/>
      </p:bldGraphic>
      <p:bldGraphic spid="17" grpId="0">
        <p:bldAsOne/>
      </p:bldGraphic>
      <p:bldGraphic spid="18" grpId="0">
        <p:bldAsOne/>
      </p:bldGraphic>
      <p:bldP spid="19" grpId="0" animBg="1"/>
      <p:bldP spid="20" grpId="0"/>
      <p:bldP spid="21" grpId="0"/>
      <p:bldP spid="22" grpId="0"/>
      <p:bldP spid="23" grpId="0"/>
      <p:bldP spid="24" grpId="0"/>
      <p:bldP spid="25" grpId="0"/>
      <p:bldP spid="26" grpId="0"/>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10" y="194012"/>
            <a:ext cx="8229600" cy="1143000"/>
          </a:xfrm>
        </p:spPr>
        <p:txBody>
          <a:bodyPr/>
          <a:lstStyle/>
          <a:p>
            <a:r>
              <a:rPr lang="en-GB" dirty="0"/>
              <a:t>How much pension builds up? </a:t>
            </a:r>
            <a:br>
              <a:rPr lang="en-GB" dirty="0"/>
            </a:br>
            <a:r>
              <a:rPr lang="en-GB" dirty="0"/>
              <a:t>1995 Section </a:t>
            </a:r>
            <a:r>
              <a:rPr lang="en-GB" sz="2000" dirty="0"/>
              <a:t>(Example using pay of £20,000 pa)</a:t>
            </a:r>
            <a:endParaRPr lang="en-GB" dirty="0"/>
          </a:p>
        </p:txBody>
      </p:sp>
      <p:sp>
        <p:nvSpPr>
          <p:cNvPr id="8" name="Rectangle 3">
            <a:extLst>
              <a:ext uri="{FF2B5EF4-FFF2-40B4-BE49-F238E27FC236}">
                <a16:creationId xmlns:a16="http://schemas.microsoft.com/office/drawing/2014/main" id="{5C74ACE5-FCF9-4A70-9D22-1A2A894A693B}"/>
              </a:ext>
            </a:extLst>
          </p:cNvPr>
          <p:cNvSpPr>
            <a:spLocks noChangeArrowheads="1"/>
          </p:cNvSpPr>
          <p:nvPr/>
        </p:nvSpPr>
        <p:spPr bwMode="auto">
          <a:xfrm>
            <a:off x="2761255" y="2970032"/>
            <a:ext cx="1778182" cy="567488"/>
          </a:xfrm>
          <a:prstGeom prst="roundRect">
            <a:avLst/>
          </a:prstGeom>
          <a:solidFill>
            <a:srgbClr val="F5A52C"/>
          </a:solidFill>
          <a:ln w="9525">
            <a:noFill/>
            <a:miter lim="800000"/>
            <a:headEnd/>
            <a:tailEnd/>
          </a:ln>
        </p:spPr>
        <p:txBody>
          <a:bodyPr anchor="ctr"/>
          <a:lstStyle/>
          <a:p>
            <a:pPr algn="ctr"/>
            <a:r>
              <a:rPr kumimoji="1" lang="en-GB" dirty="0">
                <a:solidFill>
                  <a:schemeClr val="bg1"/>
                </a:solidFill>
                <a:latin typeface="DINOT-Light"/>
              </a:rPr>
              <a:t>1/80</a:t>
            </a:r>
            <a:r>
              <a:rPr kumimoji="1" lang="en-GB" baseline="30000" dirty="0">
                <a:solidFill>
                  <a:schemeClr val="bg1"/>
                </a:solidFill>
                <a:latin typeface="DINOT-Light"/>
              </a:rPr>
              <a:t>th</a:t>
            </a:r>
            <a:r>
              <a:rPr kumimoji="1" lang="en-GB" dirty="0">
                <a:solidFill>
                  <a:schemeClr val="bg1"/>
                </a:solidFill>
                <a:latin typeface="DINOT-Light"/>
              </a:rPr>
              <a:t> or 1.25%</a:t>
            </a:r>
          </a:p>
        </p:txBody>
      </p:sp>
      <p:sp>
        <p:nvSpPr>
          <p:cNvPr id="10" name="Rectangle 3">
            <a:extLst>
              <a:ext uri="{FF2B5EF4-FFF2-40B4-BE49-F238E27FC236}">
                <a16:creationId xmlns:a16="http://schemas.microsoft.com/office/drawing/2014/main" id="{C4997AB9-9D7E-411E-84DD-47794D3DE1B7}"/>
              </a:ext>
            </a:extLst>
          </p:cNvPr>
          <p:cNvSpPr>
            <a:spLocks noChangeArrowheads="1"/>
          </p:cNvSpPr>
          <p:nvPr/>
        </p:nvSpPr>
        <p:spPr bwMode="auto">
          <a:xfrm>
            <a:off x="177101" y="2970031"/>
            <a:ext cx="2013143" cy="674993"/>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Pension</a:t>
            </a:r>
          </a:p>
          <a:p>
            <a:pPr algn="ctr"/>
            <a:r>
              <a:rPr kumimoji="1" lang="en-GB" sz="1200" b="1" dirty="0">
                <a:solidFill>
                  <a:schemeClr val="bg1"/>
                </a:solidFill>
                <a:latin typeface="DINOT-Light"/>
              </a:rPr>
              <a:t>as proportion of pay</a:t>
            </a:r>
          </a:p>
        </p:txBody>
      </p:sp>
      <p:sp>
        <p:nvSpPr>
          <p:cNvPr id="14" name="Rectangle 3">
            <a:extLst>
              <a:ext uri="{FF2B5EF4-FFF2-40B4-BE49-F238E27FC236}">
                <a16:creationId xmlns:a16="http://schemas.microsoft.com/office/drawing/2014/main" id="{08C075FD-BB5B-4B50-A86B-7C769458CBE5}"/>
              </a:ext>
            </a:extLst>
          </p:cNvPr>
          <p:cNvSpPr>
            <a:spLocks noChangeArrowheads="1"/>
          </p:cNvSpPr>
          <p:nvPr/>
        </p:nvSpPr>
        <p:spPr bwMode="auto">
          <a:xfrm>
            <a:off x="2783092" y="2161183"/>
            <a:ext cx="1620000" cy="674993"/>
          </a:xfrm>
          <a:prstGeom prst="roundRect">
            <a:avLst/>
          </a:prstGeom>
          <a:noFill/>
          <a:ln w="9525">
            <a:noFill/>
            <a:miter lim="800000"/>
            <a:headEnd/>
            <a:tailEnd/>
          </a:ln>
        </p:spPr>
        <p:txBody>
          <a:bodyPr anchor="ctr"/>
          <a:lstStyle/>
          <a:p>
            <a:pPr algn="ctr"/>
            <a:r>
              <a:rPr kumimoji="1" lang="en-GB" b="1" dirty="0">
                <a:solidFill>
                  <a:srgbClr val="F5A52C"/>
                </a:solidFill>
                <a:latin typeface="DINOT-Light"/>
              </a:rPr>
              <a:t>Best of last</a:t>
            </a:r>
          </a:p>
          <a:p>
            <a:pPr algn="ctr"/>
            <a:r>
              <a:rPr kumimoji="1" lang="en-GB" b="1" dirty="0">
                <a:solidFill>
                  <a:srgbClr val="F5A52C"/>
                </a:solidFill>
                <a:latin typeface="DINOT-Light"/>
              </a:rPr>
              <a:t>3 years’ pay</a:t>
            </a:r>
          </a:p>
        </p:txBody>
      </p:sp>
      <p:sp>
        <p:nvSpPr>
          <p:cNvPr id="15" name="Rectangle 3">
            <a:extLst>
              <a:ext uri="{FF2B5EF4-FFF2-40B4-BE49-F238E27FC236}">
                <a16:creationId xmlns:a16="http://schemas.microsoft.com/office/drawing/2014/main" id="{7121C1CC-78F5-49AF-A52E-20753BBD606A}"/>
              </a:ext>
            </a:extLst>
          </p:cNvPr>
          <p:cNvSpPr>
            <a:spLocks noChangeArrowheads="1"/>
          </p:cNvSpPr>
          <p:nvPr/>
        </p:nvSpPr>
        <p:spPr bwMode="auto">
          <a:xfrm>
            <a:off x="373673" y="2144646"/>
            <a:ext cx="1620000" cy="674993"/>
          </a:xfrm>
          <a:prstGeom prst="roundRect">
            <a:avLst/>
          </a:prstGeom>
          <a:noFill/>
          <a:ln w="9525">
            <a:noFill/>
            <a:miter lim="800000"/>
            <a:headEnd/>
            <a:tailEnd/>
          </a:ln>
        </p:spPr>
        <p:txBody>
          <a:bodyPr anchor="ctr"/>
          <a:lstStyle/>
          <a:p>
            <a:pPr algn="ctr"/>
            <a:r>
              <a:rPr kumimoji="1" lang="en-GB" b="1" dirty="0">
                <a:solidFill>
                  <a:srgbClr val="5E82AB"/>
                </a:solidFill>
                <a:latin typeface="DINOT-Light"/>
              </a:rPr>
              <a:t>Pay used</a:t>
            </a:r>
          </a:p>
        </p:txBody>
      </p:sp>
      <p:sp>
        <p:nvSpPr>
          <p:cNvPr id="16" name="Rectangle 3">
            <a:extLst>
              <a:ext uri="{FF2B5EF4-FFF2-40B4-BE49-F238E27FC236}">
                <a16:creationId xmlns:a16="http://schemas.microsoft.com/office/drawing/2014/main" id="{575B531D-8EA8-41B4-A474-307AC0C94470}"/>
              </a:ext>
            </a:extLst>
          </p:cNvPr>
          <p:cNvSpPr>
            <a:spLocks noChangeArrowheads="1"/>
          </p:cNvSpPr>
          <p:nvPr/>
        </p:nvSpPr>
        <p:spPr bwMode="auto">
          <a:xfrm>
            <a:off x="177101" y="3945511"/>
            <a:ext cx="2013143" cy="754352"/>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One off lump sum at retirement</a:t>
            </a:r>
          </a:p>
        </p:txBody>
      </p:sp>
      <p:sp>
        <p:nvSpPr>
          <p:cNvPr id="19" name="Rectangle 3">
            <a:extLst>
              <a:ext uri="{FF2B5EF4-FFF2-40B4-BE49-F238E27FC236}">
                <a16:creationId xmlns:a16="http://schemas.microsoft.com/office/drawing/2014/main" id="{0589C7C6-0163-4129-9C86-FD64BB83061B}"/>
              </a:ext>
            </a:extLst>
          </p:cNvPr>
          <p:cNvSpPr>
            <a:spLocks noChangeArrowheads="1"/>
          </p:cNvSpPr>
          <p:nvPr/>
        </p:nvSpPr>
        <p:spPr bwMode="auto">
          <a:xfrm>
            <a:off x="2761254" y="3961168"/>
            <a:ext cx="1772957" cy="540001"/>
          </a:xfrm>
          <a:prstGeom prst="roundRect">
            <a:avLst/>
          </a:prstGeom>
          <a:noFill/>
          <a:ln w="38100">
            <a:solidFill>
              <a:srgbClr val="F5A52C"/>
            </a:solidFill>
            <a:miter lim="800000"/>
            <a:headEnd/>
            <a:tailEnd/>
          </a:ln>
        </p:spPr>
        <p:txBody>
          <a:bodyPr anchor="ctr"/>
          <a:lstStyle/>
          <a:p>
            <a:pPr algn="ctr"/>
            <a:r>
              <a:rPr kumimoji="1" lang="en-GB" dirty="0">
                <a:solidFill>
                  <a:srgbClr val="F5A52C"/>
                </a:solidFill>
                <a:latin typeface="DINOT-Light"/>
              </a:rPr>
              <a:t>3 × pension</a:t>
            </a:r>
          </a:p>
        </p:txBody>
      </p:sp>
      <p:sp>
        <p:nvSpPr>
          <p:cNvPr id="21" name="Rectangle 3">
            <a:extLst>
              <a:ext uri="{FF2B5EF4-FFF2-40B4-BE49-F238E27FC236}">
                <a16:creationId xmlns:a16="http://schemas.microsoft.com/office/drawing/2014/main" id="{06D454D9-836A-4029-AFAB-F652CF3D70D8}"/>
              </a:ext>
            </a:extLst>
          </p:cNvPr>
          <p:cNvSpPr>
            <a:spLocks noChangeArrowheads="1"/>
          </p:cNvSpPr>
          <p:nvPr/>
        </p:nvSpPr>
        <p:spPr bwMode="auto">
          <a:xfrm>
            <a:off x="2051720" y="6145537"/>
            <a:ext cx="6944184" cy="635491"/>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Pension amount does not depend on any investment performance</a:t>
            </a:r>
          </a:p>
        </p:txBody>
      </p:sp>
      <p:sp>
        <p:nvSpPr>
          <p:cNvPr id="24" name="Rectangle 3">
            <a:extLst>
              <a:ext uri="{FF2B5EF4-FFF2-40B4-BE49-F238E27FC236}">
                <a16:creationId xmlns:a16="http://schemas.microsoft.com/office/drawing/2014/main" id="{D3F23FE4-F852-4F82-841E-23BB7358E3D4}"/>
              </a:ext>
            </a:extLst>
          </p:cNvPr>
          <p:cNvSpPr>
            <a:spLocks noChangeArrowheads="1"/>
          </p:cNvSpPr>
          <p:nvPr/>
        </p:nvSpPr>
        <p:spPr bwMode="auto">
          <a:xfrm>
            <a:off x="233357" y="1311223"/>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 structure</a:t>
            </a:r>
          </a:p>
        </p:txBody>
      </p:sp>
      <p:cxnSp>
        <p:nvCxnSpPr>
          <p:cNvPr id="26" name="Straight Connector 25">
            <a:extLst>
              <a:ext uri="{FF2B5EF4-FFF2-40B4-BE49-F238E27FC236}">
                <a16:creationId xmlns:a16="http://schemas.microsoft.com/office/drawing/2014/main" id="{D70F676F-D1C6-4DF6-8B58-4374A08A8AB2}"/>
              </a:ext>
            </a:extLst>
          </p:cNvPr>
          <p:cNvCxnSpPr/>
          <p:nvPr/>
        </p:nvCxnSpPr>
        <p:spPr>
          <a:xfrm>
            <a:off x="2339752" y="149025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sp>
        <p:nvSpPr>
          <p:cNvPr id="27" name="Rectangle 3">
            <a:extLst>
              <a:ext uri="{FF2B5EF4-FFF2-40B4-BE49-F238E27FC236}">
                <a16:creationId xmlns:a16="http://schemas.microsoft.com/office/drawing/2014/main" id="{F8BA861B-8DF6-4FB0-9FAB-02E102B19F91}"/>
              </a:ext>
            </a:extLst>
          </p:cNvPr>
          <p:cNvSpPr>
            <a:spLocks noChangeArrowheads="1"/>
          </p:cNvSpPr>
          <p:nvPr/>
        </p:nvSpPr>
        <p:spPr bwMode="auto">
          <a:xfrm>
            <a:off x="209395" y="5235726"/>
            <a:ext cx="2013143" cy="621417"/>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Normal Pension Age</a:t>
            </a:r>
          </a:p>
        </p:txBody>
      </p:sp>
      <p:sp>
        <p:nvSpPr>
          <p:cNvPr id="30" name="Rectangle 3">
            <a:extLst>
              <a:ext uri="{FF2B5EF4-FFF2-40B4-BE49-F238E27FC236}">
                <a16:creationId xmlns:a16="http://schemas.microsoft.com/office/drawing/2014/main" id="{1C2BBA61-8FC2-4CD3-982C-DC06CFBD25CF}"/>
              </a:ext>
            </a:extLst>
          </p:cNvPr>
          <p:cNvSpPr>
            <a:spLocks noChangeArrowheads="1"/>
          </p:cNvSpPr>
          <p:nvPr/>
        </p:nvSpPr>
        <p:spPr bwMode="auto">
          <a:xfrm>
            <a:off x="2783091" y="5244908"/>
            <a:ext cx="1751120" cy="612235"/>
          </a:xfrm>
          <a:prstGeom prst="roundRect">
            <a:avLst/>
          </a:prstGeom>
          <a:noFill/>
          <a:ln w="38100">
            <a:solidFill>
              <a:srgbClr val="F5A52C"/>
            </a:solidFill>
            <a:miter lim="800000"/>
            <a:headEnd/>
            <a:tailEnd/>
          </a:ln>
        </p:spPr>
        <p:txBody>
          <a:bodyPr anchor="ctr"/>
          <a:lstStyle/>
          <a:p>
            <a:pPr algn="ctr"/>
            <a:r>
              <a:rPr kumimoji="1" lang="en-GB" dirty="0">
                <a:solidFill>
                  <a:srgbClr val="F5A52C"/>
                </a:solidFill>
                <a:latin typeface="DINOT-Light"/>
              </a:rPr>
              <a:t>60</a:t>
            </a:r>
          </a:p>
        </p:txBody>
      </p:sp>
      <p:cxnSp>
        <p:nvCxnSpPr>
          <p:cNvPr id="32" name="Straight Connector 31">
            <a:extLst>
              <a:ext uri="{FF2B5EF4-FFF2-40B4-BE49-F238E27FC236}">
                <a16:creationId xmlns:a16="http://schemas.microsoft.com/office/drawing/2014/main" id="{000487DB-1BEE-4DFF-8EBD-371245BC8FA8}"/>
              </a:ext>
            </a:extLst>
          </p:cNvPr>
          <p:cNvCxnSpPr/>
          <p:nvPr/>
        </p:nvCxnSpPr>
        <p:spPr>
          <a:xfrm>
            <a:off x="4860032" y="153147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47C4C1-1352-4E6A-A281-F7E0323D9322}"/>
              </a:ext>
            </a:extLst>
          </p:cNvPr>
          <p:cNvCxnSpPr/>
          <p:nvPr/>
        </p:nvCxnSpPr>
        <p:spPr>
          <a:xfrm>
            <a:off x="6948264" y="149025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3F001DA1-FC2B-491D-A670-B92824BF9593}"/>
              </a:ext>
            </a:extLst>
          </p:cNvPr>
          <p:cNvSpPr>
            <a:spLocks noChangeArrowheads="1"/>
          </p:cNvSpPr>
          <p:nvPr/>
        </p:nvSpPr>
        <p:spPr bwMode="auto">
          <a:xfrm>
            <a:off x="7129840" y="1267516"/>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Benefits built up in 20 years</a:t>
            </a:r>
          </a:p>
        </p:txBody>
      </p:sp>
      <p:sp>
        <p:nvSpPr>
          <p:cNvPr id="35" name="Rectangle 3">
            <a:extLst>
              <a:ext uri="{FF2B5EF4-FFF2-40B4-BE49-F238E27FC236}">
                <a16:creationId xmlns:a16="http://schemas.microsoft.com/office/drawing/2014/main" id="{71D10543-C740-484B-BE35-F66B0291FD41}"/>
              </a:ext>
            </a:extLst>
          </p:cNvPr>
          <p:cNvSpPr>
            <a:spLocks noChangeArrowheads="1"/>
          </p:cNvSpPr>
          <p:nvPr/>
        </p:nvSpPr>
        <p:spPr bwMode="auto">
          <a:xfrm>
            <a:off x="5065953" y="2997519"/>
            <a:ext cx="1778182" cy="540000"/>
          </a:xfrm>
          <a:prstGeom prst="roundRect">
            <a:avLst/>
          </a:prstGeom>
          <a:solidFill>
            <a:srgbClr val="F5A52C"/>
          </a:solidFill>
          <a:ln w="9525">
            <a:noFill/>
            <a:miter lim="800000"/>
            <a:headEnd/>
            <a:tailEnd/>
          </a:ln>
        </p:spPr>
        <p:txBody>
          <a:bodyPr anchor="ctr"/>
          <a:lstStyle/>
          <a:p>
            <a:pPr algn="ctr"/>
            <a:r>
              <a:rPr kumimoji="1" lang="en-GB" sz="1600" dirty="0">
                <a:solidFill>
                  <a:schemeClr val="bg1"/>
                </a:solidFill>
                <a:latin typeface="DINOT-Light"/>
              </a:rPr>
              <a:t>1.25% of pay = £250 per year</a:t>
            </a:r>
          </a:p>
        </p:txBody>
      </p:sp>
      <p:sp>
        <p:nvSpPr>
          <p:cNvPr id="36" name="Rectangle 3">
            <a:extLst>
              <a:ext uri="{FF2B5EF4-FFF2-40B4-BE49-F238E27FC236}">
                <a16:creationId xmlns:a16="http://schemas.microsoft.com/office/drawing/2014/main" id="{74971D86-1D93-4170-AC81-0D8C07A6D2B5}"/>
              </a:ext>
            </a:extLst>
          </p:cNvPr>
          <p:cNvSpPr>
            <a:spLocks noChangeArrowheads="1"/>
          </p:cNvSpPr>
          <p:nvPr/>
        </p:nvSpPr>
        <p:spPr bwMode="auto">
          <a:xfrm>
            <a:off x="5041608" y="3961168"/>
            <a:ext cx="1778182" cy="540000"/>
          </a:xfrm>
          <a:prstGeom prst="roundRect">
            <a:avLst/>
          </a:prstGeom>
          <a:noFill/>
          <a:ln w="38100">
            <a:solidFill>
              <a:srgbClr val="F5A52C"/>
            </a:solidFill>
            <a:miter lim="800000"/>
            <a:headEnd/>
            <a:tailEnd/>
          </a:ln>
        </p:spPr>
        <p:txBody>
          <a:bodyPr anchor="ctr"/>
          <a:lstStyle/>
          <a:p>
            <a:pPr algn="ctr"/>
            <a:r>
              <a:rPr kumimoji="1" lang="en-GB" sz="1600" dirty="0">
                <a:solidFill>
                  <a:srgbClr val="F5A52C"/>
                </a:solidFill>
                <a:latin typeface="DINOT-Light"/>
              </a:rPr>
              <a:t>£750 lump sum</a:t>
            </a:r>
          </a:p>
        </p:txBody>
      </p:sp>
      <p:sp>
        <p:nvSpPr>
          <p:cNvPr id="37" name="Rectangle 3">
            <a:extLst>
              <a:ext uri="{FF2B5EF4-FFF2-40B4-BE49-F238E27FC236}">
                <a16:creationId xmlns:a16="http://schemas.microsoft.com/office/drawing/2014/main" id="{7F7ED3B9-1126-4907-882C-DE2D4322275D}"/>
              </a:ext>
            </a:extLst>
          </p:cNvPr>
          <p:cNvSpPr>
            <a:spLocks noChangeArrowheads="1"/>
          </p:cNvSpPr>
          <p:nvPr/>
        </p:nvSpPr>
        <p:spPr bwMode="auto">
          <a:xfrm>
            <a:off x="7274086" y="2997519"/>
            <a:ext cx="1778182" cy="540000"/>
          </a:xfrm>
          <a:prstGeom prst="roundRect">
            <a:avLst/>
          </a:prstGeom>
          <a:solidFill>
            <a:srgbClr val="F5A52C"/>
          </a:solidFill>
          <a:ln w="9525">
            <a:noFill/>
            <a:miter lim="800000"/>
            <a:headEnd/>
            <a:tailEnd/>
          </a:ln>
        </p:spPr>
        <p:txBody>
          <a:bodyPr anchor="ctr"/>
          <a:lstStyle/>
          <a:p>
            <a:pPr algn="ctr"/>
            <a:r>
              <a:rPr kumimoji="1" lang="en-GB" sz="1600" dirty="0">
                <a:solidFill>
                  <a:schemeClr val="bg1"/>
                </a:solidFill>
                <a:latin typeface="DINOT-Light"/>
              </a:rPr>
              <a:t>1.25% x 20 x pay = £5,000 per year</a:t>
            </a:r>
          </a:p>
        </p:txBody>
      </p:sp>
      <p:sp>
        <p:nvSpPr>
          <p:cNvPr id="38" name="Rectangle 3">
            <a:extLst>
              <a:ext uri="{FF2B5EF4-FFF2-40B4-BE49-F238E27FC236}">
                <a16:creationId xmlns:a16="http://schemas.microsoft.com/office/drawing/2014/main" id="{B20A1A4C-61C8-4D49-B4FF-73668CF35503}"/>
              </a:ext>
            </a:extLst>
          </p:cNvPr>
          <p:cNvSpPr>
            <a:spLocks noChangeArrowheads="1"/>
          </p:cNvSpPr>
          <p:nvPr/>
        </p:nvSpPr>
        <p:spPr bwMode="auto">
          <a:xfrm>
            <a:off x="7176732" y="3945511"/>
            <a:ext cx="1778182" cy="540000"/>
          </a:xfrm>
          <a:prstGeom prst="roundRect">
            <a:avLst/>
          </a:prstGeom>
          <a:noFill/>
          <a:ln w="38100">
            <a:solidFill>
              <a:srgbClr val="F5A52C"/>
            </a:solidFill>
            <a:miter lim="800000"/>
            <a:headEnd/>
            <a:tailEnd/>
          </a:ln>
        </p:spPr>
        <p:txBody>
          <a:bodyPr anchor="ctr"/>
          <a:lstStyle/>
          <a:p>
            <a:pPr algn="ctr"/>
            <a:r>
              <a:rPr kumimoji="1" lang="en-GB" sz="1600" dirty="0">
                <a:solidFill>
                  <a:srgbClr val="F5A52C"/>
                </a:solidFill>
                <a:latin typeface="DINOT-Light"/>
              </a:rPr>
              <a:t>£15,000 lump sum</a:t>
            </a:r>
          </a:p>
        </p:txBody>
      </p:sp>
      <p:sp>
        <p:nvSpPr>
          <p:cNvPr id="39" name="Rectangle 3">
            <a:extLst>
              <a:ext uri="{FF2B5EF4-FFF2-40B4-BE49-F238E27FC236}">
                <a16:creationId xmlns:a16="http://schemas.microsoft.com/office/drawing/2014/main" id="{D8194486-8F7F-4D96-92BF-161BA81EC525}"/>
              </a:ext>
            </a:extLst>
          </p:cNvPr>
          <p:cNvSpPr>
            <a:spLocks noChangeArrowheads="1"/>
          </p:cNvSpPr>
          <p:nvPr/>
        </p:nvSpPr>
        <p:spPr bwMode="auto">
          <a:xfrm>
            <a:off x="3458837" y="4668282"/>
            <a:ext cx="4599256" cy="412927"/>
          </a:xfrm>
          <a:prstGeom prst="roundRect">
            <a:avLst/>
          </a:prstGeom>
          <a:solidFill>
            <a:schemeClr val="bg1">
              <a:alpha val="81000"/>
            </a:schemeClr>
          </a:solidFill>
          <a:ln w="9525">
            <a:noFill/>
            <a:miter lim="800000"/>
            <a:headEnd/>
            <a:tailEnd/>
          </a:ln>
        </p:spPr>
        <p:txBody>
          <a:bodyPr anchor="ctr"/>
          <a:lstStyle/>
          <a:p>
            <a:pPr algn="ctr"/>
            <a:r>
              <a:rPr kumimoji="1" lang="en-GB" b="1" dirty="0">
                <a:latin typeface="DINOT-Light"/>
              </a:rPr>
              <a:t>But can give up some (more) pension for cash</a:t>
            </a:r>
          </a:p>
        </p:txBody>
      </p:sp>
      <p:sp>
        <p:nvSpPr>
          <p:cNvPr id="40" name="Rectangle 3">
            <a:extLst>
              <a:ext uri="{FF2B5EF4-FFF2-40B4-BE49-F238E27FC236}">
                <a16:creationId xmlns:a16="http://schemas.microsoft.com/office/drawing/2014/main" id="{32518E43-F234-47E3-AB2B-474CD5E9009A}"/>
              </a:ext>
            </a:extLst>
          </p:cNvPr>
          <p:cNvSpPr>
            <a:spLocks noChangeArrowheads="1"/>
          </p:cNvSpPr>
          <p:nvPr/>
        </p:nvSpPr>
        <p:spPr bwMode="auto">
          <a:xfrm>
            <a:off x="4894722" y="1267516"/>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Benefits built up in 1 year</a:t>
            </a:r>
          </a:p>
        </p:txBody>
      </p:sp>
      <p:sp>
        <p:nvSpPr>
          <p:cNvPr id="41" name="Rectangle 3">
            <a:extLst>
              <a:ext uri="{FF2B5EF4-FFF2-40B4-BE49-F238E27FC236}">
                <a16:creationId xmlns:a16="http://schemas.microsoft.com/office/drawing/2014/main" id="{75C8823C-4C10-4FA3-8A94-13D84F073B6B}"/>
              </a:ext>
            </a:extLst>
          </p:cNvPr>
          <p:cNvSpPr>
            <a:spLocks noChangeArrowheads="1"/>
          </p:cNvSpPr>
          <p:nvPr/>
        </p:nvSpPr>
        <p:spPr bwMode="auto">
          <a:xfrm>
            <a:off x="2663909" y="1327989"/>
            <a:ext cx="1871967" cy="674993"/>
          </a:xfrm>
          <a:prstGeom prst="roundRect">
            <a:avLst/>
          </a:prstGeom>
          <a:noFill/>
          <a:ln w="9525">
            <a:noFill/>
            <a:miter lim="800000"/>
            <a:headEnd/>
            <a:tailEnd/>
          </a:ln>
        </p:spPr>
        <p:txBody>
          <a:bodyPr anchor="ctr"/>
          <a:lstStyle/>
          <a:p>
            <a:pPr algn="ctr"/>
            <a:r>
              <a:rPr kumimoji="1" lang="en-GB" sz="2000" b="1" u="sng" dirty="0">
                <a:solidFill>
                  <a:srgbClr val="F5A52C"/>
                </a:solidFill>
                <a:latin typeface="DINOT-Light"/>
              </a:rPr>
              <a:t>1995 Section </a:t>
            </a:r>
          </a:p>
        </p:txBody>
      </p:sp>
    </p:spTree>
    <p:extLst>
      <p:ext uri="{BB962C8B-B14F-4D97-AF65-F5344CB8AC3E}">
        <p14:creationId xmlns:p14="http://schemas.microsoft.com/office/powerpoint/2010/main" val="25179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p:bldP spid="15" grpId="0"/>
      <p:bldP spid="16" grpId="0" animBg="1"/>
      <p:bldP spid="19" grpId="0" animBg="1"/>
      <p:bldP spid="21" grpId="0" animBg="1"/>
      <p:bldP spid="24" grpId="0"/>
      <p:bldP spid="27" grpId="0" animBg="1"/>
      <p:bldP spid="30" grpId="0" animBg="1"/>
      <p:bldP spid="34" grpId="0"/>
      <p:bldP spid="35" grpId="0" animBg="1"/>
      <p:bldP spid="36" grpId="0" animBg="1"/>
      <p:bldP spid="37" grpId="0" animBg="1"/>
      <p:bldP spid="38" grpId="0" animBg="1"/>
      <p:bldP spid="39" grpId="0" animBg="1"/>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4C74B0-8C47-44C4-AF33-CE214C4E827D}"/>
              </a:ext>
            </a:extLst>
          </p:cNvPr>
          <p:cNvSpPr>
            <a:spLocks noGrp="1"/>
          </p:cNvSpPr>
          <p:nvPr>
            <p:ph idx="1"/>
          </p:nvPr>
        </p:nvSpPr>
        <p:spPr/>
        <p:txBody>
          <a:bodyPr/>
          <a:lstStyle/>
          <a:p>
            <a:pPr marL="457200" indent="-457200">
              <a:buFont typeface="+mj-lt"/>
              <a:buAutoNum type="arabicPeriod"/>
            </a:pPr>
            <a:r>
              <a:rPr lang="en-US" sz="2400" dirty="0"/>
              <a:t>An overview</a:t>
            </a:r>
          </a:p>
          <a:p>
            <a:pPr marL="457200" indent="-457200">
              <a:buFont typeface="+mj-lt"/>
              <a:buAutoNum type="arabicPeriod"/>
            </a:pPr>
            <a:r>
              <a:rPr lang="en-US" sz="2400" dirty="0"/>
              <a:t>How much does the scheme cost</a:t>
            </a:r>
          </a:p>
          <a:p>
            <a:pPr marL="457200" indent="-457200">
              <a:buFont typeface="+mj-lt"/>
              <a:buAutoNum type="arabicPeriod"/>
            </a:pPr>
            <a:r>
              <a:rPr lang="en-US" sz="2400" dirty="0"/>
              <a:t>How your pension builds up</a:t>
            </a:r>
          </a:p>
          <a:p>
            <a:pPr marL="457200" indent="-457200">
              <a:buFont typeface="+mj-lt"/>
              <a:buAutoNum type="arabicPeriod"/>
            </a:pPr>
            <a:r>
              <a:rPr lang="en-GB" sz="2400" dirty="0"/>
              <a:t>Keeping track of your pension</a:t>
            </a:r>
          </a:p>
          <a:p>
            <a:pPr marL="457200" indent="-457200">
              <a:buFont typeface="+mj-lt"/>
              <a:buAutoNum type="arabicPeriod"/>
            </a:pPr>
            <a:r>
              <a:rPr lang="en-GB" sz="2400" dirty="0"/>
              <a:t>Protection benefits</a:t>
            </a:r>
          </a:p>
          <a:p>
            <a:pPr marL="457200" indent="-457200">
              <a:buFont typeface="+mj-lt"/>
              <a:buAutoNum type="arabicPeriod"/>
            </a:pPr>
            <a:r>
              <a:rPr lang="en-GB" sz="2400" dirty="0"/>
              <a:t>Leaving the scheme</a:t>
            </a:r>
          </a:p>
          <a:p>
            <a:pPr marL="457200" indent="-457200">
              <a:buFont typeface="+mj-lt"/>
              <a:buAutoNum type="arabicPeriod"/>
            </a:pPr>
            <a:r>
              <a:rPr lang="en-GB" sz="2400" dirty="0"/>
              <a:t>Retiring from the scheme</a:t>
            </a:r>
          </a:p>
          <a:p>
            <a:pPr marL="457200" indent="-457200">
              <a:buFont typeface="+mj-lt"/>
              <a:buAutoNum type="arabicPeriod"/>
            </a:pPr>
            <a:r>
              <a:rPr lang="en-US" sz="2400" dirty="0"/>
              <a:t>Saving enough to stop work</a:t>
            </a:r>
          </a:p>
          <a:p>
            <a:pPr marL="457200" indent="-457200">
              <a:buFont typeface="+mj-lt"/>
              <a:buAutoNum type="arabicPeriod"/>
            </a:pPr>
            <a:r>
              <a:rPr lang="en-US" sz="2400" dirty="0"/>
              <a:t>Ways to increase your benefits</a:t>
            </a:r>
            <a:endParaRPr lang="en-GB" sz="2400" dirty="0"/>
          </a:p>
          <a:p>
            <a:pPr marL="457200" indent="-457200">
              <a:buFont typeface="+mj-lt"/>
              <a:buAutoNum type="arabicPeriod"/>
            </a:pPr>
            <a:r>
              <a:rPr lang="en-GB" sz="2400" dirty="0"/>
              <a:t>Pensions tax</a:t>
            </a:r>
          </a:p>
        </p:txBody>
      </p:sp>
      <p:sp>
        <p:nvSpPr>
          <p:cNvPr id="3" name="Title 2">
            <a:extLst>
              <a:ext uri="{FF2B5EF4-FFF2-40B4-BE49-F238E27FC236}">
                <a16:creationId xmlns:a16="http://schemas.microsoft.com/office/drawing/2014/main" id="{8771DB6D-9629-4D16-9E43-EB3513E149AE}"/>
              </a:ext>
            </a:extLst>
          </p:cNvPr>
          <p:cNvSpPr>
            <a:spLocks noGrp="1"/>
          </p:cNvSpPr>
          <p:nvPr>
            <p:ph type="title"/>
          </p:nvPr>
        </p:nvSpPr>
        <p:spPr/>
        <p:txBody>
          <a:bodyPr/>
          <a:lstStyle/>
          <a:p>
            <a:r>
              <a:rPr lang="en-GB" dirty="0"/>
              <a:t>The full ten-point agenda</a:t>
            </a:r>
          </a:p>
        </p:txBody>
      </p:sp>
    </p:spTree>
    <p:extLst>
      <p:ext uri="{BB962C8B-B14F-4D97-AF65-F5344CB8AC3E}">
        <p14:creationId xmlns:p14="http://schemas.microsoft.com/office/powerpoint/2010/main" val="205317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10" y="194012"/>
            <a:ext cx="8229600" cy="1143000"/>
          </a:xfrm>
        </p:spPr>
        <p:txBody>
          <a:bodyPr/>
          <a:lstStyle/>
          <a:p>
            <a:r>
              <a:rPr lang="en-GB" dirty="0"/>
              <a:t>How much pension builds up? </a:t>
            </a:r>
            <a:br>
              <a:rPr lang="en-GB" dirty="0"/>
            </a:br>
            <a:r>
              <a:rPr lang="en-GB" dirty="0"/>
              <a:t>2008 Section </a:t>
            </a:r>
            <a:r>
              <a:rPr lang="en-GB" sz="2000" dirty="0"/>
              <a:t>(Example using pay of £20,000 pa)</a:t>
            </a:r>
            <a:endParaRPr lang="en-GB" dirty="0"/>
          </a:p>
        </p:txBody>
      </p:sp>
      <p:sp>
        <p:nvSpPr>
          <p:cNvPr id="10" name="Rectangle 3">
            <a:extLst>
              <a:ext uri="{FF2B5EF4-FFF2-40B4-BE49-F238E27FC236}">
                <a16:creationId xmlns:a16="http://schemas.microsoft.com/office/drawing/2014/main" id="{C4997AB9-9D7E-411E-84DD-47794D3DE1B7}"/>
              </a:ext>
            </a:extLst>
          </p:cNvPr>
          <p:cNvSpPr>
            <a:spLocks noChangeArrowheads="1"/>
          </p:cNvSpPr>
          <p:nvPr/>
        </p:nvSpPr>
        <p:spPr bwMode="auto">
          <a:xfrm>
            <a:off x="177101" y="2970031"/>
            <a:ext cx="2013143" cy="674993"/>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Pension</a:t>
            </a:r>
          </a:p>
          <a:p>
            <a:pPr algn="ctr"/>
            <a:r>
              <a:rPr kumimoji="1" lang="en-GB" sz="1200" b="1" dirty="0">
                <a:solidFill>
                  <a:schemeClr val="bg1"/>
                </a:solidFill>
                <a:latin typeface="DINOT-Light"/>
              </a:rPr>
              <a:t>as proportion of pay</a:t>
            </a:r>
          </a:p>
        </p:txBody>
      </p:sp>
      <p:sp>
        <p:nvSpPr>
          <p:cNvPr id="15" name="Rectangle 3">
            <a:extLst>
              <a:ext uri="{FF2B5EF4-FFF2-40B4-BE49-F238E27FC236}">
                <a16:creationId xmlns:a16="http://schemas.microsoft.com/office/drawing/2014/main" id="{7121C1CC-78F5-49AF-A52E-20753BBD606A}"/>
              </a:ext>
            </a:extLst>
          </p:cNvPr>
          <p:cNvSpPr>
            <a:spLocks noChangeArrowheads="1"/>
          </p:cNvSpPr>
          <p:nvPr/>
        </p:nvSpPr>
        <p:spPr bwMode="auto">
          <a:xfrm>
            <a:off x="373673" y="2144646"/>
            <a:ext cx="1620000" cy="674993"/>
          </a:xfrm>
          <a:prstGeom prst="roundRect">
            <a:avLst/>
          </a:prstGeom>
          <a:noFill/>
          <a:ln w="9525">
            <a:noFill/>
            <a:miter lim="800000"/>
            <a:headEnd/>
            <a:tailEnd/>
          </a:ln>
        </p:spPr>
        <p:txBody>
          <a:bodyPr anchor="ctr"/>
          <a:lstStyle/>
          <a:p>
            <a:pPr algn="ctr"/>
            <a:r>
              <a:rPr kumimoji="1" lang="en-GB" b="1" dirty="0">
                <a:solidFill>
                  <a:srgbClr val="5E82AB"/>
                </a:solidFill>
                <a:latin typeface="DINOT-Light"/>
              </a:rPr>
              <a:t>Pay used</a:t>
            </a:r>
          </a:p>
        </p:txBody>
      </p:sp>
      <p:sp>
        <p:nvSpPr>
          <p:cNvPr id="16" name="Rectangle 3">
            <a:extLst>
              <a:ext uri="{FF2B5EF4-FFF2-40B4-BE49-F238E27FC236}">
                <a16:creationId xmlns:a16="http://schemas.microsoft.com/office/drawing/2014/main" id="{575B531D-8EA8-41B4-A474-307AC0C94470}"/>
              </a:ext>
            </a:extLst>
          </p:cNvPr>
          <p:cNvSpPr>
            <a:spLocks noChangeArrowheads="1"/>
          </p:cNvSpPr>
          <p:nvPr/>
        </p:nvSpPr>
        <p:spPr bwMode="auto">
          <a:xfrm>
            <a:off x="177101" y="3945511"/>
            <a:ext cx="2013143" cy="781623"/>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One off lump sum at retirement</a:t>
            </a:r>
          </a:p>
        </p:txBody>
      </p:sp>
      <p:sp>
        <p:nvSpPr>
          <p:cNvPr id="19" name="Rectangle 3">
            <a:extLst>
              <a:ext uri="{FF2B5EF4-FFF2-40B4-BE49-F238E27FC236}">
                <a16:creationId xmlns:a16="http://schemas.microsoft.com/office/drawing/2014/main" id="{0589C7C6-0163-4129-9C86-FD64BB83061B}"/>
              </a:ext>
            </a:extLst>
          </p:cNvPr>
          <p:cNvSpPr>
            <a:spLocks noChangeArrowheads="1"/>
          </p:cNvSpPr>
          <p:nvPr/>
        </p:nvSpPr>
        <p:spPr bwMode="auto">
          <a:xfrm>
            <a:off x="2761254" y="3961168"/>
            <a:ext cx="1772957" cy="540001"/>
          </a:xfrm>
          <a:prstGeom prst="roundRect">
            <a:avLst/>
          </a:prstGeom>
          <a:noFill/>
          <a:ln w="38100">
            <a:solidFill>
              <a:srgbClr val="5EB6E5"/>
            </a:solidFill>
            <a:miter lim="800000"/>
            <a:headEnd/>
            <a:tailEnd/>
          </a:ln>
        </p:spPr>
        <p:txBody>
          <a:bodyPr anchor="ctr"/>
          <a:lstStyle/>
          <a:p>
            <a:pPr algn="ctr"/>
            <a:r>
              <a:rPr kumimoji="1" lang="en-GB" dirty="0">
                <a:solidFill>
                  <a:srgbClr val="5EB6E5"/>
                </a:solidFill>
                <a:latin typeface="DINOT-Light"/>
              </a:rPr>
              <a:t>Nil</a:t>
            </a:r>
          </a:p>
        </p:txBody>
      </p:sp>
      <p:sp>
        <p:nvSpPr>
          <p:cNvPr id="21" name="Rectangle 3">
            <a:extLst>
              <a:ext uri="{FF2B5EF4-FFF2-40B4-BE49-F238E27FC236}">
                <a16:creationId xmlns:a16="http://schemas.microsoft.com/office/drawing/2014/main" id="{06D454D9-836A-4029-AFAB-F652CF3D70D8}"/>
              </a:ext>
            </a:extLst>
          </p:cNvPr>
          <p:cNvSpPr>
            <a:spLocks noChangeArrowheads="1"/>
          </p:cNvSpPr>
          <p:nvPr/>
        </p:nvSpPr>
        <p:spPr bwMode="auto">
          <a:xfrm>
            <a:off x="2051720" y="6271430"/>
            <a:ext cx="6944184" cy="509598"/>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Pension amount does not depend on any investment performance</a:t>
            </a:r>
          </a:p>
        </p:txBody>
      </p:sp>
      <p:sp>
        <p:nvSpPr>
          <p:cNvPr id="24" name="Rectangle 3">
            <a:extLst>
              <a:ext uri="{FF2B5EF4-FFF2-40B4-BE49-F238E27FC236}">
                <a16:creationId xmlns:a16="http://schemas.microsoft.com/office/drawing/2014/main" id="{D3F23FE4-F852-4F82-841E-23BB7358E3D4}"/>
              </a:ext>
            </a:extLst>
          </p:cNvPr>
          <p:cNvSpPr>
            <a:spLocks noChangeArrowheads="1"/>
          </p:cNvSpPr>
          <p:nvPr/>
        </p:nvSpPr>
        <p:spPr bwMode="auto">
          <a:xfrm>
            <a:off x="233357" y="1311223"/>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 structure</a:t>
            </a:r>
          </a:p>
        </p:txBody>
      </p:sp>
      <p:cxnSp>
        <p:nvCxnSpPr>
          <p:cNvPr id="26" name="Straight Connector 25">
            <a:extLst>
              <a:ext uri="{FF2B5EF4-FFF2-40B4-BE49-F238E27FC236}">
                <a16:creationId xmlns:a16="http://schemas.microsoft.com/office/drawing/2014/main" id="{D70F676F-D1C6-4DF6-8B58-4374A08A8AB2}"/>
              </a:ext>
            </a:extLst>
          </p:cNvPr>
          <p:cNvCxnSpPr/>
          <p:nvPr/>
        </p:nvCxnSpPr>
        <p:spPr>
          <a:xfrm>
            <a:off x="2339752" y="149025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sp>
        <p:nvSpPr>
          <p:cNvPr id="27" name="Rectangle 3">
            <a:extLst>
              <a:ext uri="{FF2B5EF4-FFF2-40B4-BE49-F238E27FC236}">
                <a16:creationId xmlns:a16="http://schemas.microsoft.com/office/drawing/2014/main" id="{F8BA861B-8DF6-4FB0-9FAB-02E102B19F91}"/>
              </a:ext>
            </a:extLst>
          </p:cNvPr>
          <p:cNvSpPr>
            <a:spLocks noChangeArrowheads="1"/>
          </p:cNvSpPr>
          <p:nvPr/>
        </p:nvSpPr>
        <p:spPr bwMode="auto">
          <a:xfrm>
            <a:off x="209395" y="5235726"/>
            <a:ext cx="2013143" cy="621417"/>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Normal Pension Age</a:t>
            </a:r>
          </a:p>
        </p:txBody>
      </p:sp>
      <p:sp>
        <p:nvSpPr>
          <p:cNvPr id="30" name="Rectangle 3">
            <a:extLst>
              <a:ext uri="{FF2B5EF4-FFF2-40B4-BE49-F238E27FC236}">
                <a16:creationId xmlns:a16="http://schemas.microsoft.com/office/drawing/2014/main" id="{1C2BBA61-8FC2-4CD3-982C-DC06CFBD25CF}"/>
              </a:ext>
            </a:extLst>
          </p:cNvPr>
          <p:cNvSpPr>
            <a:spLocks noChangeArrowheads="1"/>
          </p:cNvSpPr>
          <p:nvPr/>
        </p:nvSpPr>
        <p:spPr bwMode="auto">
          <a:xfrm>
            <a:off x="2783091" y="5244908"/>
            <a:ext cx="1751120" cy="612235"/>
          </a:xfrm>
          <a:prstGeom prst="roundRect">
            <a:avLst/>
          </a:prstGeom>
          <a:noFill/>
          <a:ln w="38100">
            <a:solidFill>
              <a:srgbClr val="5EB6E5"/>
            </a:solidFill>
            <a:miter lim="800000"/>
            <a:headEnd/>
            <a:tailEnd/>
          </a:ln>
        </p:spPr>
        <p:txBody>
          <a:bodyPr anchor="ctr"/>
          <a:lstStyle/>
          <a:p>
            <a:pPr algn="ctr"/>
            <a:r>
              <a:rPr kumimoji="1" lang="en-GB" dirty="0">
                <a:solidFill>
                  <a:srgbClr val="5EB6E5"/>
                </a:solidFill>
                <a:latin typeface="DINOT-Light"/>
              </a:rPr>
              <a:t>65</a:t>
            </a:r>
          </a:p>
        </p:txBody>
      </p:sp>
      <p:cxnSp>
        <p:nvCxnSpPr>
          <p:cNvPr id="32" name="Straight Connector 31">
            <a:extLst>
              <a:ext uri="{FF2B5EF4-FFF2-40B4-BE49-F238E27FC236}">
                <a16:creationId xmlns:a16="http://schemas.microsoft.com/office/drawing/2014/main" id="{000487DB-1BEE-4DFF-8EBD-371245BC8FA8}"/>
              </a:ext>
            </a:extLst>
          </p:cNvPr>
          <p:cNvCxnSpPr/>
          <p:nvPr/>
        </p:nvCxnSpPr>
        <p:spPr>
          <a:xfrm>
            <a:off x="4860032" y="153147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47C4C1-1352-4E6A-A281-F7E0323D9322}"/>
              </a:ext>
            </a:extLst>
          </p:cNvPr>
          <p:cNvCxnSpPr/>
          <p:nvPr/>
        </p:nvCxnSpPr>
        <p:spPr>
          <a:xfrm>
            <a:off x="6948264" y="149025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3F001DA1-FC2B-491D-A670-B92824BF9593}"/>
              </a:ext>
            </a:extLst>
          </p:cNvPr>
          <p:cNvSpPr>
            <a:spLocks noChangeArrowheads="1"/>
          </p:cNvSpPr>
          <p:nvPr/>
        </p:nvSpPr>
        <p:spPr bwMode="auto">
          <a:xfrm>
            <a:off x="7129840" y="1267516"/>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Benefits built up in 20 years</a:t>
            </a:r>
          </a:p>
        </p:txBody>
      </p:sp>
      <p:sp>
        <p:nvSpPr>
          <p:cNvPr id="35" name="Rectangle 3">
            <a:extLst>
              <a:ext uri="{FF2B5EF4-FFF2-40B4-BE49-F238E27FC236}">
                <a16:creationId xmlns:a16="http://schemas.microsoft.com/office/drawing/2014/main" id="{71D10543-C740-484B-BE35-F66B0291FD41}"/>
              </a:ext>
            </a:extLst>
          </p:cNvPr>
          <p:cNvSpPr>
            <a:spLocks noChangeArrowheads="1"/>
          </p:cNvSpPr>
          <p:nvPr/>
        </p:nvSpPr>
        <p:spPr bwMode="auto">
          <a:xfrm>
            <a:off x="5065953" y="2997519"/>
            <a:ext cx="1778182" cy="540000"/>
          </a:xfrm>
          <a:prstGeom prst="roundRect">
            <a:avLst/>
          </a:prstGeom>
          <a:solidFill>
            <a:srgbClr val="5EB6E5"/>
          </a:solidFill>
          <a:ln w="9525">
            <a:noFill/>
            <a:miter lim="800000"/>
            <a:headEnd/>
            <a:tailEnd/>
          </a:ln>
        </p:spPr>
        <p:txBody>
          <a:bodyPr anchor="ctr"/>
          <a:lstStyle/>
          <a:p>
            <a:pPr algn="ctr"/>
            <a:r>
              <a:rPr kumimoji="1" lang="en-GB" sz="1600" dirty="0">
                <a:solidFill>
                  <a:schemeClr val="bg1"/>
                </a:solidFill>
                <a:latin typeface="DINOT-Light"/>
              </a:rPr>
              <a:t>1.67% of pay = £334 per year</a:t>
            </a:r>
          </a:p>
        </p:txBody>
      </p:sp>
      <p:sp>
        <p:nvSpPr>
          <p:cNvPr id="36" name="Rectangle 3">
            <a:extLst>
              <a:ext uri="{FF2B5EF4-FFF2-40B4-BE49-F238E27FC236}">
                <a16:creationId xmlns:a16="http://schemas.microsoft.com/office/drawing/2014/main" id="{74971D86-1D93-4170-AC81-0D8C07A6D2B5}"/>
              </a:ext>
            </a:extLst>
          </p:cNvPr>
          <p:cNvSpPr>
            <a:spLocks noChangeArrowheads="1"/>
          </p:cNvSpPr>
          <p:nvPr/>
        </p:nvSpPr>
        <p:spPr bwMode="auto">
          <a:xfrm>
            <a:off x="5041608" y="3961168"/>
            <a:ext cx="1778182" cy="540000"/>
          </a:xfrm>
          <a:prstGeom prst="roundRect">
            <a:avLst/>
          </a:prstGeom>
          <a:noFill/>
          <a:ln w="38100">
            <a:solidFill>
              <a:srgbClr val="5EB6E5"/>
            </a:solidFill>
            <a:miter lim="800000"/>
            <a:headEnd/>
            <a:tailEnd/>
          </a:ln>
        </p:spPr>
        <p:txBody>
          <a:bodyPr anchor="ctr"/>
          <a:lstStyle/>
          <a:p>
            <a:pPr algn="ctr"/>
            <a:r>
              <a:rPr kumimoji="1" lang="en-GB" sz="1600" dirty="0">
                <a:solidFill>
                  <a:srgbClr val="5EB6E5"/>
                </a:solidFill>
                <a:latin typeface="DINOT-Light"/>
              </a:rPr>
              <a:t>Nil</a:t>
            </a:r>
          </a:p>
        </p:txBody>
      </p:sp>
      <p:sp>
        <p:nvSpPr>
          <p:cNvPr id="37" name="Rectangle 3">
            <a:extLst>
              <a:ext uri="{FF2B5EF4-FFF2-40B4-BE49-F238E27FC236}">
                <a16:creationId xmlns:a16="http://schemas.microsoft.com/office/drawing/2014/main" id="{7F7ED3B9-1126-4907-882C-DE2D4322275D}"/>
              </a:ext>
            </a:extLst>
          </p:cNvPr>
          <p:cNvSpPr>
            <a:spLocks noChangeArrowheads="1"/>
          </p:cNvSpPr>
          <p:nvPr/>
        </p:nvSpPr>
        <p:spPr bwMode="auto">
          <a:xfrm>
            <a:off x="7274086" y="2997519"/>
            <a:ext cx="1778182" cy="540000"/>
          </a:xfrm>
          <a:prstGeom prst="roundRect">
            <a:avLst/>
          </a:prstGeom>
          <a:solidFill>
            <a:srgbClr val="5EB6E5"/>
          </a:solidFill>
          <a:ln w="9525">
            <a:noFill/>
            <a:miter lim="800000"/>
            <a:headEnd/>
            <a:tailEnd/>
          </a:ln>
        </p:spPr>
        <p:txBody>
          <a:bodyPr anchor="ctr"/>
          <a:lstStyle/>
          <a:p>
            <a:pPr algn="ctr"/>
            <a:r>
              <a:rPr kumimoji="1" lang="en-GB" sz="1600" dirty="0">
                <a:solidFill>
                  <a:schemeClr val="bg1"/>
                </a:solidFill>
                <a:latin typeface="DINOT-Light"/>
              </a:rPr>
              <a:t>1.67% x 20 x pay = £6,680 per year</a:t>
            </a:r>
          </a:p>
        </p:txBody>
      </p:sp>
      <p:sp>
        <p:nvSpPr>
          <p:cNvPr id="38" name="Rectangle 3">
            <a:extLst>
              <a:ext uri="{FF2B5EF4-FFF2-40B4-BE49-F238E27FC236}">
                <a16:creationId xmlns:a16="http://schemas.microsoft.com/office/drawing/2014/main" id="{B20A1A4C-61C8-4D49-B4FF-73668CF35503}"/>
              </a:ext>
            </a:extLst>
          </p:cNvPr>
          <p:cNvSpPr>
            <a:spLocks noChangeArrowheads="1"/>
          </p:cNvSpPr>
          <p:nvPr/>
        </p:nvSpPr>
        <p:spPr bwMode="auto">
          <a:xfrm>
            <a:off x="7176732" y="3945511"/>
            <a:ext cx="1778182" cy="540000"/>
          </a:xfrm>
          <a:prstGeom prst="roundRect">
            <a:avLst/>
          </a:prstGeom>
          <a:noFill/>
          <a:ln w="38100">
            <a:solidFill>
              <a:srgbClr val="5EB6E5"/>
            </a:solidFill>
            <a:miter lim="800000"/>
            <a:headEnd/>
            <a:tailEnd/>
          </a:ln>
        </p:spPr>
        <p:txBody>
          <a:bodyPr anchor="ctr"/>
          <a:lstStyle/>
          <a:p>
            <a:pPr algn="ctr"/>
            <a:r>
              <a:rPr kumimoji="1" lang="en-GB" sz="1600" dirty="0">
                <a:solidFill>
                  <a:srgbClr val="5EB6E5"/>
                </a:solidFill>
                <a:latin typeface="DINOT-Light"/>
              </a:rPr>
              <a:t>Nil</a:t>
            </a:r>
          </a:p>
        </p:txBody>
      </p:sp>
      <p:sp>
        <p:nvSpPr>
          <p:cNvPr id="39" name="Rectangle 3">
            <a:extLst>
              <a:ext uri="{FF2B5EF4-FFF2-40B4-BE49-F238E27FC236}">
                <a16:creationId xmlns:a16="http://schemas.microsoft.com/office/drawing/2014/main" id="{D8194486-8F7F-4D96-92BF-161BA81EC525}"/>
              </a:ext>
            </a:extLst>
          </p:cNvPr>
          <p:cNvSpPr>
            <a:spLocks noChangeArrowheads="1"/>
          </p:cNvSpPr>
          <p:nvPr/>
        </p:nvSpPr>
        <p:spPr bwMode="auto">
          <a:xfrm>
            <a:off x="3458837" y="4668282"/>
            <a:ext cx="4599256" cy="412927"/>
          </a:xfrm>
          <a:prstGeom prst="roundRect">
            <a:avLst/>
          </a:prstGeom>
          <a:solidFill>
            <a:schemeClr val="bg1">
              <a:alpha val="81000"/>
            </a:schemeClr>
          </a:solidFill>
          <a:ln w="9525">
            <a:noFill/>
            <a:miter lim="800000"/>
            <a:headEnd/>
            <a:tailEnd/>
          </a:ln>
        </p:spPr>
        <p:txBody>
          <a:bodyPr anchor="ctr"/>
          <a:lstStyle/>
          <a:p>
            <a:pPr algn="ctr"/>
            <a:r>
              <a:rPr kumimoji="1" lang="en-GB" b="1" dirty="0">
                <a:latin typeface="DINOT-Light"/>
              </a:rPr>
              <a:t>But can give up some pension for cash</a:t>
            </a:r>
          </a:p>
        </p:txBody>
      </p:sp>
      <p:sp>
        <p:nvSpPr>
          <p:cNvPr id="40" name="Rectangle 3">
            <a:extLst>
              <a:ext uri="{FF2B5EF4-FFF2-40B4-BE49-F238E27FC236}">
                <a16:creationId xmlns:a16="http://schemas.microsoft.com/office/drawing/2014/main" id="{32518E43-F234-47E3-AB2B-474CD5E9009A}"/>
              </a:ext>
            </a:extLst>
          </p:cNvPr>
          <p:cNvSpPr>
            <a:spLocks noChangeArrowheads="1"/>
          </p:cNvSpPr>
          <p:nvPr/>
        </p:nvSpPr>
        <p:spPr bwMode="auto">
          <a:xfrm>
            <a:off x="4894722" y="1267516"/>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Benefits built up in   1 year</a:t>
            </a:r>
          </a:p>
        </p:txBody>
      </p:sp>
      <p:sp>
        <p:nvSpPr>
          <p:cNvPr id="41" name="Rectangle 3">
            <a:extLst>
              <a:ext uri="{FF2B5EF4-FFF2-40B4-BE49-F238E27FC236}">
                <a16:creationId xmlns:a16="http://schemas.microsoft.com/office/drawing/2014/main" id="{75C8823C-4C10-4FA3-8A94-13D84F073B6B}"/>
              </a:ext>
            </a:extLst>
          </p:cNvPr>
          <p:cNvSpPr>
            <a:spLocks noChangeArrowheads="1"/>
          </p:cNvSpPr>
          <p:nvPr/>
        </p:nvSpPr>
        <p:spPr bwMode="auto">
          <a:xfrm>
            <a:off x="2663909" y="1327989"/>
            <a:ext cx="1871967" cy="674993"/>
          </a:xfrm>
          <a:prstGeom prst="roundRect">
            <a:avLst/>
          </a:prstGeom>
          <a:noFill/>
          <a:ln w="9525">
            <a:noFill/>
            <a:miter lim="800000"/>
            <a:headEnd/>
            <a:tailEnd/>
          </a:ln>
        </p:spPr>
        <p:txBody>
          <a:bodyPr anchor="ctr"/>
          <a:lstStyle/>
          <a:p>
            <a:pPr algn="ctr"/>
            <a:r>
              <a:rPr kumimoji="1" lang="en-GB" sz="2000" b="1" u="sng" dirty="0">
                <a:solidFill>
                  <a:srgbClr val="5EB6E5"/>
                </a:solidFill>
                <a:latin typeface="DINOT-Light"/>
              </a:rPr>
              <a:t>2008 Section </a:t>
            </a:r>
          </a:p>
        </p:txBody>
      </p:sp>
      <p:sp>
        <p:nvSpPr>
          <p:cNvPr id="25" name="Rectangle 3">
            <a:extLst>
              <a:ext uri="{FF2B5EF4-FFF2-40B4-BE49-F238E27FC236}">
                <a16:creationId xmlns:a16="http://schemas.microsoft.com/office/drawing/2014/main" id="{D9A98B77-6FD5-40D5-A12B-7579D81A87D7}"/>
              </a:ext>
            </a:extLst>
          </p:cNvPr>
          <p:cNvSpPr>
            <a:spLocks noChangeArrowheads="1"/>
          </p:cNvSpPr>
          <p:nvPr/>
        </p:nvSpPr>
        <p:spPr bwMode="auto">
          <a:xfrm>
            <a:off x="2558139" y="2209358"/>
            <a:ext cx="2124056" cy="674993"/>
          </a:xfrm>
          <a:prstGeom prst="roundRect">
            <a:avLst/>
          </a:prstGeom>
          <a:noFill/>
          <a:ln w="9525">
            <a:noFill/>
            <a:miter lim="800000"/>
            <a:headEnd/>
            <a:tailEnd/>
          </a:ln>
        </p:spPr>
        <p:txBody>
          <a:bodyPr anchor="ctr"/>
          <a:lstStyle/>
          <a:p>
            <a:pPr algn="ctr"/>
            <a:r>
              <a:rPr kumimoji="1" lang="en-GB" b="1" dirty="0">
                <a:solidFill>
                  <a:srgbClr val="5EB6E5"/>
                </a:solidFill>
                <a:latin typeface="DINOT-Light"/>
              </a:rPr>
              <a:t>Best 3 year average from last 10</a:t>
            </a:r>
          </a:p>
        </p:txBody>
      </p:sp>
      <p:sp>
        <p:nvSpPr>
          <p:cNvPr id="28" name="Rectangle 3">
            <a:extLst>
              <a:ext uri="{FF2B5EF4-FFF2-40B4-BE49-F238E27FC236}">
                <a16:creationId xmlns:a16="http://schemas.microsoft.com/office/drawing/2014/main" id="{DE1ED698-FE66-4656-B431-CD37307F4099}"/>
              </a:ext>
            </a:extLst>
          </p:cNvPr>
          <p:cNvSpPr>
            <a:spLocks noChangeArrowheads="1"/>
          </p:cNvSpPr>
          <p:nvPr/>
        </p:nvSpPr>
        <p:spPr bwMode="auto">
          <a:xfrm>
            <a:off x="2731076" y="2997519"/>
            <a:ext cx="1778182" cy="540000"/>
          </a:xfrm>
          <a:prstGeom prst="roundRect">
            <a:avLst/>
          </a:prstGeom>
          <a:solidFill>
            <a:srgbClr val="5EB6E5"/>
          </a:solidFill>
          <a:ln w="9525">
            <a:noFill/>
            <a:miter lim="800000"/>
            <a:headEnd/>
            <a:tailEnd/>
          </a:ln>
        </p:spPr>
        <p:txBody>
          <a:bodyPr anchor="ctr"/>
          <a:lstStyle/>
          <a:p>
            <a:pPr algn="ctr"/>
            <a:r>
              <a:rPr kumimoji="1" lang="en-GB" dirty="0">
                <a:solidFill>
                  <a:schemeClr val="bg1"/>
                </a:solidFill>
                <a:latin typeface="DINOT-Light"/>
              </a:rPr>
              <a:t>1/60</a:t>
            </a:r>
            <a:r>
              <a:rPr kumimoji="1" lang="en-GB" baseline="30000" dirty="0">
                <a:solidFill>
                  <a:schemeClr val="bg1"/>
                </a:solidFill>
                <a:latin typeface="DINOT-Light"/>
              </a:rPr>
              <a:t>th</a:t>
            </a:r>
            <a:r>
              <a:rPr kumimoji="1" lang="en-GB" dirty="0">
                <a:solidFill>
                  <a:schemeClr val="bg1"/>
                </a:solidFill>
                <a:latin typeface="DINOT-Light"/>
              </a:rPr>
              <a:t> or 1.67%</a:t>
            </a:r>
          </a:p>
        </p:txBody>
      </p:sp>
    </p:spTree>
    <p:extLst>
      <p:ext uri="{BB962C8B-B14F-4D97-AF65-F5344CB8AC3E}">
        <p14:creationId xmlns:p14="http://schemas.microsoft.com/office/powerpoint/2010/main" val="736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animBg="1"/>
      <p:bldP spid="19" grpId="0" animBg="1"/>
      <p:bldP spid="21" grpId="0" animBg="1"/>
      <p:bldP spid="24" grpId="0"/>
      <p:bldP spid="27" grpId="0" animBg="1"/>
      <p:bldP spid="30" grpId="0" animBg="1"/>
      <p:bldP spid="34" grpId="0"/>
      <p:bldP spid="35" grpId="0" animBg="1"/>
      <p:bldP spid="36" grpId="0" animBg="1"/>
      <p:bldP spid="37" grpId="0" animBg="1"/>
      <p:bldP spid="38" grpId="0" animBg="1"/>
      <p:bldP spid="39" grpId="0" animBg="1"/>
      <p:bldP spid="40" grpId="0"/>
      <p:bldP spid="41" grpId="0"/>
      <p:bldP spid="25"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10" y="194012"/>
            <a:ext cx="8229600" cy="1143000"/>
          </a:xfrm>
        </p:spPr>
        <p:txBody>
          <a:bodyPr/>
          <a:lstStyle/>
          <a:p>
            <a:r>
              <a:rPr lang="en-GB" dirty="0"/>
              <a:t>How much pension builds up? </a:t>
            </a:r>
            <a:br>
              <a:rPr lang="en-GB" dirty="0"/>
            </a:br>
            <a:r>
              <a:rPr lang="en-GB" dirty="0"/>
              <a:t>2015 Section </a:t>
            </a:r>
            <a:r>
              <a:rPr lang="en-GB" sz="2000" dirty="0"/>
              <a:t>(Example using pay of £20,000 pa)</a:t>
            </a:r>
            <a:endParaRPr lang="en-GB" dirty="0"/>
          </a:p>
        </p:txBody>
      </p:sp>
      <p:sp>
        <p:nvSpPr>
          <p:cNvPr id="10" name="Rectangle 3">
            <a:extLst>
              <a:ext uri="{FF2B5EF4-FFF2-40B4-BE49-F238E27FC236}">
                <a16:creationId xmlns:a16="http://schemas.microsoft.com/office/drawing/2014/main" id="{C4997AB9-9D7E-411E-84DD-47794D3DE1B7}"/>
              </a:ext>
            </a:extLst>
          </p:cNvPr>
          <p:cNvSpPr>
            <a:spLocks noChangeArrowheads="1"/>
          </p:cNvSpPr>
          <p:nvPr/>
        </p:nvSpPr>
        <p:spPr bwMode="auto">
          <a:xfrm>
            <a:off x="177101" y="2970031"/>
            <a:ext cx="2013143" cy="674993"/>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Pension</a:t>
            </a:r>
          </a:p>
          <a:p>
            <a:pPr algn="ctr"/>
            <a:r>
              <a:rPr kumimoji="1" lang="en-GB" sz="1200" b="1" dirty="0">
                <a:solidFill>
                  <a:schemeClr val="bg1"/>
                </a:solidFill>
                <a:latin typeface="DINOT-Light"/>
              </a:rPr>
              <a:t>as proportion of pay</a:t>
            </a:r>
          </a:p>
        </p:txBody>
      </p:sp>
      <p:sp>
        <p:nvSpPr>
          <p:cNvPr id="15" name="Rectangle 3">
            <a:extLst>
              <a:ext uri="{FF2B5EF4-FFF2-40B4-BE49-F238E27FC236}">
                <a16:creationId xmlns:a16="http://schemas.microsoft.com/office/drawing/2014/main" id="{7121C1CC-78F5-49AF-A52E-20753BBD606A}"/>
              </a:ext>
            </a:extLst>
          </p:cNvPr>
          <p:cNvSpPr>
            <a:spLocks noChangeArrowheads="1"/>
          </p:cNvSpPr>
          <p:nvPr/>
        </p:nvSpPr>
        <p:spPr bwMode="auto">
          <a:xfrm>
            <a:off x="373673" y="2144646"/>
            <a:ext cx="1620000" cy="674993"/>
          </a:xfrm>
          <a:prstGeom prst="roundRect">
            <a:avLst/>
          </a:prstGeom>
          <a:noFill/>
          <a:ln w="9525">
            <a:noFill/>
            <a:miter lim="800000"/>
            <a:headEnd/>
            <a:tailEnd/>
          </a:ln>
        </p:spPr>
        <p:txBody>
          <a:bodyPr anchor="ctr"/>
          <a:lstStyle/>
          <a:p>
            <a:pPr algn="ctr"/>
            <a:r>
              <a:rPr kumimoji="1" lang="en-GB" b="1" dirty="0">
                <a:solidFill>
                  <a:srgbClr val="5E82AB"/>
                </a:solidFill>
                <a:latin typeface="DINOT-Light"/>
              </a:rPr>
              <a:t>Pay used</a:t>
            </a:r>
          </a:p>
        </p:txBody>
      </p:sp>
      <p:sp>
        <p:nvSpPr>
          <p:cNvPr id="16" name="Rectangle 3">
            <a:extLst>
              <a:ext uri="{FF2B5EF4-FFF2-40B4-BE49-F238E27FC236}">
                <a16:creationId xmlns:a16="http://schemas.microsoft.com/office/drawing/2014/main" id="{575B531D-8EA8-41B4-A474-307AC0C94470}"/>
              </a:ext>
            </a:extLst>
          </p:cNvPr>
          <p:cNvSpPr>
            <a:spLocks noChangeArrowheads="1"/>
          </p:cNvSpPr>
          <p:nvPr/>
        </p:nvSpPr>
        <p:spPr bwMode="auto">
          <a:xfrm>
            <a:off x="177101" y="3945511"/>
            <a:ext cx="2013143" cy="765965"/>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One off lump sum at retirement</a:t>
            </a:r>
          </a:p>
        </p:txBody>
      </p:sp>
      <p:sp>
        <p:nvSpPr>
          <p:cNvPr id="19" name="Rectangle 3">
            <a:extLst>
              <a:ext uri="{FF2B5EF4-FFF2-40B4-BE49-F238E27FC236}">
                <a16:creationId xmlns:a16="http://schemas.microsoft.com/office/drawing/2014/main" id="{0589C7C6-0163-4129-9C86-FD64BB83061B}"/>
              </a:ext>
            </a:extLst>
          </p:cNvPr>
          <p:cNvSpPr>
            <a:spLocks noChangeArrowheads="1"/>
          </p:cNvSpPr>
          <p:nvPr/>
        </p:nvSpPr>
        <p:spPr bwMode="auto">
          <a:xfrm>
            <a:off x="2761254" y="3961168"/>
            <a:ext cx="1772957" cy="540001"/>
          </a:xfrm>
          <a:prstGeom prst="roundRect">
            <a:avLst/>
          </a:prstGeom>
          <a:noFill/>
          <a:ln w="38100">
            <a:solidFill>
              <a:srgbClr val="4A3C87"/>
            </a:solidFill>
            <a:miter lim="800000"/>
            <a:headEnd/>
            <a:tailEnd/>
          </a:ln>
        </p:spPr>
        <p:txBody>
          <a:bodyPr anchor="ctr"/>
          <a:lstStyle/>
          <a:p>
            <a:pPr algn="ctr"/>
            <a:r>
              <a:rPr kumimoji="1" lang="en-GB" dirty="0">
                <a:solidFill>
                  <a:srgbClr val="4A3C87"/>
                </a:solidFill>
                <a:latin typeface="DINOT-Light"/>
              </a:rPr>
              <a:t>Nil</a:t>
            </a:r>
          </a:p>
        </p:txBody>
      </p:sp>
      <p:sp>
        <p:nvSpPr>
          <p:cNvPr id="21" name="Rectangle 3">
            <a:extLst>
              <a:ext uri="{FF2B5EF4-FFF2-40B4-BE49-F238E27FC236}">
                <a16:creationId xmlns:a16="http://schemas.microsoft.com/office/drawing/2014/main" id="{06D454D9-836A-4029-AFAB-F652CF3D70D8}"/>
              </a:ext>
            </a:extLst>
          </p:cNvPr>
          <p:cNvSpPr>
            <a:spLocks noChangeArrowheads="1"/>
          </p:cNvSpPr>
          <p:nvPr/>
        </p:nvSpPr>
        <p:spPr bwMode="auto">
          <a:xfrm>
            <a:off x="2051720" y="6175739"/>
            <a:ext cx="6944184" cy="605289"/>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Pension amount does not depend on any investment performance</a:t>
            </a:r>
          </a:p>
        </p:txBody>
      </p:sp>
      <p:sp>
        <p:nvSpPr>
          <p:cNvPr id="24" name="Rectangle 3">
            <a:extLst>
              <a:ext uri="{FF2B5EF4-FFF2-40B4-BE49-F238E27FC236}">
                <a16:creationId xmlns:a16="http://schemas.microsoft.com/office/drawing/2014/main" id="{D3F23FE4-F852-4F82-841E-23BB7358E3D4}"/>
              </a:ext>
            </a:extLst>
          </p:cNvPr>
          <p:cNvSpPr>
            <a:spLocks noChangeArrowheads="1"/>
          </p:cNvSpPr>
          <p:nvPr/>
        </p:nvSpPr>
        <p:spPr bwMode="auto">
          <a:xfrm>
            <a:off x="233357" y="1311223"/>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 structure</a:t>
            </a:r>
          </a:p>
        </p:txBody>
      </p:sp>
      <p:cxnSp>
        <p:nvCxnSpPr>
          <p:cNvPr id="26" name="Straight Connector 25">
            <a:extLst>
              <a:ext uri="{FF2B5EF4-FFF2-40B4-BE49-F238E27FC236}">
                <a16:creationId xmlns:a16="http://schemas.microsoft.com/office/drawing/2014/main" id="{D70F676F-D1C6-4DF6-8B58-4374A08A8AB2}"/>
              </a:ext>
            </a:extLst>
          </p:cNvPr>
          <p:cNvCxnSpPr/>
          <p:nvPr/>
        </p:nvCxnSpPr>
        <p:spPr>
          <a:xfrm>
            <a:off x="2339752" y="149025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sp>
        <p:nvSpPr>
          <p:cNvPr id="27" name="Rectangle 3">
            <a:extLst>
              <a:ext uri="{FF2B5EF4-FFF2-40B4-BE49-F238E27FC236}">
                <a16:creationId xmlns:a16="http://schemas.microsoft.com/office/drawing/2014/main" id="{F8BA861B-8DF6-4FB0-9FAB-02E102B19F91}"/>
              </a:ext>
            </a:extLst>
          </p:cNvPr>
          <p:cNvSpPr>
            <a:spLocks noChangeArrowheads="1"/>
          </p:cNvSpPr>
          <p:nvPr/>
        </p:nvSpPr>
        <p:spPr bwMode="auto">
          <a:xfrm>
            <a:off x="209395" y="5235726"/>
            <a:ext cx="2013143" cy="621417"/>
          </a:xfrm>
          <a:prstGeom prst="roundRect">
            <a:avLst/>
          </a:prstGeom>
          <a:solidFill>
            <a:srgbClr val="5E82AB"/>
          </a:solidFill>
          <a:ln w="9525">
            <a:noFill/>
            <a:miter lim="800000"/>
            <a:headEnd/>
            <a:tailEnd/>
          </a:ln>
        </p:spPr>
        <p:txBody>
          <a:bodyPr anchor="ctr"/>
          <a:lstStyle/>
          <a:p>
            <a:pPr algn="ctr"/>
            <a:r>
              <a:rPr kumimoji="1" lang="en-GB" b="1" dirty="0">
                <a:solidFill>
                  <a:schemeClr val="bg1"/>
                </a:solidFill>
                <a:latin typeface="DINOT-Light"/>
              </a:rPr>
              <a:t>Normal Pension Age</a:t>
            </a:r>
          </a:p>
        </p:txBody>
      </p:sp>
      <p:sp>
        <p:nvSpPr>
          <p:cNvPr id="30" name="Rectangle 3">
            <a:extLst>
              <a:ext uri="{FF2B5EF4-FFF2-40B4-BE49-F238E27FC236}">
                <a16:creationId xmlns:a16="http://schemas.microsoft.com/office/drawing/2014/main" id="{1C2BBA61-8FC2-4CD3-982C-DC06CFBD25CF}"/>
              </a:ext>
            </a:extLst>
          </p:cNvPr>
          <p:cNvSpPr>
            <a:spLocks noChangeArrowheads="1"/>
          </p:cNvSpPr>
          <p:nvPr/>
        </p:nvSpPr>
        <p:spPr bwMode="auto">
          <a:xfrm>
            <a:off x="2783091" y="5244908"/>
            <a:ext cx="1751120" cy="612235"/>
          </a:xfrm>
          <a:prstGeom prst="roundRect">
            <a:avLst/>
          </a:prstGeom>
          <a:noFill/>
          <a:ln w="38100">
            <a:solidFill>
              <a:srgbClr val="4A3C87"/>
            </a:solidFill>
            <a:miter lim="800000"/>
            <a:headEnd/>
            <a:tailEnd/>
          </a:ln>
        </p:spPr>
        <p:txBody>
          <a:bodyPr anchor="ctr"/>
          <a:lstStyle/>
          <a:p>
            <a:pPr algn="ctr"/>
            <a:r>
              <a:rPr kumimoji="1" lang="en-GB" dirty="0">
                <a:solidFill>
                  <a:srgbClr val="4A3C87"/>
                </a:solidFill>
                <a:latin typeface="DINOT-Light"/>
              </a:rPr>
              <a:t>State Pension Age (65+)</a:t>
            </a:r>
          </a:p>
        </p:txBody>
      </p:sp>
      <p:cxnSp>
        <p:nvCxnSpPr>
          <p:cNvPr id="32" name="Straight Connector 31">
            <a:extLst>
              <a:ext uri="{FF2B5EF4-FFF2-40B4-BE49-F238E27FC236}">
                <a16:creationId xmlns:a16="http://schemas.microsoft.com/office/drawing/2014/main" id="{000487DB-1BEE-4DFF-8EBD-371245BC8FA8}"/>
              </a:ext>
            </a:extLst>
          </p:cNvPr>
          <p:cNvCxnSpPr/>
          <p:nvPr/>
        </p:nvCxnSpPr>
        <p:spPr>
          <a:xfrm>
            <a:off x="4860032" y="153147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47C4C1-1352-4E6A-A281-F7E0323D9322}"/>
              </a:ext>
            </a:extLst>
          </p:cNvPr>
          <p:cNvCxnSpPr/>
          <p:nvPr/>
        </p:nvCxnSpPr>
        <p:spPr>
          <a:xfrm>
            <a:off x="6948264" y="1490251"/>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3F001DA1-FC2B-491D-A670-B92824BF9593}"/>
              </a:ext>
            </a:extLst>
          </p:cNvPr>
          <p:cNvSpPr>
            <a:spLocks noChangeArrowheads="1"/>
          </p:cNvSpPr>
          <p:nvPr/>
        </p:nvSpPr>
        <p:spPr bwMode="auto">
          <a:xfrm>
            <a:off x="7129840" y="1267516"/>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Benefits built up in 20 years</a:t>
            </a:r>
          </a:p>
        </p:txBody>
      </p:sp>
      <p:sp>
        <p:nvSpPr>
          <p:cNvPr id="35" name="Rectangle 3">
            <a:extLst>
              <a:ext uri="{FF2B5EF4-FFF2-40B4-BE49-F238E27FC236}">
                <a16:creationId xmlns:a16="http://schemas.microsoft.com/office/drawing/2014/main" id="{71D10543-C740-484B-BE35-F66B0291FD41}"/>
              </a:ext>
            </a:extLst>
          </p:cNvPr>
          <p:cNvSpPr>
            <a:spLocks noChangeArrowheads="1"/>
          </p:cNvSpPr>
          <p:nvPr/>
        </p:nvSpPr>
        <p:spPr bwMode="auto">
          <a:xfrm>
            <a:off x="5065953" y="2997519"/>
            <a:ext cx="1778182" cy="540000"/>
          </a:xfrm>
          <a:prstGeom prst="roundRect">
            <a:avLst/>
          </a:prstGeom>
          <a:solidFill>
            <a:srgbClr val="4A3C87"/>
          </a:solidFill>
          <a:ln w="9525">
            <a:noFill/>
            <a:miter lim="800000"/>
            <a:headEnd/>
            <a:tailEnd/>
          </a:ln>
        </p:spPr>
        <p:txBody>
          <a:bodyPr anchor="ctr"/>
          <a:lstStyle/>
          <a:p>
            <a:pPr algn="ctr"/>
            <a:r>
              <a:rPr kumimoji="1" lang="en-GB" sz="1600" dirty="0">
                <a:solidFill>
                  <a:schemeClr val="bg1"/>
                </a:solidFill>
                <a:latin typeface="DINOT-Light"/>
              </a:rPr>
              <a:t>1.85% of pay = £370 per year</a:t>
            </a:r>
          </a:p>
        </p:txBody>
      </p:sp>
      <p:sp>
        <p:nvSpPr>
          <p:cNvPr id="36" name="Rectangle 3">
            <a:extLst>
              <a:ext uri="{FF2B5EF4-FFF2-40B4-BE49-F238E27FC236}">
                <a16:creationId xmlns:a16="http://schemas.microsoft.com/office/drawing/2014/main" id="{74971D86-1D93-4170-AC81-0D8C07A6D2B5}"/>
              </a:ext>
            </a:extLst>
          </p:cNvPr>
          <p:cNvSpPr>
            <a:spLocks noChangeArrowheads="1"/>
          </p:cNvSpPr>
          <p:nvPr/>
        </p:nvSpPr>
        <p:spPr bwMode="auto">
          <a:xfrm>
            <a:off x="5041608" y="3961168"/>
            <a:ext cx="1778182" cy="540000"/>
          </a:xfrm>
          <a:prstGeom prst="roundRect">
            <a:avLst/>
          </a:prstGeom>
          <a:noFill/>
          <a:ln w="38100">
            <a:solidFill>
              <a:srgbClr val="4A3C87"/>
            </a:solidFill>
            <a:miter lim="800000"/>
            <a:headEnd/>
            <a:tailEnd/>
          </a:ln>
        </p:spPr>
        <p:txBody>
          <a:bodyPr anchor="ctr"/>
          <a:lstStyle/>
          <a:p>
            <a:pPr algn="ctr"/>
            <a:r>
              <a:rPr kumimoji="1" lang="en-GB" sz="1600" dirty="0">
                <a:solidFill>
                  <a:srgbClr val="4A3C87"/>
                </a:solidFill>
                <a:latin typeface="DINOT-Light"/>
              </a:rPr>
              <a:t>Nil</a:t>
            </a:r>
          </a:p>
        </p:txBody>
      </p:sp>
      <p:sp>
        <p:nvSpPr>
          <p:cNvPr id="37" name="Rectangle 3">
            <a:extLst>
              <a:ext uri="{FF2B5EF4-FFF2-40B4-BE49-F238E27FC236}">
                <a16:creationId xmlns:a16="http://schemas.microsoft.com/office/drawing/2014/main" id="{7F7ED3B9-1126-4907-882C-DE2D4322275D}"/>
              </a:ext>
            </a:extLst>
          </p:cNvPr>
          <p:cNvSpPr>
            <a:spLocks noChangeArrowheads="1"/>
          </p:cNvSpPr>
          <p:nvPr/>
        </p:nvSpPr>
        <p:spPr bwMode="auto">
          <a:xfrm>
            <a:off x="7274086" y="2997519"/>
            <a:ext cx="1778182" cy="540000"/>
          </a:xfrm>
          <a:prstGeom prst="roundRect">
            <a:avLst/>
          </a:prstGeom>
          <a:solidFill>
            <a:srgbClr val="4A3C87"/>
          </a:solidFill>
          <a:ln w="9525">
            <a:noFill/>
            <a:miter lim="800000"/>
            <a:headEnd/>
            <a:tailEnd/>
          </a:ln>
        </p:spPr>
        <p:txBody>
          <a:bodyPr anchor="ctr"/>
          <a:lstStyle/>
          <a:p>
            <a:pPr algn="ctr"/>
            <a:r>
              <a:rPr kumimoji="1" lang="en-GB" sz="1600" dirty="0">
                <a:solidFill>
                  <a:schemeClr val="bg1"/>
                </a:solidFill>
                <a:latin typeface="DINOT-Light"/>
              </a:rPr>
              <a:t>1.85% x 20 x pay = £7,400 per year</a:t>
            </a:r>
          </a:p>
        </p:txBody>
      </p:sp>
      <p:sp>
        <p:nvSpPr>
          <p:cNvPr id="38" name="Rectangle 3">
            <a:extLst>
              <a:ext uri="{FF2B5EF4-FFF2-40B4-BE49-F238E27FC236}">
                <a16:creationId xmlns:a16="http://schemas.microsoft.com/office/drawing/2014/main" id="{B20A1A4C-61C8-4D49-B4FF-73668CF35503}"/>
              </a:ext>
            </a:extLst>
          </p:cNvPr>
          <p:cNvSpPr>
            <a:spLocks noChangeArrowheads="1"/>
          </p:cNvSpPr>
          <p:nvPr/>
        </p:nvSpPr>
        <p:spPr bwMode="auto">
          <a:xfrm>
            <a:off x="7176732" y="3945511"/>
            <a:ext cx="1778182" cy="540000"/>
          </a:xfrm>
          <a:prstGeom prst="roundRect">
            <a:avLst/>
          </a:prstGeom>
          <a:noFill/>
          <a:ln w="38100">
            <a:solidFill>
              <a:srgbClr val="4A3C87"/>
            </a:solidFill>
            <a:miter lim="800000"/>
            <a:headEnd/>
            <a:tailEnd/>
          </a:ln>
        </p:spPr>
        <p:txBody>
          <a:bodyPr anchor="ctr"/>
          <a:lstStyle/>
          <a:p>
            <a:pPr algn="ctr"/>
            <a:r>
              <a:rPr kumimoji="1" lang="en-GB" sz="1600" dirty="0">
                <a:solidFill>
                  <a:srgbClr val="4A3C87"/>
                </a:solidFill>
                <a:latin typeface="DINOT-Light"/>
              </a:rPr>
              <a:t>Nil</a:t>
            </a:r>
          </a:p>
        </p:txBody>
      </p:sp>
      <p:sp>
        <p:nvSpPr>
          <p:cNvPr id="39" name="Rectangle 3">
            <a:extLst>
              <a:ext uri="{FF2B5EF4-FFF2-40B4-BE49-F238E27FC236}">
                <a16:creationId xmlns:a16="http://schemas.microsoft.com/office/drawing/2014/main" id="{D8194486-8F7F-4D96-92BF-161BA81EC525}"/>
              </a:ext>
            </a:extLst>
          </p:cNvPr>
          <p:cNvSpPr>
            <a:spLocks noChangeArrowheads="1"/>
          </p:cNvSpPr>
          <p:nvPr/>
        </p:nvSpPr>
        <p:spPr bwMode="auto">
          <a:xfrm>
            <a:off x="3476831" y="4652005"/>
            <a:ext cx="4599256" cy="412927"/>
          </a:xfrm>
          <a:prstGeom prst="roundRect">
            <a:avLst/>
          </a:prstGeom>
          <a:solidFill>
            <a:schemeClr val="bg1">
              <a:alpha val="81000"/>
            </a:schemeClr>
          </a:solidFill>
          <a:ln w="9525">
            <a:noFill/>
            <a:miter lim="800000"/>
            <a:headEnd/>
            <a:tailEnd/>
          </a:ln>
        </p:spPr>
        <p:txBody>
          <a:bodyPr anchor="ctr"/>
          <a:lstStyle/>
          <a:p>
            <a:pPr algn="ctr"/>
            <a:r>
              <a:rPr kumimoji="1" lang="en-GB" b="1" dirty="0">
                <a:latin typeface="DINOT-Light"/>
              </a:rPr>
              <a:t>But can give up some pension for cash</a:t>
            </a:r>
          </a:p>
        </p:txBody>
      </p:sp>
      <p:sp>
        <p:nvSpPr>
          <p:cNvPr id="40" name="Rectangle 3">
            <a:extLst>
              <a:ext uri="{FF2B5EF4-FFF2-40B4-BE49-F238E27FC236}">
                <a16:creationId xmlns:a16="http://schemas.microsoft.com/office/drawing/2014/main" id="{32518E43-F234-47E3-AB2B-474CD5E9009A}"/>
              </a:ext>
            </a:extLst>
          </p:cNvPr>
          <p:cNvSpPr>
            <a:spLocks noChangeArrowheads="1"/>
          </p:cNvSpPr>
          <p:nvPr/>
        </p:nvSpPr>
        <p:spPr bwMode="auto">
          <a:xfrm>
            <a:off x="4894722" y="1267516"/>
            <a:ext cx="1871967" cy="674993"/>
          </a:xfrm>
          <a:prstGeom prst="roundRect">
            <a:avLst/>
          </a:prstGeom>
          <a:noFill/>
          <a:ln w="9525">
            <a:noFill/>
            <a:miter lim="800000"/>
            <a:headEnd/>
            <a:tailEnd/>
          </a:ln>
        </p:spPr>
        <p:txBody>
          <a:bodyPr anchor="ctr"/>
          <a:lstStyle/>
          <a:p>
            <a:pPr algn="ctr"/>
            <a:r>
              <a:rPr kumimoji="1" lang="en-GB" sz="2000" b="1" u="sng" dirty="0">
                <a:latin typeface="DINOT-Light"/>
              </a:rPr>
              <a:t>Benefits built up in   1 year</a:t>
            </a:r>
          </a:p>
        </p:txBody>
      </p:sp>
      <p:sp>
        <p:nvSpPr>
          <p:cNvPr id="41" name="Rectangle 3">
            <a:extLst>
              <a:ext uri="{FF2B5EF4-FFF2-40B4-BE49-F238E27FC236}">
                <a16:creationId xmlns:a16="http://schemas.microsoft.com/office/drawing/2014/main" id="{75C8823C-4C10-4FA3-8A94-13D84F073B6B}"/>
              </a:ext>
            </a:extLst>
          </p:cNvPr>
          <p:cNvSpPr>
            <a:spLocks noChangeArrowheads="1"/>
          </p:cNvSpPr>
          <p:nvPr/>
        </p:nvSpPr>
        <p:spPr bwMode="auto">
          <a:xfrm>
            <a:off x="2663909" y="1327989"/>
            <a:ext cx="1871967" cy="674993"/>
          </a:xfrm>
          <a:prstGeom prst="roundRect">
            <a:avLst/>
          </a:prstGeom>
          <a:noFill/>
          <a:ln w="9525">
            <a:noFill/>
            <a:miter lim="800000"/>
            <a:headEnd/>
            <a:tailEnd/>
          </a:ln>
        </p:spPr>
        <p:txBody>
          <a:bodyPr anchor="ctr"/>
          <a:lstStyle/>
          <a:p>
            <a:pPr algn="ctr"/>
            <a:r>
              <a:rPr kumimoji="1" lang="en-GB" sz="2000" b="1" u="sng" dirty="0">
                <a:solidFill>
                  <a:srgbClr val="4A3C87"/>
                </a:solidFill>
                <a:latin typeface="DINOT-Light"/>
              </a:rPr>
              <a:t>2015 Section</a:t>
            </a:r>
          </a:p>
        </p:txBody>
      </p:sp>
      <p:sp>
        <p:nvSpPr>
          <p:cNvPr id="28" name="Rectangle 3">
            <a:extLst>
              <a:ext uri="{FF2B5EF4-FFF2-40B4-BE49-F238E27FC236}">
                <a16:creationId xmlns:a16="http://schemas.microsoft.com/office/drawing/2014/main" id="{DE1ED698-FE66-4656-B431-CD37307F4099}"/>
              </a:ext>
            </a:extLst>
          </p:cNvPr>
          <p:cNvSpPr>
            <a:spLocks noChangeArrowheads="1"/>
          </p:cNvSpPr>
          <p:nvPr/>
        </p:nvSpPr>
        <p:spPr bwMode="auto">
          <a:xfrm>
            <a:off x="2731076" y="2997519"/>
            <a:ext cx="1778182" cy="540000"/>
          </a:xfrm>
          <a:prstGeom prst="roundRect">
            <a:avLst/>
          </a:prstGeom>
          <a:solidFill>
            <a:srgbClr val="4A3C87"/>
          </a:solidFill>
          <a:ln w="9525">
            <a:noFill/>
            <a:miter lim="800000"/>
            <a:headEnd/>
            <a:tailEnd/>
          </a:ln>
        </p:spPr>
        <p:txBody>
          <a:bodyPr anchor="ctr"/>
          <a:lstStyle/>
          <a:p>
            <a:pPr algn="ctr"/>
            <a:r>
              <a:rPr kumimoji="1" lang="en-GB" dirty="0">
                <a:solidFill>
                  <a:schemeClr val="bg1"/>
                </a:solidFill>
                <a:latin typeface="DINOT-Light"/>
              </a:rPr>
              <a:t>1/54</a:t>
            </a:r>
            <a:r>
              <a:rPr kumimoji="1" lang="en-GB" baseline="30000" dirty="0">
                <a:solidFill>
                  <a:schemeClr val="bg1"/>
                </a:solidFill>
                <a:latin typeface="DINOT-Light"/>
              </a:rPr>
              <a:t>th</a:t>
            </a:r>
            <a:r>
              <a:rPr kumimoji="1" lang="en-GB" dirty="0">
                <a:solidFill>
                  <a:schemeClr val="bg1"/>
                </a:solidFill>
                <a:latin typeface="DINOT-Light"/>
              </a:rPr>
              <a:t> or 1.85%</a:t>
            </a:r>
          </a:p>
        </p:txBody>
      </p:sp>
      <p:sp>
        <p:nvSpPr>
          <p:cNvPr id="31" name="Rectangle 3">
            <a:extLst>
              <a:ext uri="{FF2B5EF4-FFF2-40B4-BE49-F238E27FC236}">
                <a16:creationId xmlns:a16="http://schemas.microsoft.com/office/drawing/2014/main" id="{B5E92826-B714-4392-9A40-522291DF4367}"/>
              </a:ext>
            </a:extLst>
          </p:cNvPr>
          <p:cNvSpPr>
            <a:spLocks noChangeArrowheads="1"/>
          </p:cNvSpPr>
          <p:nvPr/>
        </p:nvSpPr>
        <p:spPr bwMode="auto">
          <a:xfrm>
            <a:off x="2810167" y="2185753"/>
            <a:ext cx="1724044" cy="674993"/>
          </a:xfrm>
          <a:prstGeom prst="roundRect">
            <a:avLst/>
          </a:prstGeom>
          <a:noFill/>
          <a:ln w="9525">
            <a:noFill/>
            <a:miter lim="800000"/>
            <a:headEnd/>
            <a:tailEnd/>
          </a:ln>
        </p:spPr>
        <p:txBody>
          <a:bodyPr anchor="ctr"/>
          <a:lstStyle/>
          <a:p>
            <a:pPr algn="ctr"/>
            <a:r>
              <a:rPr kumimoji="1" lang="en-GB" b="1" dirty="0">
                <a:solidFill>
                  <a:srgbClr val="4A3C87"/>
                </a:solidFill>
                <a:latin typeface="DINOT-Light"/>
              </a:rPr>
              <a:t>Pensionable pay over career</a:t>
            </a:r>
          </a:p>
        </p:txBody>
      </p:sp>
    </p:spTree>
    <p:extLst>
      <p:ext uri="{BB962C8B-B14F-4D97-AF65-F5344CB8AC3E}">
        <p14:creationId xmlns:p14="http://schemas.microsoft.com/office/powerpoint/2010/main" val="33418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animBg="1"/>
      <p:bldP spid="19" grpId="0" animBg="1"/>
      <p:bldP spid="21" grpId="0" animBg="1"/>
      <p:bldP spid="24" grpId="0"/>
      <p:bldP spid="27" grpId="0" animBg="1"/>
      <p:bldP spid="30" grpId="0" animBg="1"/>
      <p:bldP spid="34" grpId="0"/>
      <p:bldP spid="35" grpId="0" animBg="1"/>
      <p:bldP spid="36" grpId="0" animBg="1"/>
      <p:bldP spid="37" grpId="0" animBg="1"/>
      <p:bldP spid="38" grpId="0" animBg="1"/>
      <p:bldP spid="39" grpId="0" animBg="1"/>
      <p:bldP spid="40" grpId="0"/>
      <p:bldP spid="41" grpId="0"/>
      <p:bldP spid="28"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4. Keeping track of your pension</a:t>
            </a:r>
          </a:p>
        </p:txBody>
      </p:sp>
    </p:spTree>
    <p:extLst>
      <p:ext uri="{BB962C8B-B14F-4D97-AF65-F5344CB8AC3E}">
        <p14:creationId xmlns:p14="http://schemas.microsoft.com/office/powerpoint/2010/main" val="363576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B77C24-8CCD-4394-976C-2E3D4C06889C}"/>
              </a:ext>
            </a:extLst>
          </p:cNvPr>
          <p:cNvPicPr>
            <a:picLocks noChangeAspect="1"/>
          </p:cNvPicPr>
          <p:nvPr/>
        </p:nvPicPr>
        <p:blipFill>
          <a:blip r:embed="rId3"/>
          <a:stretch>
            <a:fillRect/>
          </a:stretch>
        </p:blipFill>
        <p:spPr>
          <a:xfrm>
            <a:off x="251520" y="1419969"/>
            <a:ext cx="3568967" cy="4673327"/>
          </a:xfrm>
          <a:prstGeom prst="rect">
            <a:avLst/>
          </a:prstGeom>
        </p:spPr>
      </p:pic>
      <p:sp>
        <p:nvSpPr>
          <p:cNvPr id="2" name="Title 1"/>
          <p:cNvSpPr>
            <a:spLocks noGrp="1"/>
          </p:cNvSpPr>
          <p:nvPr>
            <p:ph type="title"/>
          </p:nvPr>
        </p:nvSpPr>
        <p:spPr>
          <a:xfrm>
            <a:off x="218449" y="221193"/>
            <a:ext cx="8229600" cy="1143000"/>
          </a:xfrm>
        </p:spPr>
        <p:txBody>
          <a:bodyPr/>
          <a:lstStyle/>
          <a:p>
            <a:r>
              <a:rPr lang="en-GB" dirty="0"/>
              <a:t>How do you know what you’ve got?</a:t>
            </a:r>
            <a:br>
              <a:rPr lang="en-GB" dirty="0"/>
            </a:br>
            <a:r>
              <a:rPr lang="en-GB" dirty="0"/>
              <a:t>www.totalrewardstatements.nhs.uk </a:t>
            </a:r>
            <a:endParaRPr lang="en-GB" b="1" dirty="0">
              <a:solidFill>
                <a:srgbClr val="007A87"/>
              </a:solidFill>
              <a:highlight>
                <a:srgbClr val="FFFF00"/>
              </a:highlight>
            </a:endParaRPr>
          </a:p>
        </p:txBody>
      </p:sp>
      <p:sp>
        <p:nvSpPr>
          <p:cNvPr id="5" name="TextBox 4">
            <a:extLst>
              <a:ext uri="{FF2B5EF4-FFF2-40B4-BE49-F238E27FC236}">
                <a16:creationId xmlns:a16="http://schemas.microsoft.com/office/drawing/2014/main" id="{6C2899E2-EE2E-4300-9575-FD7CFAE1C519}"/>
              </a:ext>
            </a:extLst>
          </p:cNvPr>
          <p:cNvSpPr txBox="1"/>
          <p:nvPr/>
        </p:nvSpPr>
        <p:spPr>
          <a:xfrm>
            <a:off x="251520" y="5085184"/>
            <a:ext cx="3568967" cy="216024"/>
          </a:xfrm>
          <a:prstGeom prst="roundRect">
            <a:avLst/>
          </a:prstGeom>
          <a:noFill/>
          <a:ln w="38100">
            <a:solidFill>
              <a:srgbClr val="C60C30"/>
            </a:solidFill>
          </a:ln>
        </p:spPr>
        <p:txBody>
          <a:bodyPr wrap="square" rtlCol="0" anchor="ctr">
            <a:spAutoFit/>
          </a:bodyPr>
          <a:lstStyle/>
          <a:p>
            <a:pPr algn="ctr"/>
            <a:endParaRPr lang="en-GB" sz="1200" b="1" dirty="0">
              <a:solidFill>
                <a:srgbClr val="C60C30"/>
              </a:solidFill>
              <a:latin typeface="DINOT-Light"/>
            </a:endParaRPr>
          </a:p>
        </p:txBody>
      </p:sp>
      <p:sp>
        <p:nvSpPr>
          <p:cNvPr id="7" name="TextBox 6">
            <a:extLst>
              <a:ext uri="{FF2B5EF4-FFF2-40B4-BE49-F238E27FC236}">
                <a16:creationId xmlns:a16="http://schemas.microsoft.com/office/drawing/2014/main" id="{2B34AD58-BE9F-44BA-AD7D-4C5A6AF97616}"/>
              </a:ext>
            </a:extLst>
          </p:cNvPr>
          <p:cNvSpPr txBox="1"/>
          <p:nvPr/>
        </p:nvSpPr>
        <p:spPr>
          <a:xfrm>
            <a:off x="2050651" y="3513171"/>
            <a:ext cx="2017293" cy="1191816"/>
          </a:xfrm>
          <a:prstGeom prst="roundRect">
            <a:avLst/>
          </a:prstGeom>
          <a:solidFill>
            <a:srgbClr val="C60C30"/>
          </a:solidFill>
          <a:ln w="38100">
            <a:noFill/>
          </a:ln>
        </p:spPr>
        <p:txBody>
          <a:bodyPr wrap="square" rtlCol="0" anchor="ctr">
            <a:spAutoFit/>
          </a:bodyPr>
          <a:lstStyle/>
          <a:p>
            <a:pPr algn="ctr"/>
            <a:r>
              <a:rPr lang="en-GB" sz="1600" b="1" dirty="0">
                <a:solidFill>
                  <a:schemeClr val="bg1"/>
                </a:solidFill>
                <a:latin typeface="DINOT-Light"/>
              </a:rPr>
              <a:t>Your pension payable from Normal Pension Age</a:t>
            </a:r>
          </a:p>
        </p:txBody>
      </p:sp>
      <p:sp>
        <p:nvSpPr>
          <p:cNvPr id="8" name="TextBox 7">
            <a:extLst>
              <a:ext uri="{FF2B5EF4-FFF2-40B4-BE49-F238E27FC236}">
                <a16:creationId xmlns:a16="http://schemas.microsoft.com/office/drawing/2014/main" id="{794E255E-690B-4561-B34B-8778F551ED8D}"/>
              </a:ext>
            </a:extLst>
          </p:cNvPr>
          <p:cNvSpPr txBox="1"/>
          <p:nvPr/>
        </p:nvSpPr>
        <p:spPr>
          <a:xfrm>
            <a:off x="95078" y="6140979"/>
            <a:ext cx="4113283" cy="646986"/>
          </a:xfrm>
          <a:prstGeom prst="roundRect">
            <a:avLst/>
          </a:prstGeom>
          <a:solidFill>
            <a:srgbClr val="C60C30"/>
          </a:solidFill>
          <a:ln w="38100">
            <a:noFill/>
          </a:ln>
        </p:spPr>
        <p:txBody>
          <a:bodyPr wrap="square" rtlCol="0" anchor="ctr">
            <a:spAutoFit/>
          </a:bodyPr>
          <a:lstStyle/>
          <a:p>
            <a:pPr algn="ctr"/>
            <a:r>
              <a:rPr lang="en-GB" sz="1600" b="1" dirty="0">
                <a:solidFill>
                  <a:schemeClr val="bg1"/>
                </a:solidFill>
                <a:latin typeface="DINOT-Light"/>
              </a:rPr>
              <a:t>A guide to how much your pension would cost to buy from an insurance company</a:t>
            </a:r>
          </a:p>
        </p:txBody>
      </p:sp>
      <p:pic>
        <p:nvPicPr>
          <p:cNvPr id="9" name="Picture 8">
            <a:extLst>
              <a:ext uri="{FF2B5EF4-FFF2-40B4-BE49-F238E27FC236}">
                <a16:creationId xmlns:a16="http://schemas.microsoft.com/office/drawing/2014/main" id="{5F184F12-0D7F-47EE-A004-74424FCBE563}"/>
              </a:ext>
            </a:extLst>
          </p:cNvPr>
          <p:cNvPicPr>
            <a:picLocks noChangeAspect="1"/>
          </p:cNvPicPr>
          <p:nvPr/>
        </p:nvPicPr>
        <p:blipFill>
          <a:blip r:embed="rId4"/>
          <a:stretch>
            <a:fillRect/>
          </a:stretch>
        </p:blipFill>
        <p:spPr>
          <a:xfrm>
            <a:off x="4387778" y="1423048"/>
            <a:ext cx="4630154" cy="5390328"/>
          </a:xfrm>
          <a:prstGeom prst="rect">
            <a:avLst/>
          </a:prstGeom>
        </p:spPr>
      </p:pic>
      <p:sp>
        <p:nvSpPr>
          <p:cNvPr id="11" name="TextBox 10">
            <a:extLst>
              <a:ext uri="{FF2B5EF4-FFF2-40B4-BE49-F238E27FC236}">
                <a16:creationId xmlns:a16="http://schemas.microsoft.com/office/drawing/2014/main" id="{C5F32555-F479-4DE2-A2BC-7728E5B4BE44}"/>
              </a:ext>
            </a:extLst>
          </p:cNvPr>
          <p:cNvSpPr txBox="1"/>
          <p:nvPr/>
        </p:nvSpPr>
        <p:spPr>
          <a:xfrm>
            <a:off x="266168" y="5811545"/>
            <a:ext cx="3568967" cy="216024"/>
          </a:xfrm>
          <a:prstGeom prst="roundRect">
            <a:avLst/>
          </a:prstGeom>
          <a:noFill/>
          <a:ln w="38100">
            <a:solidFill>
              <a:srgbClr val="C60C30"/>
            </a:solidFill>
          </a:ln>
        </p:spPr>
        <p:txBody>
          <a:bodyPr wrap="square" rtlCol="0" anchor="ctr">
            <a:spAutoFit/>
          </a:bodyPr>
          <a:lstStyle/>
          <a:p>
            <a:pPr algn="ctr"/>
            <a:endParaRPr lang="en-GB" sz="1200" b="1" dirty="0">
              <a:solidFill>
                <a:srgbClr val="C60C30"/>
              </a:solidFill>
              <a:latin typeface="DINOT-Light"/>
            </a:endParaRPr>
          </a:p>
        </p:txBody>
      </p:sp>
      <p:sp>
        <p:nvSpPr>
          <p:cNvPr id="12" name="TextBox 11">
            <a:extLst>
              <a:ext uri="{FF2B5EF4-FFF2-40B4-BE49-F238E27FC236}">
                <a16:creationId xmlns:a16="http://schemas.microsoft.com/office/drawing/2014/main" id="{9D94D4DF-EA29-4E06-9902-E02AD5898C49}"/>
              </a:ext>
            </a:extLst>
          </p:cNvPr>
          <p:cNvSpPr txBox="1"/>
          <p:nvPr/>
        </p:nvSpPr>
        <p:spPr>
          <a:xfrm>
            <a:off x="4333249" y="4860023"/>
            <a:ext cx="2903047" cy="810361"/>
          </a:xfrm>
          <a:prstGeom prst="roundRect">
            <a:avLst/>
          </a:prstGeom>
          <a:noFill/>
          <a:ln w="38100">
            <a:solidFill>
              <a:srgbClr val="C60C30"/>
            </a:solidFill>
          </a:ln>
        </p:spPr>
        <p:txBody>
          <a:bodyPr wrap="square" rtlCol="0" anchor="ctr">
            <a:noAutofit/>
          </a:bodyPr>
          <a:lstStyle/>
          <a:p>
            <a:pPr algn="ctr"/>
            <a:endParaRPr lang="en-GB" sz="1200" b="1" dirty="0">
              <a:solidFill>
                <a:srgbClr val="C60C30"/>
              </a:solidFill>
              <a:latin typeface="DINOT-Light"/>
            </a:endParaRPr>
          </a:p>
        </p:txBody>
      </p:sp>
      <p:sp>
        <p:nvSpPr>
          <p:cNvPr id="14" name="TextBox 13">
            <a:extLst>
              <a:ext uri="{FF2B5EF4-FFF2-40B4-BE49-F238E27FC236}">
                <a16:creationId xmlns:a16="http://schemas.microsoft.com/office/drawing/2014/main" id="{68FD9B45-E065-4935-A413-B704DDBD0375}"/>
              </a:ext>
            </a:extLst>
          </p:cNvPr>
          <p:cNvSpPr txBox="1"/>
          <p:nvPr/>
        </p:nvSpPr>
        <p:spPr>
          <a:xfrm>
            <a:off x="4932040" y="5827385"/>
            <a:ext cx="2138417" cy="919401"/>
          </a:xfrm>
          <a:prstGeom prst="roundRect">
            <a:avLst/>
          </a:prstGeom>
          <a:solidFill>
            <a:srgbClr val="C60C30"/>
          </a:solidFill>
          <a:ln w="38100">
            <a:noFill/>
          </a:ln>
        </p:spPr>
        <p:txBody>
          <a:bodyPr wrap="square" rtlCol="0" anchor="ctr">
            <a:spAutoFit/>
          </a:bodyPr>
          <a:lstStyle/>
          <a:p>
            <a:pPr algn="ctr"/>
            <a:r>
              <a:rPr lang="en-GB" sz="1600" b="1" dirty="0">
                <a:solidFill>
                  <a:schemeClr val="bg1"/>
                </a:solidFill>
                <a:latin typeface="DINOT-Light"/>
              </a:rPr>
              <a:t>Total reward, including employer pension contributions</a:t>
            </a:r>
          </a:p>
        </p:txBody>
      </p:sp>
      <p:sp>
        <p:nvSpPr>
          <p:cNvPr id="16" name="TextBox 15">
            <a:extLst>
              <a:ext uri="{FF2B5EF4-FFF2-40B4-BE49-F238E27FC236}">
                <a16:creationId xmlns:a16="http://schemas.microsoft.com/office/drawing/2014/main" id="{E179D767-5353-4CAE-8548-F8D7B8E41B65}"/>
              </a:ext>
            </a:extLst>
          </p:cNvPr>
          <p:cNvSpPr txBox="1"/>
          <p:nvPr/>
        </p:nvSpPr>
        <p:spPr>
          <a:xfrm>
            <a:off x="98593" y="1351040"/>
            <a:ext cx="2172666" cy="328296"/>
          </a:xfrm>
          <a:prstGeom prst="roundRect">
            <a:avLst/>
          </a:prstGeom>
          <a:noFill/>
          <a:ln w="38100">
            <a:solidFill>
              <a:srgbClr val="C60C30"/>
            </a:solidFill>
          </a:ln>
        </p:spPr>
        <p:txBody>
          <a:bodyPr wrap="square" rtlCol="0" anchor="ctr">
            <a:noAutofit/>
          </a:bodyPr>
          <a:lstStyle/>
          <a:p>
            <a:pPr algn="ctr"/>
            <a:endParaRPr lang="en-GB" sz="1200" b="1" dirty="0">
              <a:solidFill>
                <a:srgbClr val="C60C30"/>
              </a:solidFill>
              <a:latin typeface="DINOT-Light"/>
            </a:endParaRPr>
          </a:p>
        </p:txBody>
      </p:sp>
      <p:sp>
        <p:nvSpPr>
          <p:cNvPr id="17" name="TextBox 16">
            <a:extLst>
              <a:ext uri="{FF2B5EF4-FFF2-40B4-BE49-F238E27FC236}">
                <a16:creationId xmlns:a16="http://schemas.microsoft.com/office/drawing/2014/main" id="{D52A2E82-ADB7-4213-871E-02DA83CE2D54}"/>
              </a:ext>
            </a:extLst>
          </p:cNvPr>
          <p:cNvSpPr txBox="1"/>
          <p:nvPr/>
        </p:nvSpPr>
        <p:spPr>
          <a:xfrm>
            <a:off x="4333249" y="1385933"/>
            <a:ext cx="2016000" cy="328296"/>
          </a:xfrm>
          <a:prstGeom prst="roundRect">
            <a:avLst/>
          </a:prstGeom>
          <a:noFill/>
          <a:ln w="38100">
            <a:solidFill>
              <a:srgbClr val="C60C30"/>
            </a:solidFill>
          </a:ln>
        </p:spPr>
        <p:txBody>
          <a:bodyPr wrap="square" rtlCol="0" anchor="ctr">
            <a:noAutofit/>
          </a:bodyPr>
          <a:lstStyle/>
          <a:p>
            <a:pPr algn="ctr"/>
            <a:endParaRPr lang="en-GB" sz="1200" b="1" dirty="0">
              <a:solidFill>
                <a:srgbClr val="C60C30"/>
              </a:solidFill>
              <a:latin typeface="DINOT-Light"/>
            </a:endParaRPr>
          </a:p>
        </p:txBody>
      </p:sp>
    </p:spTree>
    <p:extLst>
      <p:ext uri="{BB962C8B-B14F-4D97-AF65-F5344CB8AC3E}">
        <p14:creationId xmlns:p14="http://schemas.microsoft.com/office/powerpoint/2010/main" val="18236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2" grpId="0" animBg="1"/>
      <p:bldP spid="14"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5. Family benefits</a:t>
            </a:r>
          </a:p>
        </p:txBody>
      </p:sp>
    </p:spTree>
    <p:extLst>
      <p:ext uri="{BB962C8B-B14F-4D97-AF65-F5344CB8AC3E}">
        <p14:creationId xmlns:p14="http://schemas.microsoft.com/office/powerpoint/2010/main" val="116153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Benefits for dependants</a:t>
            </a:r>
          </a:p>
        </p:txBody>
      </p:sp>
      <p:sp>
        <p:nvSpPr>
          <p:cNvPr id="4" name="TextBox 3">
            <a:extLst>
              <a:ext uri="{FF2B5EF4-FFF2-40B4-BE49-F238E27FC236}">
                <a16:creationId xmlns:a16="http://schemas.microsoft.com/office/drawing/2014/main" id="{BFB3382B-B3FB-4048-BEBD-FA115FDDA352}"/>
              </a:ext>
            </a:extLst>
          </p:cNvPr>
          <p:cNvSpPr txBox="1"/>
          <p:nvPr/>
        </p:nvSpPr>
        <p:spPr>
          <a:xfrm>
            <a:off x="107504" y="2990230"/>
            <a:ext cx="2844000" cy="510778"/>
          </a:xfrm>
          <a:prstGeom prst="roundRect">
            <a:avLst/>
          </a:prstGeom>
          <a:solidFill>
            <a:srgbClr val="331C54"/>
          </a:solidFill>
          <a:ln w="38100">
            <a:noFill/>
          </a:ln>
        </p:spPr>
        <p:txBody>
          <a:bodyPr wrap="square" rtlCol="0" anchor="ctr">
            <a:spAutoFit/>
          </a:bodyPr>
          <a:lstStyle/>
          <a:p>
            <a:pPr algn="ctr"/>
            <a:r>
              <a:rPr lang="en-GB" sz="2400" b="1" dirty="0">
                <a:solidFill>
                  <a:schemeClr val="bg1"/>
                </a:solidFill>
                <a:latin typeface="DINOT-Light"/>
              </a:rPr>
              <a:t>In active service</a:t>
            </a:r>
          </a:p>
        </p:txBody>
      </p:sp>
      <p:sp>
        <p:nvSpPr>
          <p:cNvPr id="5" name="TextBox 4">
            <a:extLst>
              <a:ext uri="{FF2B5EF4-FFF2-40B4-BE49-F238E27FC236}">
                <a16:creationId xmlns:a16="http://schemas.microsoft.com/office/drawing/2014/main" id="{614E7D88-E7B7-4E31-9FC4-209AA1757E38}"/>
              </a:ext>
            </a:extLst>
          </p:cNvPr>
          <p:cNvSpPr txBox="1"/>
          <p:nvPr/>
        </p:nvSpPr>
        <p:spPr>
          <a:xfrm>
            <a:off x="3150000" y="2990230"/>
            <a:ext cx="2844000" cy="510778"/>
          </a:xfrm>
          <a:prstGeom prst="roundRect">
            <a:avLst/>
          </a:prstGeom>
          <a:noFill/>
          <a:ln w="28575">
            <a:solidFill>
              <a:srgbClr val="331C54"/>
            </a:solidFill>
            <a:prstDash val="sysDash"/>
          </a:ln>
        </p:spPr>
        <p:txBody>
          <a:bodyPr wrap="square" rtlCol="0" anchor="ctr">
            <a:spAutoFit/>
          </a:bodyPr>
          <a:lstStyle/>
          <a:p>
            <a:pPr algn="ctr"/>
            <a:r>
              <a:rPr lang="en-GB" sz="2400" b="1" dirty="0">
                <a:solidFill>
                  <a:srgbClr val="331C54"/>
                </a:solidFill>
                <a:latin typeface="DINOT-Light"/>
              </a:rPr>
              <a:t>In deferment</a:t>
            </a:r>
          </a:p>
        </p:txBody>
      </p:sp>
      <p:sp>
        <p:nvSpPr>
          <p:cNvPr id="6" name="TextBox 5">
            <a:extLst>
              <a:ext uri="{FF2B5EF4-FFF2-40B4-BE49-F238E27FC236}">
                <a16:creationId xmlns:a16="http://schemas.microsoft.com/office/drawing/2014/main" id="{9002DB5E-CF3C-4804-A0C6-5E4FEE12961E}"/>
              </a:ext>
            </a:extLst>
          </p:cNvPr>
          <p:cNvSpPr txBox="1"/>
          <p:nvPr/>
        </p:nvSpPr>
        <p:spPr>
          <a:xfrm>
            <a:off x="6209298" y="2990230"/>
            <a:ext cx="2844000" cy="510778"/>
          </a:xfrm>
          <a:prstGeom prst="roundRect">
            <a:avLst/>
          </a:prstGeom>
          <a:solidFill>
            <a:srgbClr val="331C54"/>
          </a:solidFill>
          <a:ln w="38100">
            <a:noFill/>
          </a:ln>
        </p:spPr>
        <p:txBody>
          <a:bodyPr wrap="square" rtlCol="0" anchor="ctr">
            <a:spAutoFit/>
          </a:bodyPr>
          <a:lstStyle/>
          <a:p>
            <a:pPr algn="ctr"/>
            <a:r>
              <a:rPr lang="en-GB" sz="2400" b="1" dirty="0">
                <a:solidFill>
                  <a:schemeClr val="bg1"/>
                </a:solidFill>
                <a:latin typeface="DINOT-Light"/>
              </a:rPr>
              <a:t>In retirement</a:t>
            </a:r>
          </a:p>
        </p:txBody>
      </p:sp>
      <p:sp>
        <p:nvSpPr>
          <p:cNvPr id="7" name="TextBox 6">
            <a:extLst>
              <a:ext uri="{FF2B5EF4-FFF2-40B4-BE49-F238E27FC236}">
                <a16:creationId xmlns:a16="http://schemas.microsoft.com/office/drawing/2014/main" id="{09388D52-DBE7-4DCF-A8F4-891BE82D7DD6}"/>
              </a:ext>
            </a:extLst>
          </p:cNvPr>
          <p:cNvSpPr txBox="1"/>
          <p:nvPr/>
        </p:nvSpPr>
        <p:spPr>
          <a:xfrm>
            <a:off x="2287309" y="2282999"/>
            <a:ext cx="1530246" cy="707231"/>
          </a:xfrm>
          <a:prstGeom prst="downArrowCallout">
            <a:avLst/>
          </a:prstGeom>
          <a:noFill/>
          <a:ln w="28575">
            <a:solidFill>
              <a:srgbClr val="C60C30"/>
            </a:solidFill>
            <a:prstDash val="sysDash"/>
          </a:ln>
        </p:spPr>
        <p:txBody>
          <a:bodyPr wrap="square" rtlCol="0" anchor="ctr">
            <a:spAutoFit/>
          </a:bodyPr>
          <a:lstStyle/>
          <a:p>
            <a:pPr algn="ctr"/>
            <a:r>
              <a:rPr lang="en-GB" sz="2400" b="1" dirty="0">
                <a:solidFill>
                  <a:srgbClr val="C60C30"/>
                </a:solidFill>
                <a:latin typeface="DINOT-Light"/>
              </a:rPr>
              <a:t>Leave</a:t>
            </a:r>
          </a:p>
        </p:txBody>
      </p:sp>
      <p:sp>
        <p:nvSpPr>
          <p:cNvPr id="8" name="TextBox 7">
            <a:extLst>
              <a:ext uri="{FF2B5EF4-FFF2-40B4-BE49-F238E27FC236}">
                <a16:creationId xmlns:a16="http://schemas.microsoft.com/office/drawing/2014/main" id="{8AB17D20-8DBB-4FF4-B9CA-2461E1523BA7}"/>
              </a:ext>
            </a:extLst>
          </p:cNvPr>
          <p:cNvSpPr txBox="1"/>
          <p:nvPr/>
        </p:nvSpPr>
        <p:spPr>
          <a:xfrm>
            <a:off x="5346010" y="2282999"/>
            <a:ext cx="1530246" cy="707231"/>
          </a:xfrm>
          <a:prstGeom prst="downArrowCallout">
            <a:avLst/>
          </a:prstGeom>
          <a:solidFill>
            <a:srgbClr val="C60C30"/>
          </a:solidFill>
          <a:ln w="38100">
            <a:noFill/>
          </a:ln>
        </p:spPr>
        <p:txBody>
          <a:bodyPr wrap="square" rtlCol="0" anchor="ctr">
            <a:spAutoFit/>
          </a:bodyPr>
          <a:lstStyle/>
          <a:p>
            <a:pPr algn="ctr"/>
            <a:r>
              <a:rPr lang="en-GB" sz="2400" b="1" dirty="0">
                <a:solidFill>
                  <a:schemeClr val="bg1"/>
                </a:solidFill>
                <a:latin typeface="DINOT-Light"/>
              </a:rPr>
              <a:t>Retire</a:t>
            </a:r>
          </a:p>
        </p:txBody>
      </p:sp>
      <p:sp>
        <p:nvSpPr>
          <p:cNvPr id="9" name="TextBox 8">
            <a:extLst>
              <a:ext uri="{FF2B5EF4-FFF2-40B4-BE49-F238E27FC236}">
                <a16:creationId xmlns:a16="http://schemas.microsoft.com/office/drawing/2014/main" id="{6221A338-4D03-42B6-97BF-FE4DB65FA3EB}"/>
              </a:ext>
            </a:extLst>
          </p:cNvPr>
          <p:cNvSpPr txBox="1"/>
          <p:nvPr/>
        </p:nvSpPr>
        <p:spPr>
          <a:xfrm>
            <a:off x="1979712" y="3822517"/>
            <a:ext cx="6037052" cy="408623"/>
          </a:xfrm>
          <a:prstGeom prst="roundRect">
            <a:avLst/>
          </a:prstGeom>
          <a:solidFill>
            <a:schemeClr val="bg1"/>
          </a:solidFill>
          <a:ln w="38100">
            <a:noFill/>
          </a:ln>
        </p:spPr>
        <p:txBody>
          <a:bodyPr wrap="square" rtlCol="0" anchor="ctr">
            <a:spAutoFit/>
          </a:bodyPr>
          <a:lstStyle/>
          <a:p>
            <a:r>
              <a:rPr lang="en-GB" b="1" dirty="0">
                <a:solidFill>
                  <a:srgbClr val="007A87"/>
                </a:solidFill>
                <a:latin typeface="DINOT-Light"/>
              </a:rPr>
              <a:t>Payable to spouse/partner for the rest of their life</a:t>
            </a:r>
          </a:p>
        </p:txBody>
      </p:sp>
      <p:sp>
        <p:nvSpPr>
          <p:cNvPr id="10" name="TextBox 9">
            <a:extLst>
              <a:ext uri="{FF2B5EF4-FFF2-40B4-BE49-F238E27FC236}">
                <a16:creationId xmlns:a16="http://schemas.microsoft.com/office/drawing/2014/main" id="{C48F23F5-04E7-4D7E-9D88-4686360BEB3F}"/>
              </a:ext>
            </a:extLst>
          </p:cNvPr>
          <p:cNvSpPr txBox="1"/>
          <p:nvPr/>
        </p:nvSpPr>
        <p:spPr>
          <a:xfrm>
            <a:off x="1979712" y="4688866"/>
            <a:ext cx="6066420" cy="408623"/>
          </a:xfrm>
          <a:prstGeom prst="roundRect">
            <a:avLst/>
          </a:prstGeom>
          <a:solidFill>
            <a:schemeClr val="bg1"/>
          </a:solidFill>
          <a:ln w="38100">
            <a:noFill/>
          </a:ln>
        </p:spPr>
        <p:txBody>
          <a:bodyPr wrap="square" rtlCol="0" anchor="ctr">
            <a:spAutoFit/>
          </a:bodyPr>
          <a:lstStyle/>
          <a:p>
            <a:r>
              <a:rPr lang="en-GB" b="1" i="1" dirty="0">
                <a:solidFill>
                  <a:srgbClr val="007A87"/>
                </a:solidFill>
                <a:latin typeface="DINOT-Light"/>
              </a:rPr>
              <a:t>Increased pension if member dies in active service</a:t>
            </a:r>
          </a:p>
        </p:txBody>
      </p:sp>
      <p:sp>
        <p:nvSpPr>
          <p:cNvPr id="12" name="TextBox 11">
            <a:extLst>
              <a:ext uri="{FF2B5EF4-FFF2-40B4-BE49-F238E27FC236}">
                <a16:creationId xmlns:a16="http://schemas.microsoft.com/office/drawing/2014/main" id="{22186474-BD1F-4B69-A665-DCC94DB609B7}"/>
              </a:ext>
            </a:extLst>
          </p:cNvPr>
          <p:cNvSpPr txBox="1"/>
          <p:nvPr/>
        </p:nvSpPr>
        <p:spPr>
          <a:xfrm>
            <a:off x="1979712" y="5578614"/>
            <a:ext cx="7164288" cy="442674"/>
          </a:xfrm>
          <a:prstGeom prst="roundRect">
            <a:avLst/>
          </a:prstGeom>
          <a:solidFill>
            <a:schemeClr val="bg1"/>
          </a:solidFill>
          <a:ln w="38100">
            <a:noFill/>
          </a:ln>
        </p:spPr>
        <p:txBody>
          <a:bodyPr wrap="square" rtlCol="0" anchor="ctr">
            <a:spAutoFit/>
          </a:bodyPr>
          <a:lstStyle/>
          <a:p>
            <a:r>
              <a:rPr lang="en-GB" sz="2000" b="1" dirty="0">
                <a:solidFill>
                  <a:srgbClr val="5EB6E5"/>
                </a:solidFill>
                <a:latin typeface="DINOT-Light"/>
              </a:rPr>
              <a:t>Most significant lump sum is paid when death is in active service</a:t>
            </a:r>
          </a:p>
        </p:txBody>
      </p:sp>
      <p:sp>
        <p:nvSpPr>
          <p:cNvPr id="13" name="TextBox 12">
            <a:extLst>
              <a:ext uri="{FF2B5EF4-FFF2-40B4-BE49-F238E27FC236}">
                <a16:creationId xmlns:a16="http://schemas.microsoft.com/office/drawing/2014/main" id="{1ED0A965-5F02-4114-96CB-D12E6776EC33}"/>
              </a:ext>
            </a:extLst>
          </p:cNvPr>
          <p:cNvSpPr txBox="1"/>
          <p:nvPr/>
        </p:nvSpPr>
        <p:spPr>
          <a:xfrm>
            <a:off x="1989438" y="6172917"/>
            <a:ext cx="6282444" cy="442674"/>
          </a:xfrm>
          <a:prstGeom prst="roundRect">
            <a:avLst/>
          </a:prstGeom>
          <a:solidFill>
            <a:schemeClr val="bg1"/>
          </a:solidFill>
          <a:ln w="38100">
            <a:noFill/>
          </a:ln>
        </p:spPr>
        <p:txBody>
          <a:bodyPr wrap="square" rtlCol="0" anchor="ctr">
            <a:spAutoFit/>
          </a:bodyPr>
          <a:lstStyle/>
          <a:p>
            <a:r>
              <a:rPr lang="en-GB" sz="2000" b="1" i="1" dirty="0">
                <a:solidFill>
                  <a:srgbClr val="5EB6E5"/>
                </a:solidFill>
                <a:latin typeface="DINOT-Light"/>
              </a:rPr>
              <a:t>Broadly this is 2 times yearly pensionable pay</a:t>
            </a:r>
          </a:p>
        </p:txBody>
      </p:sp>
      <p:sp>
        <p:nvSpPr>
          <p:cNvPr id="15" name="TextBox 14">
            <a:extLst>
              <a:ext uri="{FF2B5EF4-FFF2-40B4-BE49-F238E27FC236}">
                <a16:creationId xmlns:a16="http://schemas.microsoft.com/office/drawing/2014/main" id="{FABBF207-1F0C-4B73-8665-42B2AECF2C77}"/>
              </a:ext>
            </a:extLst>
          </p:cNvPr>
          <p:cNvSpPr txBox="1"/>
          <p:nvPr/>
        </p:nvSpPr>
        <p:spPr>
          <a:xfrm>
            <a:off x="377788" y="1383586"/>
            <a:ext cx="8388424" cy="578882"/>
          </a:xfrm>
          <a:prstGeom prst="roundRect">
            <a:avLst/>
          </a:prstGeom>
          <a:solidFill>
            <a:srgbClr val="5E82AB"/>
          </a:solidFill>
          <a:ln w="38100">
            <a:noFill/>
          </a:ln>
        </p:spPr>
        <p:txBody>
          <a:bodyPr wrap="square" rtlCol="0" anchor="ctr">
            <a:spAutoFit/>
          </a:bodyPr>
          <a:lstStyle/>
          <a:p>
            <a:pPr algn="ctr"/>
            <a:r>
              <a:rPr lang="en-GB" sz="2800" b="1" dirty="0">
                <a:solidFill>
                  <a:schemeClr val="bg1"/>
                </a:solidFill>
                <a:latin typeface="DINOT-Light"/>
              </a:rPr>
              <a:t>Family benefits in the NHS Pension Scheme</a:t>
            </a:r>
          </a:p>
        </p:txBody>
      </p:sp>
      <p:sp>
        <p:nvSpPr>
          <p:cNvPr id="16" name="Rectangle 3">
            <a:extLst>
              <a:ext uri="{FF2B5EF4-FFF2-40B4-BE49-F238E27FC236}">
                <a16:creationId xmlns:a16="http://schemas.microsoft.com/office/drawing/2014/main" id="{947CFCF8-4695-4770-A348-65E753146065}"/>
              </a:ext>
            </a:extLst>
          </p:cNvPr>
          <p:cNvSpPr>
            <a:spLocks noChangeArrowheads="1"/>
          </p:cNvSpPr>
          <p:nvPr/>
        </p:nvSpPr>
        <p:spPr bwMode="auto">
          <a:xfrm>
            <a:off x="215696" y="3892516"/>
            <a:ext cx="1620000" cy="1221998"/>
          </a:xfrm>
          <a:prstGeom prst="roundRect">
            <a:avLst/>
          </a:prstGeom>
          <a:solidFill>
            <a:srgbClr val="007A87"/>
          </a:solidFill>
          <a:ln w="9525">
            <a:noFill/>
            <a:miter lim="800000"/>
            <a:headEnd/>
            <a:tailEnd/>
          </a:ln>
        </p:spPr>
        <p:txBody>
          <a:bodyPr anchor="ctr"/>
          <a:lstStyle/>
          <a:p>
            <a:pPr algn="ctr"/>
            <a:r>
              <a:rPr kumimoji="1" lang="en-GB" sz="2000" b="1" dirty="0">
                <a:solidFill>
                  <a:schemeClr val="bg1"/>
                </a:solidFill>
                <a:latin typeface="DINOT-Light"/>
              </a:rPr>
              <a:t>Pension</a:t>
            </a:r>
          </a:p>
        </p:txBody>
      </p:sp>
      <p:sp>
        <p:nvSpPr>
          <p:cNvPr id="17" name="Rectangle 3">
            <a:extLst>
              <a:ext uri="{FF2B5EF4-FFF2-40B4-BE49-F238E27FC236}">
                <a16:creationId xmlns:a16="http://schemas.microsoft.com/office/drawing/2014/main" id="{0F0F4189-D727-4EB6-8554-95E1B5E34BD8}"/>
              </a:ext>
            </a:extLst>
          </p:cNvPr>
          <p:cNvSpPr>
            <a:spLocks noChangeArrowheads="1"/>
          </p:cNvSpPr>
          <p:nvPr/>
        </p:nvSpPr>
        <p:spPr bwMode="auto">
          <a:xfrm>
            <a:off x="215696" y="5375354"/>
            <a:ext cx="1620000" cy="1221998"/>
          </a:xfrm>
          <a:prstGeom prst="roundRect">
            <a:avLst/>
          </a:prstGeom>
          <a:solidFill>
            <a:srgbClr val="5EB6E5"/>
          </a:solidFill>
          <a:ln w="9525">
            <a:noFill/>
            <a:miter lim="800000"/>
            <a:headEnd/>
            <a:tailEnd/>
          </a:ln>
        </p:spPr>
        <p:txBody>
          <a:bodyPr anchor="ctr"/>
          <a:lstStyle/>
          <a:p>
            <a:pPr algn="ctr"/>
            <a:r>
              <a:rPr kumimoji="1" lang="en-GB" sz="2000" b="1" dirty="0">
                <a:solidFill>
                  <a:schemeClr val="bg1"/>
                </a:solidFill>
                <a:latin typeface="DINOT-Light"/>
              </a:rPr>
              <a:t>Life assurance lump sum</a:t>
            </a:r>
          </a:p>
        </p:txBody>
      </p:sp>
      <p:sp>
        <p:nvSpPr>
          <p:cNvPr id="24" name="TextBox 23">
            <a:extLst>
              <a:ext uri="{FF2B5EF4-FFF2-40B4-BE49-F238E27FC236}">
                <a16:creationId xmlns:a16="http://schemas.microsoft.com/office/drawing/2014/main" id="{4B0D58DB-D5F3-4A2D-9AE3-470F6F7133DA}"/>
              </a:ext>
            </a:extLst>
          </p:cNvPr>
          <p:cNvSpPr txBox="1"/>
          <p:nvPr/>
        </p:nvSpPr>
        <p:spPr>
          <a:xfrm>
            <a:off x="1979712" y="4248165"/>
            <a:ext cx="5663152" cy="442674"/>
          </a:xfrm>
          <a:prstGeom prst="roundRect">
            <a:avLst/>
          </a:prstGeom>
          <a:solidFill>
            <a:schemeClr val="bg1"/>
          </a:solidFill>
          <a:ln w="38100">
            <a:noFill/>
          </a:ln>
        </p:spPr>
        <p:txBody>
          <a:bodyPr wrap="square" rtlCol="0" anchor="ctr">
            <a:spAutoFit/>
          </a:bodyPr>
          <a:lstStyle/>
          <a:p>
            <a:r>
              <a:rPr lang="en-GB" sz="2000" b="1" dirty="0">
                <a:solidFill>
                  <a:srgbClr val="007A87"/>
                </a:solidFill>
                <a:latin typeface="DINOT-Light"/>
              </a:rPr>
              <a:t>And dependent children (generally until age 23)</a:t>
            </a:r>
          </a:p>
        </p:txBody>
      </p:sp>
      <p:sp>
        <p:nvSpPr>
          <p:cNvPr id="25" name="TextBox 24">
            <a:extLst>
              <a:ext uri="{FF2B5EF4-FFF2-40B4-BE49-F238E27FC236}">
                <a16:creationId xmlns:a16="http://schemas.microsoft.com/office/drawing/2014/main" id="{FF217314-A2B7-440A-B056-B2C6D5DDC448}"/>
              </a:ext>
            </a:extLst>
          </p:cNvPr>
          <p:cNvSpPr txBox="1"/>
          <p:nvPr/>
        </p:nvSpPr>
        <p:spPr>
          <a:xfrm>
            <a:off x="1876947" y="4173328"/>
            <a:ext cx="5868682" cy="590376"/>
          </a:xfrm>
          <a:prstGeom prst="roundRect">
            <a:avLst>
              <a:gd name="adj" fmla="val 50000"/>
            </a:avLst>
          </a:prstGeom>
          <a:noFill/>
          <a:ln w="12700">
            <a:solidFill>
              <a:srgbClr val="007A87"/>
            </a:solidFill>
            <a:prstDash val="solid"/>
          </a:ln>
        </p:spPr>
        <p:txBody>
          <a:bodyPr wrap="square" rtlCol="0" anchor="ctr">
            <a:spAutoFit/>
          </a:bodyPr>
          <a:lstStyle/>
          <a:p>
            <a:pPr algn="ctr"/>
            <a:endParaRPr lang="en-GB" sz="2400" b="1" dirty="0">
              <a:solidFill>
                <a:srgbClr val="331C54"/>
              </a:solidFill>
              <a:latin typeface="DINOT-Light"/>
            </a:endParaRPr>
          </a:p>
        </p:txBody>
      </p:sp>
      <p:sp>
        <p:nvSpPr>
          <p:cNvPr id="26" name="TextBox 25">
            <a:extLst>
              <a:ext uri="{FF2B5EF4-FFF2-40B4-BE49-F238E27FC236}">
                <a16:creationId xmlns:a16="http://schemas.microsoft.com/office/drawing/2014/main" id="{AA194169-3C47-453D-9F89-8CB9D652D95A}"/>
              </a:ext>
            </a:extLst>
          </p:cNvPr>
          <p:cNvSpPr txBox="1"/>
          <p:nvPr/>
        </p:nvSpPr>
        <p:spPr>
          <a:xfrm>
            <a:off x="1876947" y="5281746"/>
            <a:ext cx="7085152" cy="1409213"/>
          </a:xfrm>
          <a:prstGeom prst="roundRect">
            <a:avLst>
              <a:gd name="adj" fmla="val 19409"/>
            </a:avLst>
          </a:prstGeom>
          <a:noFill/>
          <a:ln w="12700">
            <a:solidFill>
              <a:srgbClr val="5EB6E5"/>
            </a:solidFill>
            <a:prstDash val="solid"/>
          </a:ln>
        </p:spPr>
        <p:txBody>
          <a:bodyPr wrap="square" rtlCol="0" anchor="ctr">
            <a:noAutofit/>
          </a:bodyPr>
          <a:lstStyle/>
          <a:p>
            <a:pPr algn="ctr"/>
            <a:endParaRPr lang="en-GB" sz="2400" b="1" dirty="0">
              <a:solidFill>
                <a:srgbClr val="331C54"/>
              </a:solidFill>
              <a:latin typeface="DINOT-Light"/>
            </a:endParaRPr>
          </a:p>
          <a:p>
            <a:pPr algn="ctr"/>
            <a:endParaRPr lang="en-GB" sz="2400" b="1" dirty="0">
              <a:solidFill>
                <a:srgbClr val="331C54"/>
              </a:solidFill>
              <a:latin typeface="DINOT-Light"/>
            </a:endParaRPr>
          </a:p>
          <a:p>
            <a:pPr algn="ctr"/>
            <a:endParaRPr lang="en-GB" sz="2400" b="1" dirty="0">
              <a:solidFill>
                <a:srgbClr val="331C54"/>
              </a:solidFill>
              <a:latin typeface="DINOT-Light"/>
            </a:endParaRPr>
          </a:p>
          <a:p>
            <a:pPr algn="ctr"/>
            <a:endParaRPr lang="en-GB" sz="2400" b="1" dirty="0">
              <a:solidFill>
                <a:srgbClr val="331C54"/>
              </a:solidFill>
              <a:latin typeface="DINOT-Light"/>
            </a:endParaRPr>
          </a:p>
        </p:txBody>
      </p:sp>
    </p:spTree>
    <p:extLst>
      <p:ext uri="{BB962C8B-B14F-4D97-AF65-F5344CB8AC3E}">
        <p14:creationId xmlns:p14="http://schemas.microsoft.com/office/powerpoint/2010/main" val="111653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5" grpId="0" animBg="1"/>
      <p:bldP spid="16" grpId="0" animBg="1"/>
      <p:bldP spid="17" grpId="0" animBg="1"/>
      <p:bldP spid="24" grpId="0" animBg="1"/>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6. Leaving the scheme</a:t>
            </a:r>
          </a:p>
        </p:txBody>
      </p:sp>
    </p:spTree>
    <p:extLst>
      <p:ext uri="{BB962C8B-B14F-4D97-AF65-F5344CB8AC3E}">
        <p14:creationId xmlns:p14="http://schemas.microsoft.com/office/powerpoint/2010/main" val="41243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GB" dirty="0"/>
              <a:t>Leaving the scheme</a:t>
            </a:r>
          </a:p>
        </p:txBody>
      </p:sp>
      <p:cxnSp>
        <p:nvCxnSpPr>
          <p:cNvPr id="4" name="Straight Arrow Connector 3">
            <a:extLst>
              <a:ext uri="{FF2B5EF4-FFF2-40B4-BE49-F238E27FC236}">
                <a16:creationId xmlns:a16="http://schemas.microsoft.com/office/drawing/2014/main" id="{95A23F87-577C-4440-9DC0-5C1768A792E8}"/>
              </a:ext>
            </a:extLst>
          </p:cNvPr>
          <p:cNvCxnSpPr>
            <a:cxnSpLocks/>
          </p:cNvCxnSpPr>
          <p:nvPr/>
        </p:nvCxnSpPr>
        <p:spPr>
          <a:xfrm>
            <a:off x="7740352" y="3270564"/>
            <a:ext cx="14036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8D3F17A-9C0A-4CA5-AB7C-2FB701226E11}"/>
              </a:ext>
            </a:extLst>
          </p:cNvPr>
          <p:cNvSpPr txBox="1"/>
          <p:nvPr/>
        </p:nvSpPr>
        <p:spPr>
          <a:xfrm>
            <a:off x="457200" y="2157229"/>
            <a:ext cx="1553850" cy="783193"/>
          </a:xfrm>
          <a:prstGeom prst="roundRect">
            <a:avLst/>
          </a:prstGeom>
          <a:solidFill>
            <a:schemeClr val="bg1"/>
          </a:solidFill>
          <a:ln w="38100">
            <a:solidFill>
              <a:schemeClr val="tx1"/>
            </a:solidFill>
          </a:ln>
        </p:spPr>
        <p:txBody>
          <a:bodyPr wrap="square" rtlCol="0" anchor="ctr">
            <a:spAutoFit/>
          </a:bodyPr>
          <a:lstStyle/>
          <a:p>
            <a:pPr algn="ctr"/>
            <a:r>
              <a:rPr lang="en-GB" sz="2000" b="1" dirty="0">
                <a:latin typeface="DINOT-Light"/>
              </a:rPr>
              <a:t>Join the scheme</a:t>
            </a:r>
          </a:p>
        </p:txBody>
      </p:sp>
      <p:cxnSp>
        <p:nvCxnSpPr>
          <p:cNvPr id="13" name="Straight Connector 12">
            <a:extLst>
              <a:ext uri="{FF2B5EF4-FFF2-40B4-BE49-F238E27FC236}">
                <a16:creationId xmlns:a16="http://schemas.microsoft.com/office/drawing/2014/main" id="{176677BF-AC04-4AAE-B62F-911322FCA4CA}"/>
              </a:ext>
            </a:extLst>
          </p:cNvPr>
          <p:cNvCxnSpPr>
            <a:cxnSpLocks/>
            <a:stCxn id="9" idx="2"/>
          </p:cNvCxnSpPr>
          <p:nvPr/>
        </p:nvCxnSpPr>
        <p:spPr>
          <a:xfrm>
            <a:off x="1234125" y="2940422"/>
            <a:ext cx="0" cy="330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2823C74-C860-4C41-85C3-F8AF0A6E0D59}"/>
              </a:ext>
            </a:extLst>
          </p:cNvPr>
          <p:cNvSpPr txBox="1"/>
          <p:nvPr/>
        </p:nvSpPr>
        <p:spPr>
          <a:xfrm>
            <a:off x="457200" y="3429000"/>
            <a:ext cx="2236861" cy="1123712"/>
          </a:xfrm>
          <a:prstGeom prst="roundRect">
            <a:avLst/>
          </a:prstGeom>
          <a:solidFill>
            <a:schemeClr val="bg1"/>
          </a:solidFill>
          <a:ln w="38100">
            <a:solidFill>
              <a:schemeClr val="tx1"/>
            </a:solidFill>
          </a:ln>
        </p:spPr>
        <p:txBody>
          <a:bodyPr wrap="square" rtlCol="0" anchor="ctr">
            <a:spAutoFit/>
          </a:bodyPr>
          <a:lstStyle/>
          <a:p>
            <a:pPr algn="ctr"/>
            <a:r>
              <a:rPr lang="en-GB" sz="2000" b="1" dirty="0">
                <a:latin typeface="DINOT-Light"/>
              </a:rPr>
              <a:t>Leave with</a:t>
            </a:r>
          </a:p>
          <a:p>
            <a:pPr algn="ctr"/>
            <a:r>
              <a:rPr lang="en-GB" sz="2000" b="1" dirty="0">
                <a:latin typeface="DINOT-Light"/>
              </a:rPr>
              <a:t>less than</a:t>
            </a:r>
          </a:p>
          <a:p>
            <a:pPr algn="ctr"/>
            <a:r>
              <a:rPr lang="en-GB" sz="2000" b="1" dirty="0">
                <a:latin typeface="DINOT-Light"/>
              </a:rPr>
              <a:t>2 years’ service</a:t>
            </a:r>
          </a:p>
        </p:txBody>
      </p:sp>
      <p:sp>
        <p:nvSpPr>
          <p:cNvPr id="16" name="TextBox 15">
            <a:extLst>
              <a:ext uri="{FF2B5EF4-FFF2-40B4-BE49-F238E27FC236}">
                <a16:creationId xmlns:a16="http://schemas.microsoft.com/office/drawing/2014/main" id="{FF881C3C-BEEA-489F-AFC5-2A9168C3894A}"/>
              </a:ext>
            </a:extLst>
          </p:cNvPr>
          <p:cNvSpPr txBox="1"/>
          <p:nvPr/>
        </p:nvSpPr>
        <p:spPr>
          <a:xfrm>
            <a:off x="3070177" y="3343871"/>
            <a:ext cx="2005879" cy="1464231"/>
          </a:xfrm>
          <a:prstGeom prst="roundRect">
            <a:avLst/>
          </a:prstGeom>
          <a:solidFill>
            <a:schemeClr val="bg1"/>
          </a:solidFill>
          <a:ln w="38100">
            <a:solidFill>
              <a:schemeClr val="tx1"/>
            </a:solidFill>
          </a:ln>
        </p:spPr>
        <p:txBody>
          <a:bodyPr wrap="square" rtlCol="0" anchor="ctr">
            <a:spAutoFit/>
          </a:bodyPr>
          <a:lstStyle/>
          <a:p>
            <a:pPr algn="ctr"/>
            <a:r>
              <a:rPr lang="en-GB" sz="2000" b="1" dirty="0">
                <a:latin typeface="DINOT-Light"/>
              </a:rPr>
              <a:t>Leave with</a:t>
            </a:r>
          </a:p>
          <a:p>
            <a:pPr algn="ctr"/>
            <a:r>
              <a:rPr lang="en-GB" sz="2000" b="1" dirty="0">
                <a:latin typeface="DINOT-Light"/>
              </a:rPr>
              <a:t>more than</a:t>
            </a:r>
          </a:p>
          <a:p>
            <a:pPr algn="ctr"/>
            <a:r>
              <a:rPr lang="en-GB" sz="2000" b="1" dirty="0">
                <a:latin typeface="DINOT-Light"/>
              </a:rPr>
              <a:t>2 years’ service</a:t>
            </a:r>
          </a:p>
        </p:txBody>
      </p:sp>
      <p:sp>
        <p:nvSpPr>
          <p:cNvPr id="18" name="TextBox 17">
            <a:extLst>
              <a:ext uri="{FF2B5EF4-FFF2-40B4-BE49-F238E27FC236}">
                <a16:creationId xmlns:a16="http://schemas.microsoft.com/office/drawing/2014/main" id="{86041FBA-AB91-4863-A6FF-C705469AC3A0}"/>
              </a:ext>
            </a:extLst>
          </p:cNvPr>
          <p:cNvSpPr txBox="1"/>
          <p:nvPr/>
        </p:nvSpPr>
        <p:spPr>
          <a:xfrm>
            <a:off x="7019296" y="2141751"/>
            <a:ext cx="1873184" cy="783193"/>
          </a:xfrm>
          <a:prstGeom prst="roundRect">
            <a:avLst/>
          </a:prstGeom>
          <a:solidFill>
            <a:schemeClr val="bg1"/>
          </a:solidFill>
          <a:ln w="38100">
            <a:solidFill>
              <a:schemeClr val="tx1"/>
            </a:solidFill>
          </a:ln>
        </p:spPr>
        <p:txBody>
          <a:bodyPr wrap="square" rtlCol="0" anchor="ctr">
            <a:spAutoFit/>
          </a:bodyPr>
          <a:lstStyle/>
          <a:p>
            <a:pPr algn="ctr"/>
            <a:r>
              <a:rPr lang="en-GB" sz="2000" b="1" dirty="0">
                <a:latin typeface="DINOT-Light"/>
              </a:rPr>
              <a:t>Retirement age</a:t>
            </a:r>
          </a:p>
        </p:txBody>
      </p:sp>
      <p:cxnSp>
        <p:nvCxnSpPr>
          <p:cNvPr id="19" name="Straight Arrow Connector 18">
            <a:extLst>
              <a:ext uri="{FF2B5EF4-FFF2-40B4-BE49-F238E27FC236}">
                <a16:creationId xmlns:a16="http://schemas.microsoft.com/office/drawing/2014/main" id="{085601C0-55A8-4777-89DA-4495DE16BA06}"/>
              </a:ext>
            </a:extLst>
          </p:cNvPr>
          <p:cNvCxnSpPr>
            <a:cxnSpLocks/>
            <a:endCxn id="30" idx="0"/>
          </p:cNvCxnSpPr>
          <p:nvPr/>
        </p:nvCxnSpPr>
        <p:spPr>
          <a:xfrm>
            <a:off x="1477332" y="4552712"/>
            <a:ext cx="0" cy="488866"/>
          </a:xfrm>
          <a:prstGeom prst="straightConnector1">
            <a:avLst/>
          </a:prstGeom>
          <a:ln w="76200">
            <a:solidFill>
              <a:srgbClr val="007A87"/>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547169C-48D0-436B-A305-F485E560B03C}"/>
              </a:ext>
            </a:extLst>
          </p:cNvPr>
          <p:cNvSpPr txBox="1"/>
          <p:nvPr/>
        </p:nvSpPr>
        <p:spPr>
          <a:xfrm>
            <a:off x="286826" y="5041578"/>
            <a:ext cx="2381012" cy="1464231"/>
          </a:xfrm>
          <a:prstGeom prst="roundRect">
            <a:avLst/>
          </a:prstGeom>
          <a:solidFill>
            <a:srgbClr val="007A87"/>
          </a:solidFill>
          <a:ln w="12700">
            <a:noFill/>
          </a:ln>
        </p:spPr>
        <p:txBody>
          <a:bodyPr wrap="square" rtlCol="0" anchor="ctr">
            <a:spAutoFit/>
          </a:bodyPr>
          <a:lstStyle/>
          <a:p>
            <a:pPr algn="ctr"/>
            <a:r>
              <a:rPr lang="en-GB" sz="2000" b="1" dirty="0">
                <a:solidFill>
                  <a:schemeClr val="bg1"/>
                </a:solidFill>
                <a:latin typeface="DINOT-Light"/>
              </a:rPr>
              <a:t>Receive a refund of YOUR contributions (less tax)</a:t>
            </a:r>
          </a:p>
        </p:txBody>
      </p:sp>
      <p:cxnSp>
        <p:nvCxnSpPr>
          <p:cNvPr id="31" name="Straight Arrow Connector 30">
            <a:extLst>
              <a:ext uri="{FF2B5EF4-FFF2-40B4-BE49-F238E27FC236}">
                <a16:creationId xmlns:a16="http://schemas.microsoft.com/office/drawing/2014/main" id="{220ADC33-CF58-48E5-9EB3-E5EFFB64296F}"/>
              </a:ext>
            </a:extLst>
          </p:cNvPr>
          <p:cNvCxnSpPr>
            <a:cxnSpLocks/>
          </p:cNvCxnSpPr>
          <p:nvPr/>
        </p:nvCxnSpPr>
        <p:spPr>
          <a:xfrm flipV="1">
            <a:off x="4640150" y="5778588"/>
            <a:ext cx="786994" cy="2"/>
          </a:xfrm>
          <a:prstGeom prst="straightConnector1">
            <a:avLst/>
          </a:prstGeom>
          <a:ln w="76200">
            <a:solidFill>
              <a:srgbClr val="5482AB"/>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60C5032-6695-4376-BD6C-0F08974F8308}"/>
              </a:ext>
            </a:extLst>
          </p:cNvPr>
          <p:cNvSpPr txBox="1"/>
          <p:nvPr/>
        </p:nvSpPr>
        <p:spPr>
          <a:xfrm>
            <a:off x="3035990" y="5211837"/>
            <a:ext cx="1878301" cy="1123712"/>
          </a:xfrm>
          <a:prstGeom prst="roundRect">
            <a:avLst/>
          </a:prstGeom>
          <a:solidFill>
            <a:srgbClr val="5E82AB"/>
          </a:solidFill>
          <a:ln w="12700">
            <a:noFill/>
          </a:ln>
        </p:spPr>
        <p:txBody>
          <a:bodyPr wrap="square" rtlCol="0" anchor="ctr">
            <a:spAutoFit/>
          </a:bodyPr>
          <a:lstStyle/>
          <a:p>
            <a:pPr algn="ctr"/>
            <a:r>
              <a:rPr lang="en-GB" sz="2000" b="1" dirty="0">
                <a:solidFill>
                  <a:schemeClr val="bg1"/>
                </a:solidFill>
                <a:latin typeface="DINOT-Light"/>
              </a:rPr>
              <a:t>Your pension stays in the scheme</a:t>
            </a:r>
          </a:p>
        </p:txBody>
      </p:sp>
      <p:sp>
        <p:nvSpPr>
          <p:cNvPr id="39" name="TextBox 38">
            <a:extLst>
              <a:ext uri="{FF2B5EF4-FFF2-40B4-BE49-F238E27FC236}">
                <a16:creationId xmlns:a16="http://schemas.microsoft.com/office/drawing/2014/main" id="{7A950239-4B3C-4A6A-A8F9-6F9D9760B4A8}"/>
              </a:ext>
            </a:extLst>
          </p:cNvPr>
          <p:cNvSpPr txBox="1"/>
          <p:nvPr/>
        </p:nvSpPr>
        <p:spPr>
          <a:xfrm>
            <a:off x="7490013" y="4939422"/>
            <a:ext cx="1653988" cy="1328023"/>
          </a:xfrm>
          <a:prstGeom prst="roundRect">
            <a:avLst/>
          </a:prstGeom>
          <a:solidFill>
            <a:srgbClr val="5E82AB"/>
          </a:solidFill>
          <a:ln w="12700">
            <a:noFill/>
          </a:ln>
        </p:spPr>
        <p:txBody>
          <a:bodyPr wrap="square" rtlCol="0" anchor="ctr">
            <a:spAutoFit/>
          </a:bodyPr>
          <a:lstStyle/>
          <a:p>
            <a:pPr algn="ctr"/>
            <a:r>
              <a:rPr lang="en-GB" b="1" dirty="0">
                <a:solidFill>
                  <a:schemeClr val="bg1"/>
                </a:solidFill>
                <a:latin typeface="DINOT-Light"/>
              </a:rPr>
              <a:t>Payable from retirement age</a:t>
            </a:r>
          </a:p>
        </p:txBody>
      </p:sp>
      <p:cxnSp>
        <p:nvCxnSpPr>
          <p:cNvPr id="41" name="Straight Arrow Connector 40">
            <a:extLst>
              <a:ext uri="{FF2B5EF4-FFF2-40B4-BE49-F238E27FC236}">
                <a16:creationId xmlns:a16="http://schemas.microsoft.com/office/drawing/2014/main" id="{9A051FCF-5675-4B17-AC84-BE8D20823395}"/>
              </a:ext>
            </a:extLst>
          </p:cNvPr>
          <p:cNvCxnSpPr>
            <a:cxnSpLocks/>
          </p:cNvCxnSpPr>
          <p:nvPr/>
        </p:nvCxnSpPr>
        <p:spPr>
          <a:xfrm>
            <a:off x="6948362" y="5773688"/>
            <a:ext cx="591479" cy="1"/>
          </a:xfrm>
          <a:prstGeom prst="straightConnector1">
            <a:avLst/>
          </a:prstGeom>
          <a:ln w="76200">
            <a:solidFill>
              <a:srgbClr val="5482AB"/>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08C31A0-220F-4AB3-9BB0-CE9DAA6FE9DC}"/>
              </a:ext>
            </a:extLst>
          </p:cNvPr>
          <p:cNvSpPr txBox="1"/>
          <p:nvPr/>
        </p:nvSpPr>
        <p:spPr>
          <a:xfrm>
            <a:off x="5427145" y="5382092"/>
            <a:ext cx="1521218" cy="783193"/>
          </a:xfrm>
          <a:prstGeom prst="roundRect">
            <a:avLst/>
          </a:prstGeom>
          <a:solidFill>
            <a:schemeClr val="bg1"/>
          </a:solidFill>
          <a:ln w="38100">
            <a:solidFill>
              <a:srgbClr val="5482AB"/>
            </a:solidFill>
          </a:ln>
        </p:spPr>
        <p:txBody>
          <a:bodyPr wrap="square" rtlCol="0" anchor="ctr">
            <a:spAutoFit/>
          </a:bodyPr>
          <a:lstStyle/>
          <a:p>
            <a:pPr algn="ctr"/>
            <a:r>
              <a:rPr lang="en-GB" sz="2000" b="1" dirty="0">
                <a:solidFill>
                  <a:srgbClr val="5482AB"/>
                </a:solidFill>
                <a:latin typeface="DINOT-Light"/>
              </a:rPr>
              <a:t>Inflation protection</a:t>
            </a:r>
          </a:p>
        </p:txBody>
      </p:sp>
      <p:cxnSp>
        <p:nvCxnSpPr>
          <p:cNvPr id="29" name="Straight Connector 28">
            <a:extLst>
              <a:ext uri="{FF2B5EF4-FFF2-40B4-BE49-F238E27FC236}">
                <a16:creationId xmlns:a16="http://schemas.microsoft.com/office/drawing/2014/main" id="{6481179F-88AA-496E-B282-3208B8E353AB}"/>
              </a:ext>
            </a:extLst>
          </p:cNvPr>
          <p:cNvCxnSpPr>
            <a:cxnSpLocks/>
            <a:stCxn id="18" idx="2"/>
          </p:cNvCxnSpPr>
          <p:nvPr/>
        </p:nvCxnSpPr>
        <p:spPr>
          <a:xfrm>
            <a:off x="7955888" y="2924944"/>
            <a:ext cx="0" cy="345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2310873-0A9D-4EB0-85D0-57B82C0E4F54}"/>
              </a:ext>
            </a:extLst>
          </p:cNvPr>
          <p:cNvSpPr txBox="1"/>
          <p:nvPr/>
        </p:nvSpPr>
        <p:spPr>
          <a:xfrm>
            <a:off x="3070177" y="2125851"/>
            <a:ext cx="1569973" cy="783193"/>
          </a:xfrm>
          <a:prstGeom prst="roundRect">
            <a:avLst/>
          </a:prstGeom>
          <a:solidFill>
            <a:schemeClr val="bg1"/>
          </a:solidFill>
          <a:ln w="38100">
            <a:solidFill>
              <a:schemeClr val="tx1"/>
            </a:solidFill>
          </a:ln>
        </p:spPr>
        <p:txBody>
          <a:bodyPr wrap="square" rtlCol="0" anchor="ctr">
            <a:spAutoFit/>
          </a:bodyPr>
          <a:lstStyle/>
          <a:p>
            <a:pPr algn="ctr"/>
            <a:r>
              <a:rPr lang="en-GB" sz="2000" b="1" dirty="0">
                <a:latin typeface="DINOT-Light"/>
              </a:rPr>
              <a:t>2 years service</a:t>
            </a:r>
          </a:p>
        </p:txBody>
      </p:sp>
      <p:cxnSp>
        <p:nvCxnSpPr>
          <p:cNvPr id="35" name="Straight Connector 34">
            <a:extLst>
              <a:ext uri="{FF2B5EF4-FFF2-40B4-BE49-F238E27FC236}">
                <a16:creationId xmlns:a16="http://schemas.microsoft.com/office/drawing/2014/main" id="{E6D6C244-8743-4678-96DA-4A99508F3263}"/>
              </a:ext>
            </a:extLst>
          </p:cNvPr>
          <p:cNvCxnSpPr>
            <a:cxnSpLocks/>
            <a:stCxn id="33" idx="2"/>
          </p:cNvCxnSpPr>
          <p:nvPr/>
        </p:nvCxnSpPr>
        <p:spPr>
          <a:xfrm>
            <a:off x="3855164" y="2909044"/>
            <a:ext cx="0" cy="361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3E0092-7965-44DA-8AFA-91D828052B7E}"/>
              </a:ext>
            </a:extLst>
          </p:cNvPr>
          <p:cNvCxnSpPr>
            <a:cxnSpLocks/>
          </p:cNvCxnSpPr>
          <p:nvPr/>
        </p:nvCxnSpPr>
        <p:spPr>
          <a:xfrm>
            <a:off x="0" y="3258741"/>
            <a:ext cx="565212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CEE2CB3-FB08-4A5D-9BC5-838DE7A84A90}"/>
              </a:ext>
            </a:extLst>
          </p:cNvPr>
          <p:cNvCxnSpPr>
            <a:cxnSpLocks/>
          </p:cNvCxnSpPr>
          <p:nvPr/>
        </p:nvCxnSpPr>
        <p:spPr>
          <a:xfrm>
            <a:off x="5652120" y="3258741"/>
            <a:ext cx="2088232" cy="11823"/>
          </a:xfrm>
          <a:prstGeom prst="line">
            <a:avLst/>
          </a:prstGeom>
          <a:ln w="7620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5DF7CF06-FBA4-4534-B881-613BCCAA58F1}"/>
              </a:ext>
            </a:extLst>
          </p:cNvPr>
          <p:cNvCxnSpPr>
            <a:cxnSpLocks/>
            <a:stCxn id="16" idx="2"/>
          </p:cNvCxnSpPr>
          <p:nvPr/>
        </p:nvCxnSpPr>
        <p:spPr>
          <a:xfrm>
            <a:off x="4073117" y="4808102"/>
            <a:ext cx="0" cy="403735"/>
          </a:xfrm>
          <a:prstGeom prst="straightConnector1">
            <a:avLst/>
          </a:prstGeom>
          <a:ln w="76200">
            <a:solidFill>
              <a:srgbClr val="5E82A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02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18" grpId="0" animBg="1"/>
      <p:bldP spid="30" grpId="0" animBg="1"/>
      <p:bldP spid="37" grpId="0" animBg="1"/>
      <p:bldP spid="39" grpId="0" animBg="1"/>
      <p:bldP spid="24"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7. Retiring from the scheme</a:t>
            </a:r>
          </a:p>
        </p:txBody>
      </p:sp>
    </p:spTree>
    <p:extLst>
      <p:ext uri="{BB962C8B-B14F-4D97-AF65-F5344CB8AC3E}">
        <p14:creationId xmlns:p14="http://schemas.microsoft.com/office/powerpoint/2010/main" val="390009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Drawing your pension</a:t>
            </a:r>
          </a:p>
        </p:txBody>
      </p:sp>
      <p:sp>
        <p:nvSpPr>
          <p:cNvPr id="25" name="TextBox 24">
            <a:extLst>
              <a:ext uri="{FF2B5EF4-FFF2-40B4-BE49-F238E27FC236}">
                <a16:creationId xmlns:a16="http://schemas.microsoft.com/office/drawing/2014/main" id="{14CC2D50-7135-45EE-9F43-9FE0503BBA65}"/>
              </a:ext>
            </a:extLst>
          </p:cNvPr>
          <p:cNvSpPr txBox="1"/>
          <p:nvPr/>
        </p:nvSpPr>
        <p:spPr>
          <a:xfrm>
            <a:off x="1619672" y="1556792"/>
            <a:ext cx="2412000" cy="510778"/>
          </a:xfrm>
          <a:prstGeom prst="roundRect">
            <a:avLst/>
          </a:prstGeom>
          <a:solidFill>
            <a:srgbClr val="F5A52C"/>
          </a:solidFill>
          <a:ln w="38100">
            <a:noFill/>
          </a:ln>
        </p:spPr>
        <p:txBody>
          <a:bodyPr wrap="square" rtlCol="0" anchor="ctr">
            <a:spAutoFit/>
          </a:bodyPr>
          <a:lstStyle/>
          <a:p>
            <a:pPr algn="ctr"/>
            <a:r>
              <a:rPr lang="en-GB" sz="2400" b="1" dirty="0">
                <a:solidFill>
                  <a:schemeClr val="bg1"/>
                </a:solidFill>
                <a:latin typeface="DINOT-Light"/>
              </a:rPr>
              <a:t>1995 Section</a:t>
            </a:r>
          </a:p>
        </p:txBody>
      </p:sp>
      <p:sp>
        <p:nvSpPr>
          <p:cNvPr id="26" name="TextBox 25">
            <a:extLst>
              <a:ext uri="{FF2B5EF4-FFF2-40B4-BE49-F238E27FC236}">
                <a16:creationId xmlns:a16="http://schemas.microsoft.com/office/drawing/2014/main" id="{1907F123-F5EB-4ABB-84A1-D230526C705C}"/>
              </a:ext>
            </a:extLst>
          </p:cNvPr>
          <p:cNvSpPr txBox="1"/>
          <p:nvPr/>
        </p:nvSpPr>
        <p:spPr>
          <a:xfrm>
            <a:off x="4139952" y="1556792"/>
            <a:ext cx="2412000" cy="510778"/>
          </a:xfrm>
          <a:prstGeom prst="roundRect">
            <a:avLst/>
          </a:prstGeom>
          <a:solidFill>
            <a:srgbClr val="5EB6E5"/>
          </a:solidFill>
          <a:ln w="38100">
            <a:noFill/>
          </a:ln>
        </p:spPr>
        <p:txBody>
          <a:bodyPr wrap="square" rtlCol="0" anchor="ctr">
            <a:spAutoFit/>
          </a:bodyPr>
          <a:lstStyle/>
          <a:p>
            <a:pPr algn="ctr"/>
            <a:r>
              <a:rPr lang="en-GB" sz="2400" b="1" dirty="0">
                <a:solidFill>
                  <a:schemeClr val="bg1"/>
                </a:solidFill>
                <a:latin typeface="DINOT-Light"/>
              </a:rPr>
              <a:t>2008 Section</a:t>
            </a:r>
          </a:p>
        </p:txBody>
      </p:sp>
      <p:sp>
        <p:nvSpPr>
          <p:cNvPr id="27" name="TextBox 26">
            <a:extLst>
              <a:ext uri="{FF2B5EF4-FFF2-40B4-BE49-F238E27FC236}">
                <a16:creationId xmlns:a16="http://schemas.microsoft.com/office/drawing/2014/main" id="{E9609A16-567F-40E9-9C56-46114D458AB4}"/>
              </a:ext>
            </a:extLst>
          </p:cNvPr>
          <p:cNvSpPr txBox="1"/>
          <p:nvPr/>
        </p:nvSpPr>
        <p:spPr>
          <a:xfrm>
            <a:off x="6660232" y="1556792"/>
            <a:ext cx="2412000" cy="510778"/>
          </a:xfrm>
          <a:prstGeom prst="roundRect">
            <a:avLst/>
          </a:prstGeom>
          <a:solidFill>
            <a:srgbClr val="4A3C87"/>
          </a:solidFill>
          <a:ln w="38100">
            <a:noFill/>
          </a:ln>
        </p:spPr>
        <p:txBody>
          <a:bodyPr wrap="square" rtlCol="0" anchor="ctr">
            <a:spAutoFit/>
          </a:bodyPr>
          <a:lstStyle/>
          <a:p>
            <a:pPr algn="ctr"/>
            <a:r>
              <a:rPr lang="en-GB" sz="2400" b="1" dirty="0">
                <a:solidFill>
                  <a:schemeClr val="bg1"/>
                </a:solidFill>
                <a:latin typeface="DINOT-Light"/>
              </a:rPr>
              <a:t>2015 Scheme</a:t>
            </a:r>
          </a:p>
        </p:txBody>
      </p:sp>
      <p:sp>
        <p:nvSpPr>
          <p:cNvPr id="28" name="Rectangle 3">
            <a:extLst>
              <a:ext uri="{FF2B5EF4-FFF2-40B4-BE49-F238E27FC236}">
                <a16:creationId xmlns:a16="http://schemas.microsoft.com/office/drawing/2014/main" id="{21985F5B-72B3-4A1F-9A5A-9C883278F6FE}"/>
              </a:ext>
            </a:extLst>
          </p:cNvPr>
          <p:cNvSpPr>
            <a:spLocks noChangeArrowheads="1"/>
          </p:cNvSpPr>
          <p:nvPr/>
        </p:nvSpPr>
        <p:spPr bwMode="auto">
          <a:xfrm>
            <a:off x="105791" y="2276872"/>
            <a:ext cx="1297858" cy="1363639"/>
          </a:xfrm>
          <a:prstGeom prst="roundRect">
            <a:avLst/>
          </a:prstGeom>
          <a:solidFill>
            <a:srgbClr val="5E82AB"/>
          </a:solidFill>
          <a:ln w="9525">
            <a:noFill/>
            <a:miter lim="800000"/>
            <a:headEnd/>
            <a:tailEnd/>
          </a:ln>
        </p:spPr>
        <p:txBody>
          <a:bodyPr anchor="ctr"/>
          <a:lstStyle/>
          <a:p>
            <a:pPr algn="ctr"/>
            <a:r>
              <a:rPr kumimoji="1" lang="en-GB" sz="2000" b="1" dirty="0">
                <a:solidFill>
                  <a:schemeClr val="bg1"/>
                </a:solidFill>
                <a:latin typeface="DINOT-Light"/>
              </a:rPr>
              <a:t>Normal</a:t>
            </a:r>
          </a:p>
          <a:p>
            <a:pPr algn="ctr"/>
            <a:r>
              <a:rPr kumimoji="1" lang="en-GB" sz="2000" b="1" dirty="0">
                <a:solidFill>
                  <a:schemeClr val="bg1"/>
                </a:solidFill>
                <a:latin typeface="DINOT-Light"/>
              </a:rPr>
              <a:t>Pension</a:t>
            </a:r>
          </a:p>
          <a:p>
            <a:pPr algn="ctr"/>
            <a:r>
              <a:rPr kumimoji="1" lang="en-GB" sz="2000" b="1" dirty="0">
                <a:solidFill>
                  <a:schemeClr val="bg1"/>
                </a:solidFill>
                <a:latin typeface="DINOT-Light"/>
              </a:rPr>
              <a:t>Age</a:t>
            </a:r>
          </a:p>
        </p:txBody>
      </p:sp>
      <p:sp>
        <p:nvSpPr>
          <p:cNvPr id="29" name="TextBox 28">
            <a:extLst>
              <a:ext uri="{FF2B5EF4-FFF2-40B4-BE49-F238E27FC236}">
                <a16:creationId xmlns:a16="http://schemas.microsoft.com/office/drawing/2014/main" id="{BBFFDDC6-236C-4703-8C21-68C0AB7C9E18}"/>
              </a:ext>
            </a:extLst>
          </p:cNvPr>
          <p:cNvSpPr txBox="1"/>
          <p:nvPr/>
        </p:nvSpPr>
        <p:spPr>
          <a:xfrm>
            <a:off x="2209445" y="2618757"/>
            <a:ext cx="1232453" cy="578882"/>
          </a:xfrm>
          <a:prstGeom prst="roundRect">
            <a:avLst/>
          </a:prstGeom>
          <a:noFill/>
          <a:ln w="38100">
            <a:noFill/>
          </a:ln>
        </p:spPr>
        <p:txBody>
          <a:bodyPr wrap="square" rtlCol="0" anchor="ctr">
            <a:spAutoFit/>
          </a:bodyPr>
          <a:lstStyle/>
          <a:p>
            <a:pPr algn="ctr"/>
            <a:r>
              <a:rPr lang="en-GB" sz="2800" b="1" dirty="0">
                <a:solidFill>
                  <a:srgbClr val="F5A52C"/>
                </a:solidFill>
                <a:latin typeface="DINOT-Light"/>
              </a:rPr>
              <a:t>60</a:t>
            </a:r>
          </a:p>
        </p:txBody>
      </p:sp>
      <p:sp>
        <p:nvSpPr>
          <p:cNvPr id="30" name="TextBox 29">
            <a:extLst>
              <a:ext uri="{FF2B5EF4-FFF2-40B4-BE49-F238E27FC236}">
                <a16:creationId xmlns:a16="http://schemas.microsoft.com/office/drawing/2014/main" id="{3EF0B325-D774-49D7-A4F0-31AFDCF8DA4E}"/>
              </a:ext>
            </a:extLst>
          </p:cNvPr>
          <p:cNvSpPr txBox="1"/>
          <p:nvPr/>
        </p:nvSpPr>
        <p:spPr>
          <a:xfrm>
            <a:off x="4538504" y="2644033"/>
            <a:ext cx="1614895" cy="578882"/>
          </a:xfrm>
          <a:prstGeom prst="roundRect">
            <a:avLst/>
          </a:prstGeom>
          <a:noFill/>
          <a:ln w="38100">
            <a:noFill/>
          </a:ln>
        </p:spPr>
        <p:txBody>
          <a:bodyPr wrap="square" rtlCol="0" anchor="ctr">
            <a:spAutoFit/>
          </a:bodyPr>
          <a:lstStyle/>
          <a:p>
            <a:pPr algn="ctr"/>
            <a:r>
              <a:rPr lang="en-GB" sz="2800" b="1" dirty="0">
                <a:solidFill>
                  <a:srgbClr val="5EB6E5"/>
                </a:solidFill>
                <a:latin typeface="DINOT-Light"/>
              </a:rPr>
              <a:t>65</a:t>
            </a:r>
          </a:p>
        </p:txBody>
      </p:sp>
      <p:sp>
        <p:nvSpPr>
          <p:cNvPr id="31" name="TextBox 30">
            <a:extLst>
              <a:ext uri="{FF2B5EF4-FFF2-40B4-BE49-F238E27FC236}">
                <a16:creationId xmlns:a16="http://schemas.microsoft.com/office/drawing/2014/main" id="{E0B0FB43-5B88-4B8C-8D8A-B8D5277B5005}"/>
              </a:ext>
            </a:extLst>
          </p:cNvPr>
          <p:cNvSpPr txBox="1"/>
          <p:nvPr/>
        </p:nvSpPr>
        <p:spPr>
          <a:xfrm>
            <a:off x="6660232" y="2516601"/>
            <a:ext cx="2304256" cy="783193"/>
          </a:xfrm>
          <a:prstGeom prst="roundRect">
            <a:avLst/>
          </a:prstGeom>
          <a:noFill/>
          <a:ln w="38100">
            <a:noFill/>
          </a:ln>
        </p:spPr>
        <p:txBody>
          <a:bodyPr wrap="square" rtlCol="0" anchor="ctr">
            <a:spAutoFit/>
          </a:bodyPr>
          <a:lstStyle/>
          <a:p>
            <a:pPr algn="ctr"/>
            <a:r>
              <a:rPr lang="en-GB" sz="2000" b="1" dirty="0">
                <a:solidFill>
                  <a:srgbClr val="4A3C87"/>
                </a:solidFill>
                <a:latin typeface="DINOT-Light"/>
              </a:rPr>
              <a:t>State Pension Age</a:t>
            </a:r>
          </a:p>
          <a:p>
            <a:pPr algn="ctr"/>
            <a:r>
              <a:rPr lang="en-GB" sz="2000" b="1" dirty="0">
                <a:solidFill>
                  <a:srgbClr val="4A3C87"/>
                </a:solidFill>
                <a:latin typeface="DINOT-Light"/>
              </a:rPr>
              <a:t>Between 65 &amp; 68</a:t>
            </a:r>
          </a:p>
        </p:txBody>
      </p:sp>
      <p:sp>
        <p:nvSpPr>
          <p:cNvPr id="32" name="Rectangle 3">
            <a:extLst>
              <a:ext uri="{FF2B5EF4-FFF2-40B4-BE49-F238E27FC236}">
                <a16:creationId xmlns:a16="http://schemas.microsoft.com/office/drawing/2014/main" id="{81618C18-0A19-4DB7-AABF-92BE1F081BB8}"/>
              </a:ext>
            </a:extLst>
          </p:cNvPr>
          <p:cNvSpPr>
            <a:spLocks noChangeArrowheads="1"/>
          </p:cNvSpPr>
          <p:nvPr/>
        </p:nvSpPr>
        <p:spPr bwMode="auto">
          <a:xfrm>
            <a:off x="105791" y="3779444"/>
            <a:ext cx="1297858" cy="1363639"/>
          </a:xfrm>
          <a:prstGeom prst="roundRect">
            <a:avLst/>
          </a:prstGeom>
          <a:solidFill>
            <a:srgbClr val="5E82AB"/>
          </a:solidFill>
          <a:ln w="9525">
            <a:noFill/>
            <a:miter lim="800000"/>
            <a:headEnd/>
            <a:tailEnd/>
          </a:ln>
        </p:spPr>
        <p:txBody>
          <a:bodyPr anchor="ctr"/>
          <a:lstStyle/>
          <a:p>
            <a:pPr algn="ctr"/>
            <a:r>
              <a:rPr kumimoji="1" lang="en-GB" sz="2000" b="1" dirty="0">
                <a:solidFill>
                  <a:schemeClr val="bg1"/>
                </a:solidFill>
                <a:latin typeface="DINOT-Light"/>
              </a:rPr>
              <a:t>Retiring early (not VR)</a:t>
            </a:r>
          </a:p>
        </p:txBody>
      </p:sp>
      <p:sp>
        <p:nvSpPr>
          <p:cNvPr id="33" name="Rectangle 3">
            <a:extLst>
              <a:ext uri="{FF2B5EF4-FFF2-40B4-BE49-F238E27FC236}">
                <a16:creationId xmlns:a16="http://schemas.microsoft.com/office/drawing/2014/main" id="{D69A951C-B478-4E7D-B9DC-4F54A89713A5}"/>
              </a:ext>
            </a:extLst>
          </p:cNvPr>
          <p:cNvSpPr>
            <a:spLocks noChangeArrowheads="1"/>
          </p:cNvSpPr>
          <p:nvPr/>
        </p:nvSpPr>
        <p:spPr bwMode="auto">
          <a:xfrm>
            <a:off x="98736" y="5305721"/>
            <a:ext cx="1297858" cy="1363639"/>
          </a:xfrm>
          <a:prstGeom prst="roundRect">
            <a:avLst/>
          </a:prstGeom>
          <a:solidFill>
            <a:srgbClr val="5E82AB"/>
          </a:solidFill>
          <a:ln w="9525">
            <a:noFill/>
            <a:miter lim="800000"/>
            <a:headEnd/>
            <a:tailEnd/>
          </a:ln>
        </p:spPr>
        <p:txBody>
          <a:bodyPr anchor="ctr"/>
          <a:lstStyle/>
          <a:p>
            <a:pPr algn="ctr"/>
            <a:r>
              <a:rPr kumimoji="1" lang="en-GB" sz="2000" b="1" dirty="0">
                <a:solidFill>
                  <a:schemeClr val="bg1"/>
                </a:solidFill>
                <a:latin typeface="DINOT-Light"/>
              </a:rPr>
              <a:t>Retiring late</a:t>
            </a:r>
          </a:p>
          <a:p>
            <a:pPr algn="ctr"/>
            <a:r>
              <a:rPr kumimoji="1" lang="en-GB" sz="1400" b="1" i="1" dirty="0">
                <a:solidFill>
                  <a:schemeClr val="bg1"/>
                </a:solidFill>
                <a:latin typeface="DINOT-Light"/>
              </a:rPr>
              <a:t>(max age 75)</a:t>
            </a:r>
          </a:p>
        </p:txBody>
      </p:sp>
      <p:sp>
        <p:nvSpPr>
          <p:cNvPr id="34" name="TextBox 33">
            <a:extLst>
              <a:ext uri="{FF2B5EF4-FFF2-40B4-BE49-F238E27FC236}">
                <a16:creationId xmlns:a16="http://schemas.microsoft.com/office/drawing/2014/main" id="{6A93FF3B-15CA-48B0-ABDE-118C7D1103E6}"/>
              </a:ext>
            </a:extLst>
          </p:cNvPr>
          <p:cNvSpPr txBox="1"/>
          <p:nvPr/>
        </p:nvSpPr>
        <p:spPr>
          <a:xfrm>
            <a:off x="1619672" y="4207644"/>
            <a:ext cx="2304256" cy="1021556"/>
          </a:xfrm>
          <a:prstGeom prst="roundRect">
            <a:avLst/>
          </a:prstGeom>
          <a:noFill/>
          <a:ln w="38100">
            <a:noFill/>
          </a:ln>
        </p:spPr>
        <p:txBody>
          <a:bodyPr wrap="square" rtlCol="0" anchor="ctr">
            <a:spAutoFit/>
          </a:bodyPr>
          <a:lstStyle/>
          <a:p>
            <a:pPr algn="ctr"/>
            <a:r>
              <a:rPr lang="en-GB" b="1" dirty="0">
                <a:solidFill>
                  <a:srgbClr val="F5A52C"/>
                </a:solidFill>
                <a:latin typeface="DINOT-Light"/>
              </a:rPr>
              <a:t>From 55</a:t>
            </a:r>
          </a:p>
          <a:p>
            <a:pPr algn="ctr"/>
            <a:r>
              <a:rPr lang="en-GB" b="1" dirty="0">
                <a:solidFill>
                  <a:srgbClr val="F5A52C"/>
                </a:solidFill>
                <a:latin typeface="DINOT-Light"/>
              </a:rPr>
              <a:t>(or 50 if joined before 06/04/2006)</a:t>
            </a:r>
          </a:p>
        </p:txBody>
      </p:sp>
      <p:sp>
        <p:nvSpPr>
          <p:cNvPr id="35" name="TextBox 34">
            <a:extLst>
              <a:ext uri="{FF2B5EF4-FFF2-40B4-BE49-F238E27FC236}">
                <a16:creationId xmlns:a16="http://schemas.microsoft.com/office/drawing/2014/main" id="{F07D0F5E-1A1E-45EC-857D-A8D99B004703}"/>
              </a:ext>
            </a:extLst>
          </p:cNvPr>
          <p:cNvSpPr txBox="1"/>
          <p:nvPr/>
        </p:nvSpPr>
        <p:spPr>
          <a:xfrm>
            <a:off x="4193823" y="4487698"/>
            <a:ext cx="2304256" cy="510778"/>
          </a:xfrm>
          <a:prstGeom prst="roundRect">
            <a:avLst/>
          </a:prstGeom>
          <a:noFill/>
          <a:ln w="38100">
            <a:noFill/>
          </a:ln>
        </p:spPr>
        <p:txBody>
          <a:bodyPr wrap="square" rtlCol="0" anchor="ctr">
            <a:spAutoFit/>
          </a:bodyPr>
          <a:lstStyle/>
          <a:p>
            <a:pPr algn="ctr"/>
            <a:r>
              <a:rPr lang="en-GB" sz="2400" b="1" dirty="0">
                <a:solidFill>
                  <a:srgbClr val="5EB6E5"/>
                </a:solidFill>
                <a:latin typeface="DINOT-Light"/>
              </a:rPr>
              <a:t>From 55</a:t>
            </a:r>
          </a:p>
        </p:txBody>
      </p:sp>
      <p:sp>
        <p:nvSpPr>
          <p:cNvPr id="36" name="TextBox 35">
            <a:extLst>
              <a:ext uri="{FF2B5EF4-FFF2-40B4-BE49-F238E27FC236}">
                <a16:creationId xmlns:a16="http://schemas.microsoft.com/office/drawing/2014/main" id="{63DBA6CD-509E-4D03-BC06-1759ED1C2740}"/>
              </a:ext>
            </a:extLst>
          </p:cNvPr>
          <p:cNvSpPr txBox="1"/>
          <p:nvPr/>
        </p:nvSpPr>
        <p:spPr>
          <a:xfrm>
            <a:off x="6644456" y="4465885"/>
            <a:ext cx="2304256" cy="510778"/>
          </a:xfrm>
          <a:prstGeom prst="roundRect">
            <a:avLst/>
          </a:prstGeom>
          <a:noFill/>
          <a:ln w="38100">
            <a:noFill/>
          </a:ln>
        </p:spPr>
        <p:txBody>
          <a:bodyPr wrap="square" rtlCol="0" anchor="ctr">
            <a:spAutoFit/>
          </a:bodyPr>
          <a:lstStyle/>
          <a:p>
            <a:pPr algn="ctr"/>
            <a:r>
              <a:rPr lang="en-GB" sz="2400" b="1" dirty="0">
                <a:solidFill>
                  <a:srgbClr val="4A3C87"/>
                </a:solidFill>
                <a:latin typeface="DINOT-Light"/>
              </a:rPr>
              <a:t>From 55</a:t>
            </a:r>
          </a:p>
        </p:txBody>
      </p:sp>
      <p:sp>
        <p:nvSpPr>
          <p:cNvPr id="37" name="Rectangle 3">
            <a:extLst>
              <a:ext uri="{FF2B5EF4-FFF2-40B4-BE49-F238E27FC236}">
                <a16:creationId xmlns:a16="http://schemas.microsoft.com/office/drawing/2014/main" id="{1A31633F-A603-48DD-B572-5E10D96BF0F9}"/>
              </a:ext>
            </a:extLst>
          </p:cNvPr>
          <p:cNvSpPr>
            <a:spLocks noChangeArrowheads="1"/>
          </p:cNvSpPr>
          <p:nvPr/>
        </p:nvSpPr>
        <p:spPr bwMode="auto">
          <a:xfrm>
            <a:off x="1619672" y="3778491"/>
            <a:ext cx="7452560" cy="408623"/>
          </a:xfrm>
          <a:prstGeom prst="roundRect">
            <a:avLst/>
          </a:prstGeom>
          <a:noFill/>
          <a:ln w="12700">
            <a:solidFill>
              <a:srgbClr val="5482AB"/>
            </a:solidFill>
            <a:miter lim="800000"/>
            <a:headEnd/>
            <a:tailEnd/>
          </a:ln>
        </p:spPr>
        <p:txBody>
          <a:bodyPr wrap="square" anchor="ctr">
            <a:spAutoFit/>
          </a:bodyPr>
          <a:lstStyle/>
          <a:p>
            <a:pPr algn="ctr"/>
            <a:r>
              <a:rPr kumimoji="1" lang="en-US" b="1" dirty="0">
                <a:solidFill>
                  <a:srgbClr val="5482AB"/>
                </a:solidFill>
                <a:latin typeface="DINOT-Light"/>
              </a:rPr>
              <a:t>Your pension starts at a lower amount as paid earlier and for longer</a:t>
            </a:r>
          </a:p>
        </p:txBody>
      </p:sp>
      <p:sp>
        <p:nvSpPr>
          <p:cNvPr id="40" name="TextBox 39">
            <a:extLst>
              <a:ext uri="{FF2B5EF4-FFF2-40B4-BE49-F238E27FC236}">
                <a16:creationId xmlns:a16="http://schemas.microsoft.com/office/drawing/2014/main" id="{A74D69D6-A1C0-4EDE-AC92-D9C6B636DF35}"/>
              </a:ext>
            </a:extLst>
          </p:cNvPr>
          <p:cNvSpPr txBox="1"/>
          <p:nvPr/>
        </p:nvSpPr>
        <p:spPr>
          <a:xfrm>
            <a:off x="1844644" y="5272450"/>
            <a:ext cx="1854312" cy="1430179"/>
          </a:xfrm>
          <a:prstGeom prst="roundRect">
            <a:avLst/>
          </a:prstGeom>
          <a:noFill/>
          <a:ln w="38100">
            <a:noFill/>
          </a:ln>
        </p:spPr>
        <p:txBody>
          <a:bodyPr wrap="square" rtlCol="0" anchor="ctr">
            <a:spAutoFit/>
          </a:bodyPr>
          <a:lstStyle/>
          <a:p>
            <a:pPr algn="ctr"/>
            <a:r>
              <a:rPr lang="en-GB" b="1" dirty="0">
                <a:solidFill>
                  <a:srgbClr val="F5A52C"/>
                </a:solidFill>
                <a:latin typeface="DINOT-Light"/>
              </a:rPr>
              <a:t>Maximum 45 years’ service</a:t>
            </a:r>
          </a:p>
          <a:p>
            <a:pPr algn="ctr"/>
            <a:endParaRPr lang="en-GB" sz="600" b="1" dirty="0">
              <a:solidFill>
                <a:srgbClr val="F5A52C"/>
              </a:solidFill>
              <a:latin typeface="DINOT-Light"/>
            </a:endParaRPr>
          </a:p>
          <a:p>
            <a:pPr algn="ctr"/>
            <a:r>
              <a:rPr lang="en-GB" b="1" dirty="0">
                <a:solidFill>
                  <a:srgbClr val="F5A52C"/>
                </a:solidFill>
                <a:latin typeface="DINOT-Light"/>
              </a:rPr>
              <a:t>No increase for retiring late</a:t>
            </a:r>
          </a:p>
        </p:txBody>
      </p:sp>
      <p:sp>
        <p:nvSpPr>
          <p:cNvPr id="42" name="TextBox 41">
            <a:extLst>
              <a:ext uri="{FF2B5EF4-FFF2-40B4-BE49-F238E27FC236}">
                <a16:creationId xmlns:a16="http://schemas.microsoft.com/office/drawing/2014/main" id="{4250E0F9-4706-4BDB-A95F-59D360B22300}"/>
              </a:ext>
            </a:extLst>
          </p:cNvPr>
          <p:cNvSpPr txBox="1"/>
          <p:nvPr/>
        </p:nvSpPr>
        <p:spPr>
          <a:xfrm>
            <a:off x="4317282" y="5261993"/>
            <a:ext cx="2057338" cy="1430179"/>
          </a:xfrm>
          <a:prstGeom prst="roundRect">
            <a:avLst/>
          </a:prstGeom>
          <a:noFill/>
          <a:ln w="38100">
            <a:noFill/>
          </a:ln>
        </p:spPr>
        <p:txBody>
          <a:bodyPr wrap="square" rtlCol="0" anchor="ctr">
            <a:spAutoFit/>
          </a:bodyPr>
          <a:lstStyle/>
          <a:p>
            <a:pPr algn="ctr"/>
            <a:r>
              <a:rPr lang="en-GB" b="1" dirty="0">
                <a:solidFill>
                  <a:srgbClr val="5EB6E5"/>
                </a:solidFill>
                <a:latin typeface="DINOT-Light"/>
              </a:rPr>
              <a:t>Maximum 45 years’ service</a:t>
            </a:r>
          </a:p>
          <a:p>
            <a:pPr algn="ctr"/>
            <a:endParaRPr lang="en-GB" sz="600" b="1" dirty="0">
              <a:solidFill>
                <a:srgbClr val="5EB6E5"/>
              </a:solidFill>
              <a:latin typeface="DINOT-Light"/>
            </a:endParaRPr>
          </a:p>
          <a:p>
            <a:pPr algn="ctr"/>
            <a:r>
              <a:rPr lang="en-GB" b="1" dirty="0">
                <a:solidFill>
                  <a:srgbClr val="5EB6E5"/>
                </a:solidFill>
                <a:latin typeface="DINOT-Light"/>
              </a:rPr>
              <a:t>Pension increased for retiring late</a:t>
            </a:r>
          </a:p>
        </p:txBody>
      </p:sp>
      <p:sp>
        <p:nvSpPr>
          <p:cNvPr id="43" name="TextBox 42">
            <a:extLst>
              <a:ext uri="{FF2B5EF4-FFF2-40B4-BE49-F238E27FC236}">
                <a16:creationId xmlns:a16="http://schemas.microsoft.com/office/drawing/2014/main" id="{3D11525F-D0F5-4AFB-A2BF-441753CD2589}"/>
              </a:ext>
            </a:extLst>
          </p:cNvPr>
          <p:cNvSpPr txBox="1"/>
          <p:nvPr/>
        </p:nvSpPr>
        <p:spPr>
          <a:xfrm>
            <a:off x="6705286" y="5261993"/>
            <a:ext cx="2214148" cy="1430179"/>
          </a:xfrm>
          <a:prstGeom prst="roundRect">
            <a:avLst/>
          </a:prstGeom>
          <a:noFill/>
          <a:ln w="38100">
            <a:noFill/>
          </a:ln>
        </p:spPr>
        <p:txBody>
          <a:bodyPr wrap="square" rtlCol="0" anchor="ctr">
            <a:spAutoFit/>
          </a:bodyPr>
          <a:lstStyle/>
          <a:p>
            <a:pPr algn="ctr"/>
            <a:r>
              <a:rPr lang="en-GB" b="1" dirty="0">
                <a:solidFill>
                  <a:srgbClr val="4A3C87"/>
                </a:solidFill>
                <a:latin typeface="DINOT-Light"/>
              </a:rPr>
              <a:t>No maximum service</a:t>
            </a:r>
          </a:p>
          <a:p>
            <a:pPr algn="ctr"/>
            <a:endParaRPr lang="en-GB" sz="600" b="1" dirty="0">
              <a:solidFill>
                <a:srgbClr val="4A3C87"/>
              </a:solidFill>
              <a:latin typeface="DINOT-Light"/>
            </a:endParaRPr>
          </a:p>
          <a:p>
            <a:pPr algn="ctr"/>
            <a:r>
              <a:rPr lang="en-GB" b="1" dirty="0">
                <a:solidFill>
                  <a:srgbClr val="4A3C87"/>
                </a:solidFill>
                <a:latin typeface="DINOT-Light"/>
              </a:rPr>
              <a:t>Pension increased for retiring late</a:t>
            </a:r>
          </a:p>
        </p:txBody>
      </p:sp>
    </p:spTree>
    <p:extLst>
      <p:ext uri="{BB962C8B-B14F-4D97-AF65-F5344CB8AC3E}">
        <p14:creationId xmlns:p14="http://schemas.microsoft.com/office/powerpoint/2010/main" val="23788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30" grpId="0"/>
      <p:bldP spid="31" grpId="0"/>
      <p:bldP spid="32" grpId="0" animBg="1"/>
      <p:bldP spid="33" grpId="0" animBg="1"/>
      <p:bldP spid="34" grpId="0"/>
      <p:bldP spid="35" grpId="0"/>
      <p:bldP spid="36" grpId="0"/>
      <p:bldP spid="37" grpId="0" animBg="1"/>
      <p:bldP spid="40"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1. An overview</a:t>
            </a:r>
          </a:p>
        </p:txBody>
      </p:sp>
    </p:spTree>
    <p:extLst>
      <p:ext uri="{BB962C8B-B14F-4D97-AF65-F5344CB8AC3E}">
        <p14:creationId xmlns:p14="http://schemas.microsoft.com/office/powerpoint/2010/main" val="376551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Choosing benefits at retirement</a:t>
            </a:r>
            <a:br>
              <a:rPr lang="en-GB" dirty="0"/>
            </a:br>
            <a:r>
              <a:rPr lang="en-GB" dirty="0"/>
              <a:t>Example – 2015 Scheme</a:t>
            </a:r>
          </a:p>
        </p:txBody>
      </p:sp>
      <p:sp>
        <p:nvSpPr>
          <p:cNvPr id="10" name="Rectangle 3">
            <a:extLst>
              <a:ext uri="{FF2B5EF4-FFF2-40B4-BE49-F238E27FC236}">
                <a16:creationId xmlns:a16="http://schemas.microsoft.com/office/drawing/2014/main" id="{5867621C-E7BC-460D-8450-73CFEC3FA027}"/>
              </a:ext>
            </a:extLst>
          </p:cNvPr>
          <p:cNvSpPr>
            <a:spLocks noChangeArrowheads="1"/>
          </p:cNvSpPr>
          <p:nvPr/>
        </p:nvSpPr>
        <p:spPr bwMode="auto">
          <a:xfrm>
            <a:off x="313184" y="1700808"/>
            <a:ext cx="3394720" cy="1512167"/>
          </a:xfrm>
          <a:prstGeom prst="roundRect">
            <a:avLst/>
          </a:prstGeom>
          <a:solidFill>
            <a:srgbClr val="4A3C87"/>
          </a:solidFill>
          <a:ln w="9525">
            <a:noFill/>
            <a:miter lim="800000"/>
            <a:headEnd/>
            <a:tailEnd/>
          </a:ln>
        </p:spPr>
        <p:txBody>
          <a:bodyPr anchor="ctr"/>
          <a:lstStyle/>
          <a:p>
            <a:pPr algn="ctr"/>
            <a:r>
              <a:rPr kumimoji="1" lang="en-GB" sz="2400" b="1" dirty="0">
                <a:solidFill>
                  <a:schemeClr val="bg1"/>
                </a:solidFill>
                <a:latin typeface="DINOT-Light"/>
              </a:rPr>
              <a:t>Take a full pension</a:t>
            </a:r>
          </a:p>
        </p:txBody>
      </p:sp>
      <p:sp>
        <p:nvSpPr>
          <p:cNvPr id="11" name="Rectangle 3">
            <a:extLst>
              <a:ext uri="{FF2B5EF4-FFF2-40B4-BE49-F238E27FC236}">
                <a16:creationId xmlns:a16="http://schemas.microsoft.com/office/drawing/2014/main" id="{19B6C27C-3959-4D62-A24C-0EF8FC7E6E31}"/>
              </a:ext>
            </a:extLst>
          </p:cNvPr>
          <p:cNvSpPr>
            <a:spLocks noChangeArrowheads="1"/>
          </p:cNvSpPr>
          <p:nvPr/>
        </p:nvSpPr>
        <p:spPr bwMode="auto">
          <a:xfrm>
            <a:off x="5306410" y="1667235"/>
            <a:ext cx="3514062" cy="1512167"/>
          </a:xfrm>
          <a:prstGeom prst="roundRect">
            <a:avLst/>
          </a:prstGeom>
          <a:solidFill>
            <a:srgbClr val="5E82AB"/>
          </a:solidFill>
          <a:ln w="9525">
            <a:noFill/>
            <a:miter lim="800000"/>
            <a:headEnd/>
            <a:tailEnd/>
          </a:ln>
        </p:spPr>
        <p:txBody>
          <a:bodyPr anchor="ctr"/>
          <a:lstStyle/>
          <a:p>
            <a:pPr algn="ctr"/>
            <a:r>
              <a:rPr kumimoji="1" lang="en-GB" sz="2000" b="1" dirty="0">
                <a:solidFill>
                  <a:schemeClr val="bg1"/>
                </a:solidFill>
                <a:latin typeface="DINOT-Light"/>
              </a:rPr>
              <a:t>…OR give up some pension</a:t>
            </a:r>
          </a:p>
          <a:p>
            <a:pPr algn="ctr"/>
            <a:r>
              <a:rPr kumimoji="1" lang="en-GB" sz="2000" b="1" dirty="0">
                <a:solidFill>
                  <a:schemeClr val="bg1"/>
                </a:solidFill>
                <a:latin typeface="DINOT-Light"/>
              </a:rPr>
              <a:t>for tax-free cash</a:t>
            </a:r>
          </a:p>
          <a:p>
            <a:pPr algn="ctr"/>
            <a:r>
              <a:rPr kumimoji="1" lang="en-GB" b="1" i="1" dirty="0">
                <a:solidFill>
                  <a:schemeClr val="bg1"/>
                </a:solidFill>
                <a:latin typeface="DINOT-Light"/>
              </a:rPr>
              <a:t>(£12 cash for £1 pa pension)</a:t>
            </a:r>
          </a:p>
        </p:txBody>
      </p:sp>
      <p:sp>
        <p:nvSpPr>
          <p:cNvPr id="14" name="Rounded Rectangle 6">
            <a:extLst>
              <a:ext uri="{FF2B5EF4-FFF2-40B4-BE49-F238E27FC236}">
                <a16:creationId xmlns:a16="http://schemas.microsoft.com/office/drawing/2014/main" id="{450A6371-A442-4457-8FD5-2BA3C3A7BFE6}"/>
              </a:ext>
            </a:extLst>
          </p:cNvPr>
          <p:cNvSpPr/>
          <p:nvPr/>
        </p:nvSpPr>
        <p:spPr>
          <a:xfrm>
            <a:off x="1813900" y="6237312"/>
            <a:ext cx="5091910" cy="665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tx1"/>
                </a:solidFill>
                <a:latin typeface="DINOT-Light"/>
                <a:cs typeface="Arial" pitchFamily="34" charset="0"/>
              </a:rPr>
              <a:t>You don’t have to take the maximum tax-free cash</a:t>
            </a:r>
          </a:p>
        </p:txBody>
      </p:sp>
      <p:graphicFrame>
        <p:nvGraphicFramePr>
          <p:cNvPr id="9" name="Chart 8">
            <a:extLst>
              <a:ext uri="{FF2B5EF4-FFF2-40B4-BE49-F238E27FC236}">
                <a16:creationId xmlns:a16="http://schemas.microsoft.com/office/drawing/2014/main" id="{0503AEC6-5FE6-4ACC-BC30-8608C641743F}"/>
              </a:ext>
            </a:extLst>
          </p:cNvPr>
          <p:cNvGraphicFramePr>
            <a:graphicFrameLocks noChangeAspect="1"/>
          </p:cNvGraphicFramePr>
          <p:nvPr>
            <p:extLst>
              <p:ext uri="{D42A27DB-BD31-4B8C-83A1-F6EECF244321}">
                <p14:modId xmlns:p14="http://schemas.microsoft.com/office/powerpoint/2010/main" val="3108197921"/>
              </p:ext>
            </p:extLst>
          </p:nvPr>
        </p:nvGraphicFramePr>
        <p:xfrm>
          <a:off x="-176145" y="3337149"/>
          <a:ext cx="4536000" cy="30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23C1D93-A9C5-461E-BCE1-A537BB3691A7}"/>
              </a:ext>
            </a:extLst>
          </p:cNvPr>
          <p:cNvGraphicFramePr>
            <a:graphicFrameLocks noChangeAspect="1"/>
          </p:cNvGraphicFramePr>
          <p:nvPr>
            <p:extLst>
              <p:ext uri="{D42A27DB-BD31-4B8C-83A1-F6EECF244321}">
                <p14:modId xmlns:p14="http://schemas.microsoft.com/office/powerpoint/2010/main" val="3002218461"/>
              </p:ext>
            </p:extLst>
          </p:nvPr>
        </p:nvGraphicFramePr>
        <p:xfrm>
          <a:off x="4932040" y="3212976"/>
          <a:ext cx="4320479" cy="3160734"/>
        </p:xfrm>
        <a:graphic>
          <a:graphicData uri="http://schemas.openxmlformats.org/drawingml/2006/chart">
            <c:chart xmlns:c="http://schemas.openxmlformats.org/drawingml/2006/chart" xmlns:r="http://schemas.openxmlformats.org/officeDocument/2006/relationships" r:id="rId4"/>
          </a:graphicData>
        </a:graphic>
      </p:graphicFrame>
      <p:pic>
        <p:nvPicPr>
          <p:cNvPr id="16" name="Graphic 15" descr="Coins">
            <a:extLst>
              <a:ext uri="{FF2B5EF4-FFF2-40B4-BE49-F238E27FC236}">
                <a16:creationId xmlns:a16="http://schemas.microsoft.com/office/drawing/2014/main" id="{08617789-4FDF-4398-A721-2EF5CC4C09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6016" y="4234201"/>
            <a:ext cx="1661444" cy="1661444"/>
          </a:xfrm>
          <a:prstGeom prst="rect">
            <a:avLst/>
          </a:prstGeom>
        </p:spPr>
      </p:pic>
      <p:sp>
        <p:nvSpPr>
          <p:cNvPr id="17" name="Rounded Rectangle 6">
            <a:extLst>
              <a:ext uri="{FF2B5EF4-FFF2-40B4-BE49-F238E27FC236}">
                <a16:creationId xmlns:a16="http://schemas.microsoft.com/office/drawing/2014/main" id="{E1A8B4A5-C902-4232-BD14-6E2C35187D13}"/>
              </a:ext>
            </a:extLst>
          </p:cNvPr>
          <p:cNvSpPr/>
          <p:nvPr/>
        </p:nvSpPr>
        <p:spPr>
          <a:xfrm>
            <a:off x="4154110" y="2794995"/>
            <a:ext cx="2481201" cy="1439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5482AB"/>
                </a:solidFill>
                <a:latin typeface="DINOT-Light"/>
                <a:cs typeface="Arial" pitchFamily="34" charset="0"/>
              </a:rPr>
              <a:t>Maximum tax-free </a:t>
            </a:r>
            <a:br>
              <a:rPr lang="en-GB" sz="1600" b="1" dirty="0">
                <a:solidFill>
                  <a:srgbClr val="5482AB"/>
                </a:solidFill>
                <a:latin typeface="DINOT-Light"/>
                <a:cs typeface="Arial" pitchFamily="34" charset="0"/>
              </a:rPr>
            </a:br>
            <a:r>
              <a:rPr lang="en-GB" sz="1600" b="1" dirty="0">
                <a:solidFill>
                  <a:srgbClr val="5482AB"/>
                </a:solidFill>
                <a:latin typeface="DINOT-Light"/>
                <a:cs typeface="Arial" pitchFamily="34" charset="0"/>
              </a:rPr>
              <a:t>cash of £42,800…</a:t>
            </a:r>
          </a:p>
        </p:txBody>
      </p:sp>
      <p:cxnSp>
        <p:nvCxnSpPr>
          <p:cNvPr id="12" name="Straight Connector 11">
            <a:extLst>
              <a:ext uri="{FF2B5EF4-FFF2-40B4-BE49-F238E27FC236}">
                <a16:creationId xmlns:a16="http://schemas.microsoft.com/office/drawing/2014/main" id="{2A8216F5-808E-4645-91CC-5479B0CDEDDE}"/>
              </a:ext>
            </a:extLst>
          </p:cNvPr>
          <p:cNvCxnSpPr/>
          <p:nvPr/>
        </p:nvCxnSpPr>
        <p:spPr>
          <a:xfrm>
            <a:off x="4359855" y="1747083"/>
            <a:ext cx="0" cy="4614066"/>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11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Graphic spid="9" grpId="0">
        <p:bldAsOne/>
      </p:bldGraphic>
      <p:bldGraphic spid="15" grpId="0">
        <p:bldAsOne/>
      </p:bldGraphic>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Flexible retirement</a:t>
            </a:r>
          </a:p>
        </p:txBody>
      </p:sp>
      <p:sp>
        <p:nvSpPr>
          <p:cNvPr id="4" name="Rectangle 3">
            <a:extLst>
              <a:ext uri="{FF2B5EF4-FFF2-40B4-BE49-F238E27FC236}">
                <a16:creationId xmlns:a16="http://schemas.microsoft.com/office/drawing/2014/main" id="{8840ED20-23B8-4EBC-BE03-707810976D5E}"/>
              </a:ext>
            </a:extLst>
          </p:cNvPr>
          <p:cNvSpPr>
            <a:spLocks noChangeArrowheads="1"/>
          </p:cNvSpPr>
          <p:nvPr/>
        </p:nvSpPr>
        <p:spPr bwMode="auto">
          <a:xfrm>
            <a:off x="1418207" y="1398559"/>
            <a:ext cx="1872000" cy="504056"/>
          </a:xfrm>
          <a:prstGeom prst="roundRect">
            <a:avLst/>
          </a:prstGeom>
          <a:solidFill>
            <a:srgbClr val="007A87"/>
          </a:solidFill>
          <a:ln w="9525">
            <a:noFill/>
            <a:miter lim="800000"/>
            <a:headEnd/>
            <a:tailEnd/>
          </a:ln>
        </p:spPr>
        <p:txBody>
          <a:bodyPr anchor="ctr"/>
          <a:lstStyle/>
          <a:p>
            <a:pPr algn="ctr"/>
            <a:r>
              <a:rPr kumimoji="1" lang="en-GB" sz="2000" b="1" dirty="0">
                <a:solidFill>
                  <a:schemeClr val="bg1"/>
                </a:solidFill>
                <a:latin typeface="DINOT-Light"/>
              </a:rPr>
              <a:t>Step down</a:t>
            </a:r>
          </a:p>
        </p:txBody>
      </p:sp>
      <p:sp>
        <p:nvSpPr>
          <p:cNvPr id="5" name="Rectangle 3">
            <a:extLst>
              <a:ext uri="{FF2B5EF4-FFF2-40B4-BE49-F238E27FC236}">
                <a16:creationId xmlns:a16="http://schemas.microsoft.com/office/drawing/2014/main" id="{30A6A87F-A4D7-42FE-A21B-3F6CBF877494}"/>
              </a:ext>
            </a:extLst>
          </p:cNvPr>
          <p:cNvSpPr>
            <a:spLocks noChangeArrowheads="1"/>
          </p:cNvSpPr>
          <p:nvPr/>
        </p:nvSpPr>
        <p:spPr bwMode="auto">
          <a:xfrm>
            <a:off x="3325278" y="1390774"/>
            <a:ext cx="1872000" cy="504056"/>
          </a:xfrm>
          <a:prstGeom prst="roundRect">
            <a:avLst/>
          </a:prstGeom>
          <a:solidFill>
            <a:srgbClr val="331C54"/>
          </a:solidFill>
          <a:ln w="9525">
            <a:noFill/>
            <a:miter lim="800000"/>
            <a:headEnd/>
            <a:tailEnd/>
          </a:ln>
        </p:spPr>
        <p:txBody>
          <a:bodyPr anchor="ctr"/>
          <a:lstStyle/>
          <a:p>
            <a:pPr algn="ctr"/>
            <a:r>
              <a:rPr kumimoji="1" lang="en-GB" sz="2000" b="1" dirty="0">
                <a:solidFill>
                  <a:schemeClr val="bg1"/>
                </a:solidFill>
                <a:latin typeface="DINOT-Light"/>
              </a:rPr>
              <a:t>Wind down</a:t>
            </a:r>
          </a:p>
        </p:txBody>
      </p:sp>
      <p:sp>
        <p:nvSpPr>
          <p:cNvPr id="6" name="Rectangle 3">
            <a:extLst>
              <a:ext uri="{FF2B5EF4-FFF2-40B4-BE49-F238E27FC236}">
                <a16:creationId xmlns:a16="http://schemas.microsoft.com/office/drawing/2014/main" id="{657F4B75-7C34-4713-A0D8-58DBEAB21794}"/>
              </a:ext>
            </a:extLst>
          </p:cNvPr>
          <p:cNvSpPr>
            <a:spLocks noChangeArrowheads="1"/>
          </p:cNvSpPr>
          <p:nvPr/>
        </p:nvSpPr>
        <p:spPr bwMode="auto">
          <a:xfrm>
            <a:off x="7142608" y="1385186"/>
            <a:ext cx="1872000" cy="504056"/>
          </a:xfrm>
          <a:prstGeom prst="roundRect">
            <a:avLst/>
          </a:prstGeom>
          <a:solidFill>
            <a:srgbClr val="E21776"/>
          </a:solidFill>
          <a:ln w="9525">
            <a:noFill/>
            <a:miter lim="800000"/>
            <a:headEnd/>
            <a:tailEnd/>
          </a:ln>
        </p:spPr>
        <p:txBody>
          <a:bodyPr anchor="ctr"/>
          <a:lstStyle/>
          <a:p>
            <a:pPr algn="ctr"/>
            <a:r>
              <a:rPr kumimoji="1" lang="en-GB" b="1" dirty="0">
                <a:solidFill>
                  <a:schemeClr val="bg1"/>
                </a:solidFill>
                <a:latin typeface="DINOT-Light"/>
              </a:rPr>
              <a:t>Retire &amp; return</a:t>
            </a:r>
          </a:p>
        </p:txBody>
      </p:sp>
      <p:sp>
        <p:nvSpPr>
          <p:cNvPr id="7" name="Rectangle 3">
            <a:extLst>
              <a:ext uri="{FF2B5EF4-FFF2-40B4-BE49-F238E27FC236}">
                <a16:creationId xmlns:a16="http://schemas.microsoft.com/office/drawing/2014/main" id="{3F721E1E-D10B-4F6E-9643-15533C7D4850}"/>
              </a:ext>
            </a:extLst>
          </p:cNvPr>
          <p:cNvSpPr>
            <a:spLocks noChangeArrowheads="1"/>
          </p:cNvSpPr>
          <p:nvPr/>
        </p:nvSpPr>
        <p:spPr bwMode="auto">
          <a:xfrm>
            <a:off x="5232349" y="1390774"/>
            <a:ext cx="1872000" cy="504056"/>
          </a:xfrm>
          <a:prstGeom prst="roundRect">
            <a:avLst/>
          </a:prstGeom>
          <a:solidFill>
            <a:srgbClr val="C00000"/>
          </a:solidFill>
          <a:ln w="9525">
            <a:noFill/>
            <a:miter lim="800000"/>
            <a:headEnd/>
            <a:tailEnd/>
          </a:ln>
        </p:spPr>
        <p:txBody>
          <a:bodyPr anchor="ctr"/>
          <a:lstStyle/>
          <a:p>
            <a:pPr algn="ctr"/>
            <a:r>
              <a:rPr kumimoji="1" lang="en-GB" sz="2000" b="1" dirty="0">
                <a:solidFill>
                  <a:schemeClr val="bg1"/>
                </a:solidFill>
                <a:latin typeface="DINOT-Light"/>
              </a:rPr>
              <a:t>Draw down</a:t>
            </a:r>
          </a:p>
        </p:txBody>
      </p:sp>
      <p:sp>
        <p:nvSpPr>
          <p:cNvPr id="8" name="TextBox 7">
            <a:extLst>
              <a:ext uri="{FF2B5EF4-FFF2-40B4-BE49-F238E27FC236}">
                <a16:creationId xmlns:a16="http://schemas.microsoft.com/office/drawing/2014/main" id="{B34C94F5-F753-4D85-9A1C-C1DD5E0E3DBD}"/>
              </a:ext>
            </a:extLst>
          </p:cNvPr>
          <p:cNvSpPr txBox="1"/>
          <p:nvPr/>
        </p:nvSpPr>
        <p:spPr>
          <a:xfrm>
            <a:off x="107503" y="4485103"/>
            <a:ext cx="1152129" cy="715089"/>
          </a:xfrm>
          <a:prstGeom prst="roundRect">
            <a:avLst/>
          </a:prstGeom>
          <a:solidFill>
            <a:srgbClr val="F5A52C"/>
          </a:solidFill>
          <a:ln w="38100">
            <a:noFill/>
          </a:ln>
        </p:spPr>
        <p:txBody>
          <a:bodyPr wrap="square" rtlCol="0" anchor="ctr">
            <a:spAutoFit/>
          </a:bodyPr>
          <a:lstStyle/>
          <a:p>
            <a:pPr algn="ctr"/>
            <a:r>
              <a:rPr lang="en-GB" b="1" dirty="0">
                <a:solidFill>
                  <a:schemeClr val="bg1"/>
                </a:solidFill>
                <a:latin typeface="DINOT-Light"/>
              </a:rPr>
              <a:t>1995</a:t>
            </a:r>
          </a:p>
          <a:p>
            <a:pPr algn="ctr"/>
            <a:r>
              <a:rPr lang="en-GB" b="1" dirty="0">
                <a:solidFill>
                  <a:schemeClr val="bg1"/>
                </a:solidFill>
                <a:latin typeface="DINOT-Light"/>
              </a:rPr>
              <a:t>Section</a:t>
            </a:r>
          </a:p>
        </p:txBody>
      </p:sp>
      <p:sp>
        <p:nvSpPr>
          <p:cNvPr id="9" name="TextBox 8">
            <a:extLst>
              <a:ext uri="{FF2B5EF4-FFF2-40B4-BE49-F238E27FC236}">
                <a16:creationId xmlns:a16="http://schemas.microsoft.com/office/drawing/2014/main" id="{426018BA-6CEE-4571-B956-1E41756C9919}"/>
              </a:ext>
            </a:extLst>
          </p:cNvPr>
          <p:cNvSpPr txBox="1"/>
          <p:nvPr/>
        </p:nvSpPr>
        <p:spPr>
          <a:xfrm>
            <a:off x="107503" y="5264693"/>
            <a:ext cx="1152129" cy="715089"/>
          </a:xfrm>
          <a:prstGeom prst="roundRect">
            <a:avLst/>
          </a:prstGeom>
          <a:solidFill>
            <a:srgbClr val="5EB6E5"/>
          </a:solidFill>
          <a:ln w="38100">
            <a:noFill/>
          </a:ln>
        </p:spPr>
        <p:txBody>
          <a:bodyPr wrap="square" rtlCol="0" anchor="ctr">
            <a:spAutoFit/>
          </a:bodyPr>
          <a:lstStyle/>
          <a:p>
            <a:pPr algn="ctr"/>
            <a:r>
              <a:rPr lang="en-GB" b="1" dirty="0">
                <a:solidFill>
                  <a:schemeClr val="bg1"/>
                </a:solidFill>
                <a:latin typeface="DINOT-Light"/>
              </a:rPr>
              <a:t>2008</a:t>
            </a:r>
          </a:p>
          <a:p>
            <a:pPr algn="ctr"/>
            <a:r>
              <a:rPr lang="en-GB" b="1" dirty="0">
                <a:solidFill>
                  <a:schemeClr val="bg1"/>
                </a:solidFill>
                <a:latin typeface="DINOT-Light"/>
              </a:rPr>
              <a:t>Section</a:t>
            </a:r>
          </a:p>
        </p:txBody>
      </p:sp>
      <p:sp>
        <p:nvSpPr>
          <p:cNvPr id="10" name="TextBox 9">
            <a:extLst>
              <a:ext uri="{FF2B5EF4-FFF2-40B4-BE49-F238E27FC236}">
                <a16:creationId xmlns:a16="http://schemas.microsoft.com/office/drawing/2014/main" id="{67687534-930A-42F6-8888-3FFA9BD22EE6}"/>
              </a:ext>
            </a:extLst>
          </p:cNvPr>
          <p:cNvSpPr txBox="1"/>
          <p:nvPr/>
        </p:nvSpPr>
        <p:spPr>
          <a:xfrm>
            <a:off x="107503" y="6044283"/>
            <a:ext cx="1152129" cy="715089"/>
          </a:xfrm>
          <a:prstGeom prst="roundRect">
            <a:avLst/>
          </a:prstGeom>
          <a:solidFill>
            <a:srgbClr val="4A3C87"/>
          </a:solidFill>
          <a:ln w="38100">
            <a:noFill/>
          </a:ln>
        </p:spPr>
        <p:txBody>
          <a:bodyPr wrap="square" rtlCol="0" anchor="ctr">
            <a:spAutoFit/>
          </a:bodyPr>
          <a:lstStyle/>
          <a:p>
            <a:pPr algn="ctr"/>
            <a:r>
              <a:rPr lang="en-GB" b="1" dirty="0">
                <a:solidFill>
                  <a:schemeClr val="bg1"/>
                </a:solidFill>
                <a:latin typeface="DINOT-Light"/>
              </a:rPr>
              <a:t>2015</a:t>
            </a:r>
          </a:p>
          <a:p>
            <a:pPr algn="ctr"/>
            <a:r>
              <a:rPr lang="en-GB" b="1" dirty="0">
                <a:solidFill>
                  <a:schemeClr val="bg1"/>
                </a:solidFill>
                <a:latin typeface="DINOT-Light"/>
              </a:rPr>
              <a:t>Scheme</a:t>
            </a:r>
          </a:p>
        </p:txBody>
      </p:sp>
      <p:sp>
        <p:nvSpPr>
          <p:cNvPr id="12" name="TextBox 11">
            <a:extLst>
              <a:ext uri="{FF2B5EF4-FFF2-40B4-BE49-F238E27FC236}">
                <a16:creationId xmlns:a16="http://schemas.microsoft.com/office/drawing/2014/main" id="{5E8A5D63-F4A5-4164-B762-7FD0940FB205}"/>
              </a:ext>
            </a:extLst>
          </p:cNvPr>
          <p:cNvSpPr txBox="1"/>
          <p:nvPr/>
        </p:nvSpPr>
        <p:spPr>
          <a:xfrm>
            <a:off x="2000771" y="4484330"/>
            <a:ext cx="720000" cy="715089"/>
          </a:xfrm>
          <a:prstGeom prst="roundRect">
            <a:avLst/>
          </a:prstGeom>
          <a:noFill/>
          <a:ln w="38100">
            <a:noFill/>
          </a:ln>
        </p:spPr>
        <p:txBody>
          <a:bodyPr wrap="square" rtlCol="0" anchor="ctr">
            <a:spAutoFit/>
          </a:bodyPr>
          <a:lstStyle/>
          <a:p>
            <a:pPr algn="ctr"/>
            <a:r>
              <a:rPr lang="en-GB" sz="3600" b="1" dirty="0">
                <a:solidFill>
                  <a:srgbClr val="C60C30"/>
                </a:solidFill>
                <a:latin typeface="DINOT-Light"/>
              </a:rPr>
              <a:t>✓</a:t>
            </a:r>
          </a:p>
        </p:txBody>
      </p:sp>
      <p:sp>
        <p:nvSpPr>
          <p:cNvPr id="13" name="TextBox 12">
            <a:extLst>
              <a:ext uri="{FF2B5EF4-FFF2-40B4-BE49-F238E27FC236}">
                <a16:creationId xmlns:a16="http://schemas.microsoft.com/office/drawing/2014/main" id="{FF060BB5-E767-4BC9-948D-DB9AC46CBD0E}"/>
              </a:ext>
            </a:extLst>
          </p:cNvPr>
          <p:cNvSpPr txBox="1"/>
          <p:nvPr/>
        </p:nvSpPr>
        <p:spPr>
          <a:xfrm>
            <a:off x="5909872" y="4490498"/>
            <a:ext cx="720000" cy="715089"/>
          </a:xfrm>
          <a:prstGeom prst="roundRect">
            <a:avLst/>
          </a:prstGeom>
          <a:noFill/>
          <a:ln w="38100">
            <a:noFill/>
          </a:ln>
        </p:spPr>
        <p:txBody>
          <a:bodyPr wrap="square" rtlCol="0" anchor="ctr">
            <a:spAutoFit/>
          </a:bodyPr>
          <a:lstStyle/>
          <a:p>
            <a:pPr algn="ctr"/>
            <a:r>
              <a:rPr lang="en-GB" sz="3600" b="1" dirty="0">
                <a:solidFill>
                  <a:srgbClr val="C60C30"/>
                </a:solidFill>
                <a:latin typeface="DINOT-Light"/>
              </a:rPr>
              <a:t>✕</a:t>
            </a:r>
          </a:p>
        </p:txBody>
      </p:sp>
      <p:sp>
        <p:nvSpPr>
          <p:cNvPr id="14" name="TextBox 13">
            <a:extLst>
              <a:ext uri="{FF2B5EF4-FFF2-40B4-BE49-F238E27FC236}">
                <a16:creationId xmlns:a16="http://schemas.microsoft.com/office/drawing/2014/main" id="{9421D7A1-6B48-4B17-BEB8-E5A48D164BB2}"/>
              </a:ext>
            </a:extLst>
          </p:cNvPr>
          <p:cNvSpPr txBox="1"/>
          <p:nvPr/>
        </p:nvSpPr>
        <p:spPr>
          <a:xfrm>
            <a:off x="1418207" y="2011065"/>
            <a:ext cx="1872000" cy="720000"/>
          </a:xfrm>
          <a:prstGeom prst="roundRect">
            <a:avLst/>
          </a:prstGeom>
          <a:noFill/>
          <a:ln w="12700">
            <a:solidFill>
              <a:srgbClr val="007A87"/>
            </a:solidFill>
          </a:ln>
        </p:spPr>
        <p:txBody>
          <a:bodyPr wrap="square" rtlCol="0" anchor="ctr">
            <a:spAutoFit/>
          </a:bodyPr>
          <a:lstStyle/>
          <a:p>
            <a:pPr algn="ctr"/>
            <a:r>
              <a:rPr lang="en-GB" sz="1600" b="1" dirty="0">
                <a:solidFill>
                  <a:srgbClr val="007A87"/>
                </a:solidFill>
                <a:latin typeface="DINOT-Light"/>
              </a:rPr>
              <a:t>Continue working in the NHS</a:t>
            </a:r>
          </a:p>
        </p:txBody>
      </p:sp>
      <p:sp>
        <p:nvSpPr>
          <p:cNvPr id="15" name="TextBox 14">
            <a:extLst>
              <a:ext uri="{FF2B5EF4-FFF2-40B4-BE49-F238E27FC236}">
                <a16:creationId xmlns:a16="http://schemas.microsoft.com/office/drawing/2014/main" id="{B4C2E315-D184-4328-8755-A6BBAF5C9DF7}"/>
              </a:ext>
            </a:extLst>
          </p:cNvPr>
          <p:cNvSpPr txBox="1"/>
          <p:nvPr/>
        </p:nvSpPr>
        <p:spPr>
          <a:xfrm>
            <a:off x="1418207" y="3641225"/>
            <a:ext cx="1872000" cy="720000"/>
          </a:xfrm>
          <a:prstGeom prst="roundRect">
            <a:avLst/>
          </a:prstGeom>
          <a:noFill/>
          <a:ln w="12700">
            <a:solidFill>
              <a:srgbClr val="007A87"/>
            </a:solidFill>
          </a:ln>
        </p:spPr>
        <p:txBody>
          <a:bodyPr wrap="square" rtlCol="0" anchor="ctr">
            <a:spAutoFit/>
          </a:bodyPr>
          <a:lstStyle/>
          <a:p>
            <a:pPr algn="ctr"/>
            <a:r>
              <a:rPr lang="en-GB" sz="1600" b="1" dirty="0">
                <a:solidFill>
                  <a:srgbClr val="007A87"/>
                </a:solidFill>
                <a:latin typeface="DINOT-Light"/>
              </a:rPr>
              <a:t>Protected pay for 1995/2008</a:t>
            </a:r>
            <a:br>
              <a:rPr lang="en-GB" sz="1600" b="1" dirty="0">
                <a:solidFill>
                  <a:srgbClr val="007A87"/>
                </a:solidFill>
                <a:latin typeface="DINOT-Light"/>
              </a:rPr>
            </a:br>
            <a:r>
              <a:rPr lang="en-GB" sz="1600" b="1" dirty="0">
                <a:solidFill>
                  <a:srgbClr val="007A87"/>
                </a:solidFill>
                <a:latin typeface="DINOT-Light"/>
              </a:rPr>
              <a:t>pensions</a:t>
            </a:r>
          </a:p>
        </p:txBody>
      </p:sp>
      <p:sp>
        <p:nvSpPr>
          <p:cNvPr id="16" name="TextBox 15">
            <a:extLst>
              <a:ext uri="{FF2B5EF4-FFF2-40B4-BE49-F238E27FC236}">
                <a16:creationId xmlns:a16="http://schemas.microsoft.com/office/drawing/2014/main" id="{417B9BAF-A13A-4495-8892-3FA5DA0880EE}"/>
              </a:ext>
            </a:extLst>
          </p:cNvPr>
          <p:cNvSpPr txBox="1"/>
          <p:nvPr/>
        </p:nvSpPr>
        <p:spPr>
          <a:xfrm>
            <a:off x="1418207" y="2836170"/>
            <a:ext cx="1872000" cy="720000"/>
          </a:xfrm>
          <a:prstGeom prst="roundRect">
            <a:avLst/>
          </a:prstGeom>
          <a:noFill/>
          <a:ln w="12700">
            <a:solidFill>
              <a:srgbClr val="007A87"/>
            </a:solidFill>
          </a:ln>
        </p:spPr>
        <p:txBody>
          <a:bodyPr wrap="square" rtlCol="0" anchor="ctr">
            <a:spAutoFit/>
          </a:bodyPr>
          <a:lstStyle/>
          <a:p>
            <a:pPr algn="ctr"/>
            <a:r>
              <a:rPr lang="en-GB" sz="1600" b="1" dirty="0">
                <a:solidFill>
                  <a:srgbClr val="007A87"/>
                </a:solidFill>
                <a:latin typeface="DINOT-Light"/>
              </a:rPr>
              <a:t>Step down to a different role</a:t>
            </a:r>
          </a:p>
        </p:txBody>
      </p:sp>
      <p:sp>
        <p:nvSpPr>
          <p:cNvPr id="17" name="TextBox 16">
            <a:extLst>
              <a:ext uri="{FF2B5EF4-FFF2-40B4-BE49-F238E27FC236}">
                <a16:creationId xmlns:a16="http://schemas.microsoft.com/office/drawing/2014/main" id="{672CDABB-2228-4332-8011-2146FEE59EC5}"/>
              </a:ext>
            </a:extLst>
          </p:cNvPr>
          <p:cNvSpPr txBox="1"/>
          <p:nvPr/>
        </p:nvSpPr>
        <p:spPr>
          <a:xfrm>
            <a:off x="3335557" y="2051113"/>
            <a:ext cx="1872000" cy="646986"/>
          </a:xfrm>
          <a:prstGeom prst="roundRect">
            <a:avLst/>
          </a:prstGeom>
          <a:noFill/>
          <a:ln w="12700">
            <a:solidFill>
              <a:srgbClr val="331C54"/>
            </a:solidFill>
          </a:ln>
        </p:spPr>
        <p:txBody>
          <a:bodyPr wrap="square" rtlCol="0" anchor="ctr">
            <a:spAutoFit/>
          </a:bodyPr>
          <a:lstStyle/>
          <a:p>
            <a:pPr algn="ctr"/>
            <a:r>
              <a:rPr lang="en-GB" sz="1600" b="1" dirty="0">
                <a:solidFill>
                  <a:srgbClr val="331C54"/>
                </a:solidFill>
                <a:latin typeface="DINOT-Light"/>
              </a:rPr>
              <a:t>Remain in</a:t>
            </a:r>
          </a:p>
          <a:p>
            <a:pPr algn="ctr"/>
            <a:r>
              <a:rPr lang="en-GB" sz="1600" b="1" dirty="0">
                <a:solidFill>
                  <a:srgbClr val="331C54"/>
                </a:solidFill>
                <a:latin typeface="DINOT-Light"/>
              </a:rPr>
              <a:t>current post</a:t>
            </a:r>
          </a:p>
        </p:txBody>
      </p:sp>
      <p:sp>
        <p:nvSpPr>
          <p:cNvPr id="18" name="TextBox 17">
            <a:extLst>
              <a:ext uri="{FF2B5EF4-FFF2-40B4-BE49-F238E27FC236}">
                <a16:creationId xmlns:a16="http://schemas.microsoft.com/office/drawing/2014/main" id="{0CC3BDD9-0ED4-4F8A-AAC9-09920D288D53}"/>
              </a:ext>
            </a:extLst>
          </p:cNvPr>
          <p:cNvSpPr txBox="1"/>
          <p:nvPr/>
        </p:nvSpPr>
        <p:spPr>
          <a:xfrm>
            <a:off x="3335557" y="2834699"/>
            <a:ext cx="1872000" cy="720000"/>
          </a:xfrm>
          <a:prstGeom prst="roundRect">
            <a:avLst/>
          </a:prstGeom>
          <a:noFill/>
          <a:ln w="12700">
            <a:solidFill>
              <a:srgbClr val="331C54"/>
            </a:solidFill>
          </a:ln>
        </p:spPr>
        <p:txBody>
          <a:bodyPr wrap="square" rtlCol="0" anchor="ctr">
            <a:spAutoFit/>
          </a:bodyPr>
          <a:lstStyle/>
          <a:p>
            <a:pPr algn="ctr"/>
            <a:r>
              <a:rPr lang="en-GB" sz="1600" b="1" dirty="0">
                <a:solidFill>
                  <a:srgbClr val="331C54"/>
                </a:solidFill>
                <a:latin typeface="DINOT-Light"/>
              </a:rPr>
              <a:t>Work fewer hours</a:t>
            </a:r>
          </a:p>
        </p:txBody>
      </p:sp>
      <p:sp>
        <p:nvSpPr>
          <p:cNvPr id="19" name="TextBox 18">
            <a:extLst>
              <a:ext uri="{FF2B5EF4-FFF2-40B4-BE49-F238E27FC236}">
                <a16:creationId xmlns:a16="http://schemas.microsoft.com/office/drawing/2014/main" id="{3356D70F-A6A7-4B5A-A429-58E2E9B80E4E}"/>
              </a:ext>
            </a:extLst>
          </p:cNvPr>
          <p:cNvSpPr txBox="1"/>
          <p:nvPr/>
        </p:nvSpPr>
        <p:spPr>
          <a:xfrm>
            <a:off x="3335557" y="3659225"/>
            <a:ext cx="1872000" cy="720000"/>
          </a:xfrm>
          <a:prstGeom prst="roundRect">
            <a:avLst/>
          </a:prstGeom>
          <a:noFill/>
          <a:ln w="12700">
            <a:solidFill>
              <a:srgbClr val="331C54"/>
            </a:solidFill>
          </a:ln>
        </p:spPr>
        <p:txBody>
          <a:bodyPr wrap="square" rtlCol="0" anchor="ctr">
            <a:spAutoFit/>
          </a:bodyPr>
          <a:lstStyle/>
          <a:p>
            <a:pPr algn="ctr"/>
            <a:r>
              <a:rPr lang="en-GB" sz="1600" b="1" dirty="0">
                <a:solidFill>
                  <a:srgbClr val="331C54"/>
                </a:solidFill>
                <a:latin typeface="DINOT-Light"/>
              </a:rPr>
              <a:t>No impact on past pensions</a:t>
            </a:r>
          </a:p>
        </p:txBody>
      </p:sp>
      <p:sp>
        <p:nvSpPr>
          <p:cNvPr id="20" name="TextBox 19">
            <a:extLst>
              <a:ext uri="{FF2B5EF4-FFF2-40B4-BE49-F238E27FC236}">
                <a16:creationId xmlns:a16="http://schemas.microsoft.com/office/drawing/2014/main" id="{E2683C2E-BE90-4F1C-ACAE-F7D0CF1007BE}"/>
              </a:ext>
            </a:extLst>
          </p:cNvPr>
          <p:cNvSpPr txBox="1"/>
          <p:nvPr/>
        </p:nvSpPr>
        <p:spPr>
          <a:xfrm>
            <a:off x="5252907" y="2014606"/>
            <a:ext cx="1872000" cy="720000"/>
          </a:xfrm>
          <a:prstGeom prst="roundRect">
            <a:avLst/>
          </a:prstGeom>
          <a:noFill/>
          <a:ln w="19050">
            <a:solidFill>
              <a:srgbClr val="C60C30"/>
            </a:solidFill>
          </a:ln>
        </p:spPr>
        <p:txBody>
          <a:bodyPr wrap="square" rtlCol="0" anchor="ctr">
            <a:spAutoFit/>
          </a:bodyPr>
          <a:lstStyle/>
          <a:p>
            <a:pPr algn="ctr"/>
            <a:r>
              <a:rPr lang="en-GB" sz="1600" b="1" dirty="0">
                <a:solidFill>
                  <a:srgbClr val="C60C30"/>
                </a:solidFill>
                <a:latin typeface="DINOT-Light"/>
              </a:rPr>
              <a:t>Continue working in the NHS</a:t>
            </a:r>
          </a:p>
        </p:txBody>
      </p:sp>
      <p:sp>
        <p:nvSpPr>
          <p:cNvPr id="21" name="TextBox 20">
            <a:extLst>
              <a:ext uri="{FF2B5EF4-FFF2-40B4-BE49-F238E27FC236}">
                <a16:creationId xmlns:a16="http://schemas.microsoft.com/office/drawing/2014/main" id="{A46923DB-11E7-47B2-A2EC-721A794C1C90}"/>
              </a:ext>
            </a:extLst>
          </p:cNvPr>
          <p:cNvSpPr txBox="1"/>
          <p:nvPr/>
        </p:nvSpPr>
        <p:spPr>
          <a:xfrm>
            <a:off x="5258133" y="2830317"/>
            <a:ext cx="1872000" cy="720000"/>
          </a:xfrm>
          <a:prstGeom prst="roundRect">
            <a:avLst/>
          </a:prstGeom>
          <a:noFill/>
          <a:ln w="19050">
            <a:solidFill>
              <a:srgbClr val="C60C30"/>
            </a:solidFill>
          </a:ln>
        </p:spPr>
        <p:txBody>
          <a:bodyPr wrap="square" rtlCol="0" anchor="ctr">
            <a:spAutoFit/>
          </a:bodyPr>
          <a:lstStyle/>
          <a:p>
            <a:pPr algn="ctr"/>
            <a:r>
              <a:rPr lang="en-GB" sz="1600" b="1" dirty="0">
                <a:solidFill>
                  <a:srgbClr val="C60C30"/>
                </a:solidFill>
                <a:latin typeface="DINOT-Light"/>
              </a:rPr>
              <a:t>Partially draw down benefits</a:t>
            </a:r>
          </a:p>
        </p:txBody>
      </p:sp>
      <p:sp>
        <p:nvSpPr>
          <p:cNvPr id="22" name="TextBox 21">
            <a:extLst>
              <a:ext uri="{FF2B5EF4-FFF2-40B4-BE49-F238E27FC236}">
                <a16:creationId xmlns:a16="http://schemas.microsoft.com/office/drawing/2014/main" id="{96323819-3F3E-428C-BCDE-7362120448CE}"/>
              </a:ext>
            </a:extLst>
          </p:cNvPr>
          <p:cNvSpPr txBox="1"/>
          <p:nvPr/>
        </p:nvSpPr>
        <p:spPr>
          <a:xfrm>
            <a:off x="5252907" y="3695732"/>
            <a:ext cx="1872000" cy="646986"/>
          </a:xfrm>
          <a:prstGeom prst="roundRect">
            <a:avLst/>
          </a:prstGeom>
          <a:noFill/>
          <a:ln w="19050">
            <a:solidFill>
              <a:srgbClr val="C60C30"/>
            </a:solidFill>
          </a:ln>
        </p:spPr>
        <p:txBody>
          <a:bodyPr wrap="square" rtlCol="0" anchor="ctr">
            <a:spAutoFit/>
          </a:bodyPr>
          <a:lstStyle/>
          <a:p>
            <a:pPr algn="ctr"/>
            <a:r>
              <a:rPr lang="en-GB" sz="1600" b="1" dirty="0">
                <a:solidFill>
                  <a:srgbClr val="C60C30"/>
                </a:solidFill>
                <a:latin typeface="DINOT-Light"/>
              </a:rPr>
              <a:t>Can build up more pension</a:t>
            </a:r>
          </a:p>
        </p:txBody>
      </p:sp>
      <p:sp>
        <p:nvSpPr>
          <p:cNvPr id="23" name="TextBox 22">
            <a:extLst>
              <a:ext uri="{FF2B5EF4-FFF2-40B4-BE49-F238E27FC236}">
                <a16:creationId xmlns:a16="http://schemas.microsoft.com/office/drawing/2014/main" id="{1EC45FE7-38A5-4A3C-9D3D-6DE718CFBE17}"/>
              </a:ext>
            </a:extLst>
          </p:cNvPr>
          <p:cNvSpPr txBox="1"/>
          <p:nvPr/>
        </p:nvSpPr>
        <p:spPr>
          <a:xfrm>
            <a:off x="7170257" y="2011065"/>
            <a:ext cx="1872000" cy="720000"/>
          </a:xfrm>
          <a:prstGeom prst="roundRect">
            <a:avLst/>
          </a:prstGeom>
          <a:noFill/>
          <a:ln w="12700">
            <a:solidFill>
              <a:srgbClr val="E21776"/>
            </a:solidFill>
          </a:ln>
        </p:spPr>
        <p:txBody>
          <a:bodyPr wrap="square" rtlCol="0" anchor="ctr">
            <a:spAutoFit/>
          </a:bodyPr>
          <a:lstStyle/>
          <a:p>
            <a:pPr algn="ctr"/>
            <a:r>
              <a:rPr lang="en-GB" sz="1600" b="1" dirty="0">
                <a:solidFill>
                  <a:srgbClr val="E21776"/>
                </a:solidFill>
                <a:latin typeface="DINOT-Light"/>
              </a:rPr>
              <a:t>Leave employment and claim pension</a:t>
            </a:r>
          </a:p>
        </p:txBody>
      </p:sp>
      <p:sp>
        <p:nvSpPr>
          <p:cNvPr id="24" name="TextBox 23">
            <a:extLst>
              <a:ext uri="{FF2B5EF4-FFF2-40B4-BE49-F238E27FC236}">
                <a16:creationId xmlns:a16="http://schemas.microsoft.com/office/drawing/2014/main" id="{D628011A-8D7D-4F18-864C-1AD48EE8BFE3}"/>
              </a:ext>
            </a:extLst>
          </p:cNvPr>
          <p:cNvSpPr txBox="1"/>
          <p:nvPr/>
        </p:nvSpPr>
        <p:spPr>
          <a:xfrm>
            <a:off x="7169301" y="2830317"/>
            <a:ext cx="1872000" cy="720000"/>
          </a:xfrm>
          <a:prstGeom prst="roundRect">
            <a:avLst/>
          </a:prstGeom>
          <a:noFill/>
          <a:ln w="12700">
            <a:solidFill>
              <a:srgbClr val="E21776"/>
            </a:solidFill>
          </a:ln>
        </p:spPr>
        <p:txBody>
          <a:bodyPr wrap="square" rtlCol="0" anchor="ctr">
            <a:spAutoFit/>
          </a:bodyPr>
          <a:lstStyle/>
          <a:p>
            <a:pPr algn="ctr"/>
            <a:r>
              <a:rPr lang="en-GB" sz="1600" b="1" dirty="0">
                <a:solidFill>
                  <a:srgbClr val="E21776"/>
                </a:solidFill>
                <a:latin typeface="DINOT-Light"/>
              </a:rPr>
              <a:t>Take a short break</a:t>
            </a:r>
          </a:p>
        </p:txBody>
      </p:sp>
      <p:sp>
        <p:nvSpPr>
          <p:cNvPr id="25" name="TextBox 24">
            <a:extLst>
              <a:ext uri="{FF2B5EF4-FFF2-40B4-BE49-F238E27FC236}">
                <a16:creationId xmlns:a16="http://schemas.microsoft.com/office/drawing/2014/main" id="{A1BF0DE0-E1F4-49F3-B7B1-3D247CD012FA}"/>
              </a:ext>
            </a:extLst>
          </p:cNvPr>
          <p:cNvSpPr txBox="1"/>
          <p:nvPr/>
        </p:nvSpPr>
        <p:spPr>
          <a:xfrm>
            <a:off x="7169301" y="3659225"/>
            <a:ext cx="1872000" cy="720000"/>
          </a:xfrm>
          <a:prstGeom prst="roundRect">
            <a:avLst/>
          </a:prstGeom>
          <a:noFill/>
          <a:ln w="12700">
            <a:solidFill>
              <a:srgbClr val="E21776"/>
            </a:solidFill>
          </a:ln>
        </p:spPr>
        <p:txBody>
          <a:bodyPr wrap="square" rtlCol="0" anchor="ctr">
            <a:spAutoFit/>
          </a:bodyPr>
          <a:lstStyle/>
          <a:p>
            <a:pPr algn="ctr"/>
            <a:r>
              <a:rPr lang="en-GB" sz="1600" b="1" dirty="0">
                <a:solidFill>
                  <a:srgbClr val="E21776"/>
                </a:solidFill>
                <a:latin typeface="DINOT-Light"/>
              </a:rPr>
              <a:t>1995 members can’t build up more pension</a:t>
            </a:r>
          </a:p>
        </p:txBody>
      </p:sp>
      <p:sp>
        <p:nvSpPr>
          <p:cNvPr id="26" name="TextBox 25">
            <a:extLst>
              <a:ext uri="{FF2B5EF4-FFF2-40B4-BE49-F238E27FC236}">
                <a16:creationId xmlns:a16="http://schemas.microsoft.com/office/drawing/2014/main" id="{F77C70FB-66E0-439A-A49C-6A34E8AD75E9}"/>
              </a:ext>
            </a:extLst>
          </p:cNvPr>
          <p:cNvSpPr txBox="1"/>
          <p:nvPr/>
        </p:nvSpPr>
        <p:spPr>
          <a:xfrm>
            <a:off x="3976065" y="4490497"/>
            <a:ext cx="720000" cy="715089"/>
          </a:xfrm>
          <a:prstGeom prst="roundRect">
            <a:avLst/>
          </a:prstGeom>
          <a:noFill/>
          <a:ln w="38100">
            <a:noFill/>
          </a:ln>
        </p:spPr>
        <p:txBody>
          <a:bodyPr wrap="square" rtlCol="0" anchor="ctr">
            <a:spAutoFit/>
          </a:bodyPr>
          <a:lstStyle/>
          <a:p>
            <a:pPr algn="ctr"/>
            <a:r>
              <a:rPr lang="en-GB" sz="3600" b="1" dirty="0">
                <a:solidFill>
                  <a:srgbClr val="C60C30"/>
                </a:solidFill>
                <a:latin typeface="DINOT-Light"/>
              </a:rPr>
              <a:t>✓</a:t>
            </a:r>
          </a:p>
        </p:txBody>
      </p:sp>
      <p:sp>
        <p:nvSpPr>
          <p:cNvPr id="27" name="TextBox 26">
            <a:extLst>
              <a:ext uri="{FF2B5EF4-FFF2-40B4-BE49-F238E27FC236}">
                <a16:creationId xmlns:a16="http://schemas.microsoft.com/office/drawing/2014/main" id="{3ACC5A0E-6166-41E1-B943-9C47AC841295}"/>
              </a:ext>
            </a:extLst>
          </p:cNvPr>
          <p:cNvSpPr txBox="1"/>
          <p:nvPr/>
        </p:nvSpPr>
        <p:spPr>
          <a:xfrm>
            <a:off x="7781579" y="4478836"/>
            <a:ext cx="720000" cy="715089"/>
          </a:xfrm>
          <a:prstGeom prst="roundRect">
            <a:avLst/>
          </a:prstGeom>
          <a:noFill/>
          <a:ln w="38100">
            <a:noFill/>
          </a:ln>
        </p:spPr>
        <p:txBody>
          <a:bodyPr wrap="square" rtlCol="0" anchor="ctr">
            <a:spAutoFit/>
          </a:bodyPr>
          <a:lstStyle/>
          <a:p>
            <a:pPr algn="ctr"/>
            <a:r>
              <a:rPr lang="en-GB" sz="3600" b="1" dirty="0">
                <a:solidFill>
                  <a:srgbClr val="C60C30"/>
                </a:solidFill>
                <a:latin typeface="DINOT-Light"/>
              </a:rPr>
              <a:t>✓</a:t>
            </a:r>
          </a:p>
        </p:txBody>
      </p:sp>
      <p:sp>
        <p:nvSpPr>
          <p:cNvPr id="28" name="TextBox 27">
            <a:extLst>
              <a:ext uri="{FF2B5EF4-FFF2-40B4-BE49-F238E27FC236}">
                <a16:creationId xmlns:a16="http://schemas.microsoft.com/office/drawing/2014/main" id="{CB395D95-E7DE-49DD-B98D-EFBA51227233}"/>
              </a:ext>
            </a:extLst>
          </p:cNvPr>
          <p:cNvSpPr txBox="1"/>
          <p:nvPr/>
        </p:nvSpPr>
        <p:spPr>
          <a:xfrm>
            <a:off x="1994207" y="5262999"/>
            <a:ext cx="720000" cy="715089"/>
          </a:xfrm>
          <a:prstGeom prst="roundRect">
            <a:avLst/>
          </a:prstGeom>
          <a:noFill/>
          <a:ln w="38100">
            <a:noFill/>
          </a:ln>
        </p:spPr>
        <p:txBody>
          <a:bodyPr wrap="square" rtlCol="0" anchor="ctr">
            <a:spAutoFit/>
          </a:bodyPr>
          <a:lstStyle/>
          <a:p>
            <a:pPr algn="ctr"/>
            <a:r>
              <a:rPr lang="en-GB" sz="3600" b="1" dirty="0">
                <a:solidFill>
                  <a:srgbClr val="5EB6E5"/>
                </a:solidFill>
                <a:latin typeface="DINOT-Light"/>
              </a:rPr>
              <a:t>✓</a:t>
            </a:r>
          </a:p>
        </p:txBody>
      </p:sp>
      <p:sp>
        <p:nvSpPr>
          <p:cNvPr id="29" name="TextBox 28">
            <a:extLst>
              <a:ext uri="{FF2B5EF4-FFF2-40B4-BE49-F238E27FC236}">
                <a16:creationId xmlns:a16="http://schemas.microsoft.com/office/drawing/2014/main" id="{28C43446-51E2-49BC-830C-C39DECB0C225}"/>
              </a:ext>
            </a:extLst>
          </p:cNvPr>
          <p:cNvSpPr txBox="1"/>
          <p:nvPr/>
        </p:nvSpPr>
        <p:spPr>
          <a:xfrm>
            <a:off x="5903308" y="5269167"/>
            <a:ext cx="720000" cy="715089"/>
          </a:xfrm>
          <a:prstGeom prst="roundRect">
            <a:avLst/>
          </a:prstGeom>
          <a:noFill/>
          <a:ln w="38100">
            <a:noFill/>
          </a:ln>
        </p:spPr>
        <p:txBody>
          <a:bodyPr wrap="square" rtlCol="0" anchor="ctr">
            <a:spAutoFit/>
          </a:bodyPr>
          <a:lstStyle/>
          <a:p>
            <a:pPr algn="ctr"/>
            <a:r>
              <a:rPr lang="en-GB" sz="3600" b="1" dirty="0">
                <a:solidFill>
                  <a:srgbClr val="5EB6E5"/>
                </a:solidFill>
                <a:latin typeface="DINOT-Light"/>
              </a:rPr>
              <a:t>✓</a:t>
            </a:r>
          </a:p>
        </p:txBody>
      </p:sp>
      <p:sp>
        <p:nvSpPr>
          <p:cNvPr id="30" name="TextBox 29">
            <a:extLst>
              <a:ext uri="{FF2B5EF4-FFF2-40B4-BE49-F238E27FC236}">
                <a16:creationId xmlns:a16="http://schemas.microsoft.com/office/drawing/2014/main" id="{F629BC6E-3751-4A15-A958-20FB842217AF}"/>
              </a:ext>
            </a:extLst>
          </p:cNvPr>
          <p:cNvSpPr txBox="1"/>
          <p:nvPr/>
        </p:nvSpPr>
        <p:spPr>
          <a:xfrm>
            <a:off x="3969501" y="5269166"/>
            <a:ext cx="720000" cy="715089"/>
          </a:xfrm>
          <a:prstGeom prst="roundRect">
            <a:avLst/>
          </a:prstGeom>
          <a:noFill/>
          <a:ln w="38100">
            <a:noFill/>
          </a:ln>
        </p:spPr>
        <p:txBody>
          <a:bodyPr wrap="square" rtlCol="0" anchor="ctr">
            <a:spAutoFit/>
          </a:bodyPr>
          <a:lstStyle/>
          <a:p>
            <a:pPr algn="ctr"/>
            <a:r>
              <a:rPr lang="en-GB" sz="3600" b="1" dirty="0">
                <a:solidFill>
                  <a:srgbClr val="5EB6E5"/>
                </a:solidFill>
                <a:latin typeface="DINOT-Light"/>
              </a:rPr>
              <a:t>✓</a:t>
            </a:r>
          </a:p>
        </p:txBody>
      </p:sp>
      <p:sp>
        <p:nvSpPr>
          <p:cNvPr id="31" name="TextBox 30">
            <a:extLst>
              <a:ext uri="{FF2B5EF4-FFF2-40B4-BE49-F238E27FC236}">
                <a16:creationId xmlns:a16="http://schemas.microsoft.com/office/drawing/2014/main" id="{9205B04B-D24B-4161-B616-E653B2342922}"/>
              </a:ext>
            </a:extLst>
          </p:cNvPr>
          <p:cNvSpPr txBox="1"/>
          <p:nvPr/>
        </p:nvSpPr>
        <p:spPr>
          <a:xfrm>
            <a:off x="7775015" y="5257505"/>
            <a:ext cx="720000" cy="715089"/>
          </a:xfrm>
          <a:prstGeom prst="roundRect">
            <a:avLst/>
          </a:prstGeom>
          <a:noFill/>
          <a:ln w="38100">
            <a:noFill/>
          </a:ln>
        </p:spPr>
        <p:txBody>
          <a:bodyPr wrap="square" rtlCol="0" anchor="ctr">
            <a:spAutoFit/>
          </a:bodyPr>
          <a:lstStyle/>
          <a:p>
            <a:pPr algn="ctr"/>
            <a:r>
              <a:rPr lang="en-GB" sz="3600" b="1" dirty="0">
                <a:solidFill>
                  <a:srgbClr val="5EB6E5"/>
                </a:solidFill>
                <a:latin typeface="DINOT-Light"/>
              </a:rPr>
              <a:t>✓</a:t>
            </a:r>
          </a:p>
        </p:txBody>
      </p:sp>
      <p:sp>
        <p:nvSpPr>
          <p:cNvPr id="32" name="TextBox 31">
            <a:extLst>
              <a:ext uri="{FF2B5EF4-FFF2-40B4-BE49-F238E27FC236}">
                <a16:creationId xmlns:a16="http://schemas.microsoft.com/office/drawing/2014/main" id="{A99AAFD1-E2CC-4A4B-93A6-97F16CD3E0ED}"/>
              </a:ext>
            </a:extLst>
          </p:cNvPr>
          <p:cNvSpPr txBox="1"/>
          <p:nvPr/>
        </p:nvSpPr>
        <p:spPr>
          <a:xfrm>
            <a:off x="1994207" y="6040644"/>
            <a:ext cx="720000" cy="715089"/>
          </a:xfrm>
          <a:prstGeom prst="roundRect">
            <a:avLst/>
          </a:prstGeom>
          <a:noFill/>
          <a:ln w="38100">
            <a:noFill/>
          </a:ln>
        </p:spPr>
        <p:txBody>
          <a:bodyPr wrap="square" rtlCol="0" anchor="ctr">
            <a:spAutoFit/>
          </a:bodyPr>
          <a:lstStyle/>
          <a:p>
            <a:pPr algn="ctr"/>
            <a:r>
              <a:rPr lang="en-GB" sz="3600" b="1" dirty="0">
                <a:solidFill>
                  <a:srgbClr val="952D98"/>
                </a:solidFill>
                <a:latin typeface="DINOT-Light"/>
              </a:rPr>
              <a:t>✓</a:t>
            </a:r>
          </a:p>
        </p:txBody>
      </p:sp>
      <p:sp>
        <p:nvSpPr>
          <p:cNvPr id="33" name="TextBox 32">
            <a:extLst>
              <a:ext uri="{FF2B5EF4-FFF2-40B4-BE49-F238E27FC236}">
                <a16:creationId xmlns:a16="http://schemas.microsoft.com/office/drawing/2014/main" id="{E8922244-92C9-467D-83E3-3207E00AA6E2}"/>
              </a:ext>
            </a:extLst>
          </p:cNvPr>
          <p:cNvSpPr txBox="1"/>
          <p:nvPr/>
        </p:nvSpPr>
        <p:spPr>
          <a:xfrm>
            <a:off x="5903308" y="6046812"/>
            <a:ext cx="720000" cy="715089"/>
          </a:xfrm>
          <a:prstGeom prst="roundRect">
            <a:avLst/>
          </a:prstGeom>
          <a:noFill/>
          <a:ln w="38100">
            <a:noFill/>
          </a:ln>
        </p:spPr>
        <p:txBody>
          <a:bodyPr wrap="square" rtlCol="0" anchor="ctr">
            <a:spAutoFit/>
          </a:bodyPr>
          <a:lstStyle/>
          <a:p>
            <a:pPr algn="ctr"/>
            <a:r>
              <a:rPr lang="en-GB" sz="3600" b="1" dirty="0">
                <a:solidFill>
                  <a:srgbClr val="952D98"/>
                </a:solidFill>
                <a:latin typeface="DINOT-Light"/>
              </a:rPr>
              <a:t>✓</a:t>
            </a:r>
          </a:p>
        </p:txBody>
      </p:sp>
      <p:sp>
        <p:nvSpPr>
          <p:cNvPr id="34" name="TextBox 33">
            <a:extLst>
              <a:ext uri="{FF2B5EF4-FFF2-40B4-BE49-F238E27FC236}">
                <a16:creationId xmlns:a16="http://schemas.microsoft.com/office/drawing/2014/main" id="{9BE29865-3B9C-4FA4-843B-2203F9406D8A}"/>
              </a:ext>
            </a:extLst>
          </p:cNvPr>
          <p:cNvSpPr txBox="1"/>
          <p:nvPr/>
        </p:nvSpPr>
        <p:spPr>
          <a:xfrm>
            <a:off x="3969501" y="6046811"/>
            <a:ext cx="720000" cy="715089"/>
          </a:xfrm>
          <a:prstGeom prst="roundRect">
            <a:avLst/>
          </a:prstGeom>
          <a:noFill/>
          <a:ln w="38100">
            <a:noFill/>
          </a:ln>
        </p:spPr>
        <p:txBody>
          <a:bodyPr wrap="square" rtlCol="0" anchor="ctr">
            <a:spAutoFit/>
          </a:bodyPr>
          <a:lstStyle/>
          <a:p>
            <a:pPr algn="ctr"/>
            <a:r>
              <a:rPr lang="en-GB" sz="3600" b="1" dirty="0">
                <a:solidFill>
                  <a:srgbClr val="952D98"/>
                </a:solidFill>
                <a:latin typeface="DINOT-Light"/>
              </a:rPr>
              <a:t>✓</a:t>
            </a:r>
          </a:p>
        </p:txBody>
      </p:sp>
      <p:sp>
        <p:nvSpPr>
          <p:cNvPr id="35" name="TextBox 34">
            <a:extLst>
              <a:ext uri="{FF2B5EF4-FFF2-40B4-BE49-F238E27FC236}">
                <a16:creationId xmlns:a16="http://schemas.microsoft.com/office/drawing/2014/main" id="{3AD3E795-92DD-4CCE-8740-20CE23BE29D7}"/>
              </a:ext>
            </a:extLst>
          </p:cNvPr>
          <p:cNvSpPr txBox="1"/>
          <p:nvPr/>
        </p:nvSpPr>
        <p:spPr>
          <a:xfrm>
            <a:off x="7775015" y="6035150"/>
            <a:ext cx="720000" cy="715089"/>
          </a:xfrm>
          <a:prstGeom prst="roundRect">
            <a:avLst/>
          </a:prstGeom>
          <a:noFill/>
          <a:ln w="38100">
            <a:noFill/>
          </a:ln>
        </p:spPr>
        <p:txBody>
          <a:bodyPr wrap="square" rtlCol="0" anchor="ctr">
            <a:spAutoFit/>
          </a:bodyPr>
          <a:lstStyle/>
          <a:p>
            <a:pPr algn="ctr"/>
            <a:r>
              <a:rPr lang="en-GB" sz="3600" b="1" dirty="0">
                <a:solidFill>
                  <a:srgbClr val="952D98"/>
                </a:solidFill>
                <a:latin typeface="DINOT-Light"/>
              </a:rPr>
              <a:t>✓</a:t>
            </a:r>
          </a:p>
        </p:txBody>
      </p:sp>
    </p:spTree>
    <p:extLst>
      <p:ext uri="{BB962C8B-B14F-4D97-AF65-F5344CB8AC3E}">
        <p14:creationId xmlns:p14="http://schemas.microsoft.com/office/powerpoint/2010/main" val="28270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Ill-health retirement</a:t>
            </a:r>
            <a:br>
              <a:rPr lang="en-GB" dirty="0"/>
            </a:br>
            <a:r>
              <a:rPr lang="en-GB" dirty="0"/>
              <a:t>(with at least 2 years’ service)</a:t>
            </a:r>
          </a:p>
        </p:txBody>
      </p:sp>
      <p:sp>
        <p:nvSpPr>
          <p:cNvPr id="4" name="TextBox 3">
            <a:extLst>
              <a:ext uri="{FF2B5EF4-FFF2-40B4-BE49-F238E27FC236}">
                <a16:creationId xmlns:a16="http://schemas.microsoft.com/office/drawing/2014/main" id="{BFB3382B-B3FB-4048-BEBD-FA115FDDA352}"/>
              </a:ext>
            </a:extLst>
          </p:cNvPr>
          <p:cNvSpPr txBox="1"/>
          <p:nvPr/>
        </p:nvSpPr>
        <p:spPr>
          <a:xfrm>
            <a:off x="143374" y="1785126"/>
            <a:ext cx="2772442" cy="1439823"/>
          </a:xfrm>
          <a:prstGeom prst="roundRect">
            <a:avLst/>
          </a:prstGeom>
          <a:solidFill>
            <a:srgbClr val="007A87"/>
          </a:solidFill>
          <a:ln w="38100">
            <a:noFill/>
          </a:ln>
        </p:spPr>
        <p:txBody>
          <a:bodyPr wrap="square" rtlCol="0" anchor="ctr">
            <a:noAutofit/>
          </a:bodyPr>
          <a:lstStyle/>
          <a:p>
            <a:pPr algn="ctr"/>
            <a:r>
              <a:rPr lang="en-GB" sz="2400" b="1" dirty="0">
                <a:solidFill>
                  <a:schemeClr val="bg1"/>
                </a:solidFill>
                <a:latin typeface="DINOT-Light"/>
              </a:rPr>
              <a:t>Permanently ill and unable to do current job</a:t>
            </a:r>
          </a:p>
        </p:txBody>
      </p:sp>
      <p:sp>
        <p:nvSpPr>
          <p:cNvPr id="5" name="TextBox 4">
            <a:extLst>
              <a:ext uri="{FF2B5EF4-FFF2-40B4-BE49-F238E27FC236}">
                <a16:creationId xmlns:a16="http://schemas.microsoft.com/office/drawing/2014/main" id="{614E7D88-E7B7-4E31-9FC4-209AA1757E38}"/>
              </a:ext>
            </a:extLst>
          </p:cNvPr>
          <p:cNvSpPr txBox="1"/>
          <p:nvPr/>
        </p:nvSpPr>
        <p:spPr>
          <a:xfrm>
            <a:off x="143374" y="3521487"/>
            <a:ext cx="2772442" cy="1439823"/>
          </a:xfrm>
          <a:prstGeom prst="roundRect">
            <a:avLst/>
          </a:prstGeom>
          <a:solidFill>
            <a:srgbClr val="331C54"/>
          </a:solidFill>
          <a:ln w="38100">
            <a:noFill/>
          </a:ln>
        </p:spPr>
        <p:txBody>
          <a:bodyPr wrap="square" rtlCol="0" anchor="ctr">
            <a:noAutofit/>
          </a:bodyPr>
          <a:lstStyle/>
          <a:p>
            <a:pPr algn="ctr"/>
            <a:r>
              <a:rPr lang="en-GB" sz="2400" b="1" dirty="0">
                <a:solidFill>
                  <a:schemeClr val="bg1"/>
                </a:solidFill>
                <a:latin typeface="DINOT-Light"/>
              </a:rPr>
              <a:t>Permanently ill and unable to do any job</a:t>
            </a:r>
          </a:p>
        </p:txBody>
      </p:sp>
      <p:sp>
        <p:nvSpPr>
          <p:cNvPr id="9" name="TextBox 8">
            <a:extLst>
              <a:ext uri="{FF2B5EF4-FFF2-40B4-BE49-F238E27FC236}">
                <a16:creationId xmlns:a16="http://schemas.microsoft.com/office/drawing/2014/main" id="{6221A338-4D03-42B6-97BF-FE4DB65FA3EB}"/>
              </a:ext>
            </a:extLst>
          </p:cNvPr>
          <p:cNvSpPr txBox="1"/>
          <p:nvPr/>
        </p:nvSpPr>
        <p:spPr>
          <a:xfrm>
            <a:off x="3296433" y="2111577"/>
            <a:ext cx="2664296" cy="794802"/>
          </a:xfrm>
          <a:prstGeom prst="rightArrow">
            <a:avLst/>
          </a:prstGeom>
          <a:solidFill>
            <a:schemeClr val="bg1"/>
          </a:solidFill>
          <a:ln w="38100">
            <a:solidFill>
              <a:srgbClr val="007A87"/>
            </a:solidFill>
          </a:ln>
        </p:spPr>
        <p:txBody>
          <a:bodyPr wrap="square" rtlCol="0" anchor="ctr">
            <a:spAutoFit/>
          </a:bodyPr>
          <a:lstStyle/>
          <a:p>
            <a:pPr algn="ctr"/>
            <a:r>
              <a:rPr lang="en-GB" sz="2000" b="1" dirty="0">
                <a:solidFill>
                  <a:srgbClr val="007A87"/>
                </a:solidFill>
                <a:latin typeface="DINOT-Light"/>
              </a:rPr>
              <a:t>“Tier 1” benefits</a:t>
            </a:r>
          </a:p>
        </p:txBody>
      </p:sp>
      <p:sp>
        <p:nvSpPr>
          <p:cNvPr id="15" name="TextBox 14">
            <a:extLst>
              <a:ext uri="{FF2B5EF4-FFF2-40B4-BE49-F238E27FC236}">
                <a16:creationId xmlns:a16="http://schemas.microsoft.com/office/drawing/2014/main" id="{4F3A0789-E511-4599-85B6-A6520F39F09D}"/>
              </a:ext>
            </a:extLst>
          </p:cNvPr>
          <p:cNvSpPr txBox="1"/>
          <p:nvPr/>
        </p:nvSpPr>
        <p:spPr>
          <a:xfrm>
            <a:off x="6053314" y="1926740"/>
            <a:ext cx="2505766" cy="1156594"/>
          </a:xfrm>
          <a:prstGeom prst="roundRect">
            <a:avLst/>
          </a:prstGeom>
          <a:solidFill>
            <a:schemeClr val="bg1"/>
          </a:solidFill>
          <a:ln w="38100">
            <a:noFill/>
          </a:ln>
        </p:spPr>
        <p:txBody>
          <a:bodyPr wrap="square" rtlCol="0" anchor="ctr">
            <a:spAutoFit/>
          </a:bodyPr>
          <a:lstStyle/>
          <a:p>
            <a:pPr algn="ctr"/>
            <a:r>
              <a:rPr lang="en-GB" sz="2000" b="1" dirty="0">
                <a:solidFill>
                  <a:srgbClr val="007A87"/>
                </a:solidFill>
                <a:latin typeface="DINOT-Light"/>
              </a:rPr>
              <a:t>Pension paid without reduction for early payment</a:t>
            </a:r>
          </a:p>
        </p:txBody>
      </p:sp>
      <p:sp>
        <p:nvSpPr>
          <p:cNvPr id="16" name="TextBox 15">
            <a:extLst>
              <a:ext uri="{FF2B5EF4-FFF2-40B4-BE49-F238E27FC236}">
                <a16:creationId xmlns:a16="http://schemas.microsoft.com/office/drawing/2014/main" id="{BD634C3B-062E-4F1C-B989-E8F795066ABA}"/>
              </a:ext>
            </a:extLst>
          </p:cNvPr>
          <p:cNvSpPr txBox="1"/>
          <p:nvPr/>
        </p:nvSpPr>
        <p:spPr>
          <a:xfrm>
            <a:off x="3275856" y="3843997"/>
            <a:ext cx="2664296" cy="794802"/>
          </a:xfrm>
          <a:prstGeom prst="rightArrow">
            <a:avLst/>
          </a:prstGeom>
          <a:solidFill>
            <a:schemeClr val="bg1"/>
          </a:solidFill>
          <a:ln w="38100">
            <a:solidFill>
              <a:srgbClr val="331C54"/>
            </a:solidFill>
          </a:ln>
        </p:spPr>
        <p:txBody>
          <a:bodyPr wrap="square" rtlCol="0" anchor="ctr">
            <a:spAutoFit/>
          </a:bodyPr>
          <a:lstStyle/>
          <a:p>
            <a:pPr algn="ctr"/>
            <a:r>
              <a:rPr lang="en-GB" sz="2000" b="1" dirty="0">
                <a:solidFill>
                  <a:srgbClr val="331C54"/>
                </a:solidFill>
                <a:latin typeface="DINOT-Light"/>
              </a:rPr>
              <a:t>“Tier 2” benefits</a:t>
            </a:r>
          </a:p>
        </p:txBody>
      </p:sp>
      <p:sp>
        <p:nvSpPr>
          <p:cNvPr id="17" name="TextBox 16">
            <a:extLst>
              <a:ext uri="{FF2B5EF4-FFF2-40B4-BE49-F238E27FC236}">
                <a16:creationId xmlns:a16="http://schemas.microsoft.com/office/drawing/2014/main" id="{74D04673-07D3-4927-B3E1-43667D917CC7}"/>
              </a:ext>
            </a:extLst>
          </p:cNvPr>
          <p:cNvSpPr txBox="1"/>
          <p:nvPr/>
        </p:nvSpPr>
        <p:spPr>
          <a:xfrm>
            <a:off x="5997938" y="3509282"/>
            <a:ext cx="2822533" cy="1464231"/>
          </a:xfrm>
          <a:prstGeom prst="roundRect">
            <a:avLst/>
          </a:prstGeom>
          <a:solidFill>
            <a:schemeClr val="bg1"/>
          </a:solidFill>
          <a:ln w="38100">
            <a:noFill/>
          </a:ln>
        </p:spPr>
        <p:txBody>
          <a:bodyPr wrap="square" rtlCol="0" anchor="ctr">
            <a:spAutoFit/>
          </a:bodyPr>
          <a:lstStyle/>
          <a:p>
            <a:pPr algn="ctr"/>
            <a:r>
              <a:rPr lang="en-GB" sz="2000" b="1" dirty="0">
                <a:solidFill>
                  <a:srgbClr val="331C54"/>
                </a:solidFill>
                <a:latin typeface="DINOT-Light"/>
              </a:rPr>
              <a:t>Pension (calculated with extra service) paid without reduction for early payment</a:t>
            </a:r>
          </a:p>
        </p:txBody>
      </p:sp>
      <p:sp>
        <p:nvSpPr>
          <p:cNvPr id="18" name="TextBox 17">
            <a:extLst>
              <a:ext uri="{FF2B5EF4-FFF2-40B4-BE49-F238E27FC236}">
                <a16:creationId xmlns:a16="http://schemas.microsoft.com/office/drawing/2014/main" id="{DEA51242-912F-4D78-835F-12C709703E50}"/>
              </a:ext>
            </a:extLst>
          </p:cNvPr>
          <p:cNvSpPr txBox="1"/>
          <p:nvPr/>
        </p:nvSpPr>
        <p:spPr>
          <a:xfrm>
            <a:off x="143374" y="5253907"/>
            <a:ext cx="2772442" cy="1439823"/>
          </a:xfrm>
          <a:prstGeom prst="roundRect">
            <a:avLst/>
          </a:prstGeom>
          <a:solidFill>
            <a:srgbClr val="C60C30"/>
          </a:solidFill>
          <a:ln w="38100">
            <a:noFill/>
          </a:ln>
        </p:spPr>
        <p:txBody>
          <a:bodyPr wrap="square" rtlCol="0" anchor="ctr">
            <a:noAutofit/>
          </a:bodyPr>
          <a:lstStyle/>
          <a:p>
            <a:pPr algn="ctr"/>
            <a:r>
              <a:rPr lang="en-GB" sz="2400" b="1" dirty="0">
                <a:solidFill>
                  <a:schemeClr val="bg1"/>
                </a:solidFill>
                <a:latin typeface="DINOT-Light"/>
              </a:rPr>
              <a:t>Terminally ill</a:t>
            </a:r>
          </a:p>
        </p:txBody>
      </p:sp>
      <p:sp>
        <p:nvSpPr>
          <p:cNvPr id="19" name="TextBox 18">
            <a:extLst>
              <a:ext uri="{FF2B5EF4-FFF2-40B4-BE49-F238E27FC236}">
                <a16:creationId xmlns:a16="http://schemas.microsoft.com/office/drawing/2014/main" id="{91AEE6C3-0D80-4F14-8BBD-F073EFC684A4}"/>
              </a:ext>
            </a:extLst>
          </p:cNvPr>
          <p:cNvSpPr txBox="1"/>
          <p:nvPr/>
        </p:nvSpPr>
        <p:spPr>
          <a:xfrm>
            <a:off x="3276152" y="5576417"/>
            <a:ext cx="2664000" cy="794802"/>
          </a:xfrm>
          <a:prstGeom prst="rightArrow">
            <a:avLst/>
          </a:prstGeom>
          <a:solidFill>
            <a:srgbClr val="C60C30"/>
          </a:solidFill>
          <a:ln w="38100">
            <a:solidFill>
              <a:srgbClr val="C60C30"/>
            </a:solidFill>
          </a:ln>
        </p:spPr>
        <p:txBody>
          <a:bodyPr wrap="square" rtlCol="0" anchor="ctr">
            <a:spAutoFit/>
          </a:bodyPr>
          <a:lstStyle/>
          <a:p>
            <a:pPr algn="ctr"/>
            <a:endParaRPr lang="en-GB" sz="2000" b="1" dirty="0">
              <a:solidFill>
                <a:srgbClr val="C60C30"/>
              </a:solidFill>
              <a:latin typeface="DINOT-Light"/>
            </a:endParaRPr>
          </a:p>
        </p:txBody>
      </p:sp>
      <p:sp>
        <p:nvSpPr>
          <p:cNvPr id="20" name="TextBox 19">
            <a:extLst>
              <a:ext uri="{FF2B5EF4-FFF2-40B4-BE49-F238E27FC236}">
                <a16:creationId xmlns:a16="http://schemas.microsoft.com/office/drawing/2014/main" id="{EB67BA3E-E3D6-4D79-BC03-048243529959}"/>
              </a:ext>
            </a:extLst>
          </p:cNvPr>
          <p:cNvSpPr txBox="1"/>
          <p:nvPr/>
        </p:nvSpPr>
        <p:spPr>
          <a:xfrm>
            <a:off x="6012160" y="5619407"/>
            <a:ext cx="2736304" cy="783193"/>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Benefits paid in a single lump sum</a:t>
            </a:r>
          </a:p>
        </p:txBody>
      </p:sp>
    </p:spTree>
    <p:extLst>
      <p:ext uri="{BB962C8B-B14F-4D97-AF65-F5344CB8AC3E}">
        <p14:creationId xmlns:p14="http://schemas.microsoft.com/office/powerpoint/2010/main" val="1254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5" grpId="0" animBg="1"/>
      <p:bldP spid="16" grpId="0" animBg="1"/>
      <p:bldP spid="17"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8. Saving enough to stop work</a:t>
            </a:r>
          </a:p>
        </p:txBody>
      </p:sp>
    </p:spTree>
    <p:extLst>
      <p:ext uri="{BB962C8B-B14F-4D97-AF65-F5344CB8AC3E}">
        <p14:creationId xmlns:p14="http://schemas.microsoft.com/office/powerpoint/2010/main" val="1517402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36BB44E-3C5C-4316-927A-6CB99B02C205}"/>
              </a:ext>
            </a:extLst>
          </p:cNvPr>
          <p:cNvSpPr txBox="1"/>
          <p:nvPr/>
        </p:nvSpPr>
        <p:spPr>
          <a:xfrm>
            <a:off x="2411760" y="1417638"/>
            <a:ext cx="4248472" cy="5328592"/>
          </a:xfrm>
          <a:prstGeom prst="rect">
            <a:avLst/>
          </a:prstGeom>
          <a:noFill/>
          <a:ln w="12700">
            <a:solidFill>
              <a:srgbClr val="5482AB"/>
            </a:solidFill>
          </a:ln>
        </p:spPr>
        <p:txBody>
          <a:bodyPr wrap="square" rtlCol="0" anchor="ctr">
            <a:noAutofit/>
          </a:bodyPr>
          <a:lstStyle/>
          <a:p>
            <a:pPr algn="ctr"/>
            <a:endParaRPr lang="en-GB" sz="2400" b="1" dirty="0">
              <a:solidFill>
                <a:schemeClr val="bg1"/>
              </a:solidFill>
              <a:latin typeface="DINOT-Light"/>
            </a:endParaRPr>
          </a:p>
        </p:txBody>
      </p:sp>
      <p:sp>
        <p:nvSpPr>
          <p:cNvPr id="3" name="Title 2"/>
          <p:cNvSpPr>
            <a:spLocks noGrp="1"/>
          </p:cNvSpPr>
          <p:nvPr>
            <p:ph type="title"/>
          </p:nvPr>
        </p:nvSpPr>
        <p:spPr>
          <a:xfrm>
            <a:off x="457200" y="274638"/>
            <a:ext cx="8229600" cy="1143000"/>
          </a:xfrm>
        </p:spPr>
        <p:txBody>
          <a:bodyPr/>
          <a:lstStyle/>
          <a:p>
            <a:r>
              <a:rPr lang="en-GB" dirty="0"/>
              <a:t>Your total retirement income</a:t>
            </a:r>
            <a:br>
              <a:rPr lang="en-GB" dirty="0"/>
            </a:br>
            <a:r>
              <a:rPr lang="en-GB" dirty="0"/>
              <a:t>might be made up of…</a:t>
            </a:r>
          </a:p>
        </p:txBody>
      </p:sp>
      <p:grpSp>
        <p:nvGrpSpPr>
          <p:cNvPr id="27" name="Group 26">
            <a:extLst>
              <a:ext uri="{FF2B5EF4-FFF2-40B4-BE49-F238E27FC236}">
                <a16:creationId xmlns:a16="http://schemas.microsoft.com/office/drawing/2014/main" id="{54870A76-AE7C-488A-9F4D-CBB4CD205CC3}"/>
              </a:ext>
            </a:extLst>
          </p:cNvPr>
          <p:cNvGrpSpPr/>
          <p:nvPr/>
        </p:nvGrpSpPr>
        <p:grpSpPr>
          <a:xfrm>
            <a:off x="5021535" y="1524605"/>
            <a:ext cx="1585833" cy="5184576"/>
            <a:chOff x="6645219" y="1417637"/>
            <a:chExt cx="1585833" cy="5184576"/>
          </a:xfrm>
        </p:grpSpPr>
        <p:grpSp>
          <p:nvGrpSpPr>
            <p:cNvPr id="13" name="Group 12">
              <a:extLst>
                <a:ext uri="{FF2B5EF4-FFF2-40B4-BE49-F238E27FC236}">
                  <a16:creationId xmlns:a16="http://schemas.microsoft.com/office/drawing/2014/main" id="{E4DB4266-F4F6-4D31-9427-F329EC3414CD}"/>
                </a:ext>
              </a:extLst>
            </p:cNvPr>
            <p:cNvGrpSpPr/>
            <p:nvPr/>
          </p:nvGrpSpPr>
          <p:grpSpPr>
            <a:xfrm>
              <a:off x="6645219" y="1417637"/>
              <a:ext cx="1585833" cy="5184576"/>
              <a:chOff x="5004919" y="1492077"/>
              <a:chExt cx="1585833" cy="5184576"/>
            </a:xfrm>
          </p:grpSpPr>
          <p:sp>
            <p:nvSpPr>
              <p:cNvPr id="7" name="TextBox 6">
                <a:extLst>
                  <a:ext uri="{FF2B5EF4-FFF2-40B4-BE49-F238E27FC236}">
                    <a16:creationId xmlns:a16="http://schemas.microsoft.com/office/drawing/2014/main" id="{FF4C8841-8D2C-426D-8925-1956C47F699E}"/>
                  </a:ext>
                </a:extLst>
              </p:cNvPr>
              <p:cNvSpPr txBox="1"/>
              <p:nvPr/>
            </p:nvSpPr>
            <p:spPr>
              <a:xfrm>
                <a:off x="5548990" y="1492077"/>
                <a:ext cx="1041762" cy="5184576"/>
              </a:xfrm>
              <a:prstGeom prst="rect">
                <a:avLst/>
              </a:prstGeom>
              <a:solidFill>
                <a:srgbClr val="5BBBB7"/>
              </a:solidFill>
              <a:ln w="12700">
                <a:noFill/>
              </a:ln>
            </p:spPr>
            <p:txBody>
              <a:bodyPr wrap="square" rtlCol="0" anchor="ctr">
                <a:noAutofit/>
              </a:bodyPr>
              <a:lstStyle/>
              <a:p>
                <a:pPr algn="ctr"/>
                <a:r>
                  <a:rPr lang="en-GB" sz="1600" b="1" dirty="0">
                    <a:solidFill>
                      <a:schemeClr val="bg1"/>
                    </a:solidFill>
                    <a:latin typeface="DINOT-Light"/>
                  </a:rPr>
                  <a:t>Other savings</a:t>
                </a:r>
              </a:p>
            </p:txBody>
          </p:sp>
          <p:sp>
            <p:nvSpPr>
              <p:cNvPr id="22" name="Partial Circle 21">
                <a:extLst>
                  <a:ext uri="{FF2B5EF4-FFF2-40B4-BE49-F238E27FC236}">
                    <a16:creationId xmlns:a16="http://schemas.microsoft.com/office/drawing/2014/main" id="{5BE1A6CF-2604-45EE-8DC9-DA18864A09E1}"/>
                  </a:ext>
                </a:extLst>
              </p:cNvPr>
              <p:cNvSpPr/>
              <p:nvPr/>
            </p:nvSpPr>
            <p:spPr>
              <a:xfrm rot="10800000">
                <a:off x="5004919" y="2597915"/>
                <a:ext cx="1088142" cy="1036887"/>
              </a:xfrm>
              <a:prstGeom prst="pie">
                <a:avLst>
                  <a:gd name="adj1" fmla="val 5368659"/>
                  <a:gd name="adj2" fmla="val 162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Partial Circle 23">
              <a:extLst>
                <a:ext uri="{FF2B5EF4-FFF2-40B4-BE49-F238E27FC236}">
                  <a16:creationId xmlns:a16="http://schemas.microsoft.com/office/drawing/2014/main" id="{EB751906-7078-4CCA-95F1-A9C46C81A6AE}"/>
                </a:ext>
              </a:extLst>
            </p:cNvPr>
            <p:cNvSpPr/>
            <p:nvPr/>
          </p:nvSpPr>
          <p:spPr>
            <a:xfrm rot="10800000">
              <a:off x="6679422" y="4876377"/>
              <a:ext cx="925010" cy="1027559"/>
            </a:xfrm>
            <a:prstGeom prst="pie">
              <a:avLst>
                <a:gd name="adj1" fmla="val 5368659"/>
                <a:gd name="adj2" fmla="val 162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3" name="Group 22">
            <a:extLst>
              <a:ext uri="{FF2B5EF4-FFF2-40B4-BE49-F238E27FC236}">
                <a16:creationId xmlns:a16="http://schemas.microsoft.com/office/drawing/2014/main" id="{DBBE600D-B5AC-4643-AA9E-4879FAE2FCC8}"/>
              </a:ext>
            </a:extLst>
          </p:cNvPr>
          <p:cNvGrpSpPr/>
          <p:nvPr/>
        </p:nvGrpSpPr>
        <p:grpSpPr>
          <a:xfrm>
            <a:off x="2454566" y="3467796"/>
            <a:ext cx="3485586" cy="3259384"/>
            <a:chOff x="2536197" y="3882416"/>
            <a:chExt cx="3485586" cy="3259384"/>
          </a:xfrm>
        </p:grpSpPr>
        <p:sp>
          <p:nvSpPr>
            <p:cNvPr id="10" name="TextBox 9">
              <a:extLst>
                <a:ext uri="{FF2B5EF4-FFF2-40B4-BE49-F238E27FC236}">
                  <a16:creationId xmlns:a16="http://schemas.microsoft.com/office/drawing/2014/main" id="{3D71219E-7742-431D-9C25-8219348814F9}"/>
                </a:ext>
              </a:extLst>
            </p:cNvPr>
            <p:cNvSpPr txBox="1"/>
            <p:nvPr/>
          </p:nvSpPr>
          <p:spPr>
            <a:xfrm>
              <a:off x="2536197" y="4477504"/>
              <a:ext cx="3086694" cy="2664296"/>
            </a:xfrm>
            <a:prstGeom prst="rect">
              <a:avLst/>
            </a:prstGeom>
            <a:solidFill>
              <a:srgbClr val="5482AB"/>
            </a:solidFill>
            <a:ln w="12700">
              <a:noFill/>
            </a:ln>
          </p:spPr>
          <p:txBody>
            <a:bodyPr wrap="square" rtlCol="0" anchor="ctr">
              <a:noAutofit/>
            </a:bodyPr>
            <a:lstStyle/>
            <a:p>
              <a:pPr algn="ctr"/>
              <a:r>
                <a:rPr lang="en-GB" sz="2000" b="1" dirty="0">
                  <a:solidFill>
                    <a:schemeClr val="bg1"/>
                  </a:solidFill>
                  <a:latin typeface="DINOT-Light"/>
                </a:rPr>
                <a:t>NHS pension</a:t>
              </a:r>
            </a:p>
          </p:txBody>
        </p:sp>
        <p:sp>
          <p:nvSpPr>
            <p:cNvPr id="6" name="Partial Circle 5">
              <a:extLst>
                <a:ext uri="{FF2B5EF4-FFF2-40B4-BE49-F238E27FC236}">
                  <a16:creationId xmlns:a16="http://schemas.microsoft.com/office/drawing/2014/main" id="{DB82D1A3-E64D-4BA9-8E89-1F1DE1F47BF5}"/>
                </a:ext>
              </a:extLst>
            </p:cNvPr>
            <p:cNvSpPr/>
            <p:nvPr/>
          </p:nvSpPr>
          <p:spPr>
            <a:xfrm rot="16200000">
              <a:off x="3568033" y="3922336"/>
              <a:ext cx="1138292" cy="1058451"/>
            </a:xfrm>
            <a:prstGeom prst="pie">
              <a:avLst>
                <a:gd name="adj1" fmla="val 5368660"/>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Partial Circle 25">
              <a:extLst>
                <a:ext uri="{FF2B5EF4-FFF2-40B4-BE49-F238E27FC236}">
                  <a16:creationId xmlns:a16="http://schemas.microsoft.com/office/drawing/2014/main" id="{8FD8174B-C92B-4489-90C0-A1B8AA5B727E}"/>
                </a:ext>
              </a:extLst>
            </p:cNvPr>
            <p:cNvSpPr/>
            <p:nvPr/>
          </p:nvSpPr>
          <p:spPr>
            <a:xfrm rot="10800000">
              <a:off x="4989691" y="5408346"/>
              <a:ext cx="1032092" cy="1036887"/>
            </a:xfrm>
            <a:prstGeom prst="pie">
              <a:avLst>
                <a:gd name="adj1" fmla="val 5368659"/>
                <a:gd name="adj2" fmla="val 16200000"/>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0" name="Group 29">
            <a:extLst>
              <a:ext uri="{FF2B5EF4-FFF2-40B4-BE49-F238E27FC236}">
                <a16:creationId xmlns:a16="http://schemas.microsoft.com/office/drawing/2014/main" id="{F04FD314-7FA1-43E5-BF17-F3558A41B113}"/>
              </a:ext>
            </a:extLst>
          </p:cNvPr>
          <p:cNvGrpSpPr/>
          <p:nvPr/>
        </p:nvGrpSpPr>
        <p:grpSpPr>
          <a:xfrm>
            <a:off x="2454566" y="1707944"/>
            <a:ext cx="3617418" cy="2861687"/>
            <a:chOff x="2478547" y="1671579"/>
            <a:chExt cx="3617418" cy="2861687"/>
          </a:xfrm>
        </p:grpSpPr>
        <p:grpSp>
          <p:nvGrpSpPr>
            <p:cNvPr id="12" name="Group 11">
              <a:extLst>
                <a:ext uri="{FF2B5EF4-FFF2-40B4-BE49-F238E27FC236}">
                  <a16:creationId xmlns:a16="http://schemas.microsoft.com/office/drawing/2014/main" id="{A1F5B853-49DF-40A3-901D-A46A6A15E010}"/>
                </a:ext>
              </a:extLst>
            </p:cNvPr>
            <p:cNvGrpSpPr/>
            <p:nvPr/>
          </p:nvGrpSpPr>
          <p:grpSpPr>
            <a:xfrm>
              <a:off x="2478547" y="2283979"/>
              <a:ext cx="3617418" cy="2249287"/>
              <a:chOff x="2478547" y="2283979"/>
              <a:chExt cx="3617418" cy="2249287"/>
            </a:xfrm>
          </p:grpSpPr>
          <p:grpSp>
            <p:nvGrpSpPr>
              <p:cNvPr id="11" name="Group 10">
                <a:extLst>
                  <a:ext uri="{FF2B5EF4-FFF2-40B4-BE49-F238E27FC236}">
                    <a16:creationId xmlns:a16="http://schemas.microsoft.com/office/drawing/2014/main" id="{880D13F3-0C3D-4077-8952-788F464983AB}"/>
                  </a:ext>
                </a:extLst>
              </p:cNvPr>
              <p:cNvGrpSpPr/>
              <p:nvPr/>
            </p:nvGrpSpPr>
            <p:grpSpPr>
              <a:xfrm>
                <a:off x="2478547" y="2283979"/>
                <a:ext cx="3082552" cy="2249287"/>
                <a:chOff x="2478547" y="2283979"/>
                <a:chExt cx="3082552" cy="2249287"/>
              </a:xfrm>
            </p:grpSpPr>
            <p:sp>
              <p:nvSpPr>
                <p:cNvPr id="9" name="TextBox 8">
                  <a:extLst>
                    <a:ext uri="{FF2B5EF4-FFF2-40B4-BE49-F238E27FC236}">
                      <a16:creationId xmlns:a16="http://schemas.microsoft.com/office/drawing/2014/main" id="{D3A25B16-04E7-4715-9E21-7EEF14D4796E}"/>
                    </a:ext>
                  </a:extLst>
                </p:cNvPr>
                <p:cNvSpPr txBox="1"/>
                <p:nvPr/>
              </p:nvSpPr>
              <p:spPr>
                <a:xfrm>
                  <a:off x="2478547" y="2283979"/>
                  <a:ext cx="3082552" cy="1725946"/>
                </a:xfrm>
                <a:prstGeom prst="rect">
                  <a:avLst/>
                </a:prstGeom>
                <a:solidFill>
                  <a:srgbClr val="5EB6E5"/>
                </a:solidFill>
                <a:ln w="12700">
                  <a:noFill/>
                </a:ln>
              </p:spPr>
              <p:txBody>
                <a:bodyPr wrap="square" rtlCol="0" anchor="ctr">
                  <a:noAutofit/>
                </a:bodyPr>
                <a:lstStyle/>
                <a:p>
                  <a:pPr algn="ctr"/>
                  <a:r>
                    <a:rPr lang="en-GB" sz="2000" b="1" dirty="0">
                      <a:solidFill>
                        <a:schemeClr val="bg1"/>
                      </a:solidFill>
                      <a:latin typeface="DINOT-Light"/>
                    </a:rPr>
                    <a:t>State pension</a:t>
                  </a:r>
                </a:p>
              </p:txBody>
            </p:sp>
            <p:sp>
              <p:nvSpPr>
                <p:cNvPr id="20" name="Partial Circle 19">
                  <a:extLst>
                    <a:ext uri="{FF2B5EF4-FFF2-40B4-BE49-F238E27FC236}">
                      <a16:creationId xmlns:a16="http://schemas.microsoft.com/office/drawing/2014/main" id="{DA844BA9-4E4C-4DEF-B8AD-2630DD8ED859}"/>
                    </a:ext>
                  </a:extLst>
                </p:cNvPr>
                <p:cNvSpPr/>
                <p:nvPr/>
              </p:nvSpPr>
              <p:spPr>
                <a:xfrm rot="16200000">
                  <a:off x="3499638" y="3444643"/>
                  <a:ext cx="1159783" cy="1017463"/>
                </a:xfrm>
                <a:prstGeom prst="pie">
                  <a:avLst>
                    <a:gd name="adj1" fmla="val 5368660"/>
                    <a:gd name="adj2" fmla="val 16200000"/>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1" name="Partial Circle 20">
                <a:extLst>
                  <a:ext uri="{FF2B5EF4-FFF2-40B4-BE49-F238E27FC236}">
                    <a16:creationId xmlns:a16="http://schemas.microsoft.com/office/drawing/2014/main" id="{D65E4D6F-0B8A-495B-9D9D-D4CCC57904D1}"/>
                  </a:ext>
                </a:extLst>
              </p:cNvPr>
              <p:cNvSpPr/>
              <p:nvPr/>
            </p:nvSpPr>
            <p:spPr>
              <a:xfrm rot="10800000">
                <a:off x="5002015" y="2602537"/>
                <a:ext cx="1093950" cy="1017463"/>
              </a:xfrm>
              <a:prstGeom prst="pie">
                <a:avLst>
                  <a:gd name="adj1" fmla="val 5368660"/>
                  <a:gd name="adj2" fmla="val 16200000"/>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9" name="Partial Circle 28">
              <a:extLst>
                <a:ext uri="{FF2B5EF4-FFF2-40B4-BE49-F238E27FC236}">
                  <a16:creationId xmlns:a16="http://schemas.microsoft.com/office/drawing/2014/main" id="{B890755C-2830-4297-82BC-56B8840A2534}"/>
                </a:ext>
              </a:extLst>
            </p:cNvPr>
            <p:cNvSpPr/>
            <p:nvPr/>
          </p:nvSpPr>
          <p:spPr>
            <a:xfrm rot="16200000">
              <a:off x="3509662" y="1706572"/>
              <a:ext cx="1000978" cy="930991"/>
            </a:xfrm>
            <a:prstGeom prst="pie">
              <a:avLst>
                <a:gd name="adj1" fmla="val 5368660"/>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1" name="Group 30">
            <a:extLst>
              <a:ext uri="{FF2B5EF4-FFF2-40B4-BE49-F238E27FC236}">
                <a16:creationId xmlns:a16="http://schemas.microsoft.com/office/drawing/2014/main" id="{C8B3829B-6A31-4D74-8CC4-52503CCDAD3C}"/>
              </a:ext>
            </a:extLst>
          </p:cNvPr>
          <p:cNvGrpSpPr/>
          <p:nvPr/>
        </p:nvGrpSpPr>
        <p:grpSpPr>
          <a:xfrm>
            <a:off x="2454566" y="1502680"/>
            <a:ext cx="3070444" cy="1185927"/>
            <a:chOff x="18462" y="1310778"/>
            <a:chExt cx="3070444" cy="1185927"/>
          </a:xfrm>
        </p:grpSpPr>
        <p:sp>
          <p:nvSpPr>
            <p:cNvPr id="8" name="TextBox 7">
              <a:extLst>
                <a:ext uri="{FF2B5EF4-FFF2-40B4-BE49-F238E27FC236}">
                  <a16:creationId xmlns:a16="http://schemas.microsoft.com/office/drawing/2014/main" id="{F55828A4-1B45-401F-A4C7-5EB1BAE39BB6}"/>
                </a:ext>
              </a:extLst>
            </p:cNvPr>
            <p:cNvSpPr txBox="1"/>
            <p:nvPr/>
          </p:nvSpPr>
          <p:spPr>
            <a:xfrm>
              <a:off x="18462" y="1310778"/>
              <a:ext cx="3070444" cy="794333"/>
            </a:xfrm>
            <a:prstGeom prst="rect">
              <a:avLst/>
            </a:prstGeom>
            <a:solidFill>
              <a:srgbClr val="007A87"/>
            </a:solidFill>
            <a:ln w="12700">
              <a:noFill/>
            </a:ln>
          </p:spPr>
          <p:txBody>
            <a:bodyPr wrap="square" rtlCol="0" anchor="ctr">
              <a:noAutofit/>
            </a:bodyPr>
            <a:lstStyle/>
            <a:p>
              <a:pPr algn="ctr"/>
              <a:r>
                <a:rPr lang="en-GB" sz="2000" b="1" dirty="0">
                  <a:solidFill>
                    <a:schemeClr val="bg1"/>
                  </a:solidFill>
                  <a:latin typeface="DINOT-Light"/>
                </a:rPr>
                <a:t>Other pensions</a:t>
              </a:r>
            </a:p>
          </p:txBody>
        </p:sp>
        <p:sp>
          <p:nvSpPr>
            <p:cNvPr id="28" name="Partial Circle 27">
              <a:extLst>
                <a:ext uri="{FF2B5EF4-FFF2-40B4-BE49-F238E27FC236}">
                  <a16:creationId xmlns:a16="http://schemas.microsoft.com/office/drawing/2014/main" id="{71C5E2F7-F3DF-4B27-A6A8-CDDB3D63FE9B}"/>
                </a:ext>
              </a:extLst>
            </p:cNvPr>
            <p:cNvSpPr/>
            <p:nvPr/>
          </p:nvSpPr>
          <p:spPr>
            <a:xfrm rot="16200000">
              <a:off x="1043512" y="1545162"/>
              <a:ext cx="1011641" cy="891446"/>
            </a:xfrm>
            <a:prstGeom prst="pie">
              <a:avLst>
                <a:gd name="adj1" fmla="val 5368660"/>
                <a:gd name="adj2" fmla="val 1620000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30475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much is enough money</a:t>
            </a:r>
            <a:br>
              <a:rPr lang="en-US" dirty="0"/>
            </a:br>
            <a:r>
              <a:rPr lang="en-US" dirty="0"/>
              <a:t>to stop work?</a:t>
            </a:r>
            <a:endParaRPr lang="en-GB" dirty="0"/>
          </a:p>
        </p:txBody>
      </p:sp>
      <p:sp>
        <p:nvSpPr>
          <p:cNvPr id="4" name="Thought Bubble: Cloud 3">
            <a:extLst>
              <a:ext uri="{FF2B5EF4-FFF2-40B4-BE49-F238E27FC236}">
                <a16:creationId xmlns:a16="http://schemas.microsoft.com/office/drawing/2014/main" id="{4241C5F0-AC01-4B30-8661-928933962A29}"/>
              </a:ext>
            </a:extLst>
          </p:cNvPr>
          <p:cNvSpPr>
            <a:spLocks noChangeAspect="1"/>
          </p:cNvSpPr>
          <p:nvPr/>
        </p:nvSpPr>
        <p:spPr>
          <a:xfrm>
            <a:off x="2987824" y="1602938"/>
            <a:ext cx="2407211" cy="1612832"/>
          </a:xfrm>
          <a:prstGeom prst="cloudCallout">
            <a:avLst/>
          </a:prstGeom>
          <a:solidFill>
            <a:srgbClr val="5BB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50% to 75%</a:t>
            </a:r>
          </a:p>
          <a:p>
            <a:pPr algn="ctr"/>
            <a:r>
              <a:rPr lang="en-GB" b="1" dirty="0"/>
              <a:t>of pay?</a:t>
            </a:r>
          </a:p>
        </p:txBody>
      </p:sp>
      <p:sp>
        <p:nvSpPr>
          <p:cNvPr id="5" name="Thought Bubble: Cloud 4">
            <a:extLst>
              <a:ext uri="{FF2B5EF4-FFF2-40B4-BE49-F238E27FC236}">
                <a16:creationId xmlns:a16="http://schemas.microsoft.com/office/drawing/2014/main" id="{0A07F35E-40AA-4EC1-8C03-9E9F161D4A1F}"/>
              </a:ext>
            </a:extLst>
          </p:cNvPr>
          <p:cNvSpPr>
            <a:spLocks noChangeAspect="1"/>
          </p:cNvSpPr>
          <p:nvPr/>
        </p:nvSpPr>
        <p:spPr>
          <a:xfrm>
            <a:off x="323527" y="4131590"/>
            <a:ext cx="2407211" cy="1612832"/>
          </a:xfrm>
          <a:prstGeom prst="cloudCallout">
            <a:avLst/>
          </a:prstGeom>
          <a:solidFill>
            <a:srgbClr val="5BB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But what is right for you?</a:t>
            </a:r>
          </a:p>
        </p:txBody>
      </p:sp>
      <p:sp>
        <p:nvSpPr>
          <p:cNvPr id="6" name="Thought Bubble: Cloud 5">
            <a:extLst>
              <a:ext uri="{FF2B5EF4-FFF2-40B4-BE49-F238E27FC236}">
                <a16:creationId xmlns:a16="http://schemas.microsoft.com/office/drawing/2014/main" id="{688A0DAE-A407-47AE-822E-C8D65A23058A}"/>
              </a:ext>
            </a:extLst>
          </p:cNvPr>
          <p:cNvSpPr>
            <a:spLocks noChangeAspect="1"/>
          </p:cNvSpPr>
          <p:nvPr/>
        </p:nvSpPr>
        <p:spPr>
          <a:xfrm>
            <a:off x="2987824" y="4131590"/>
            <a:ext cx="2407211" cy="1612832"/>
          </a:xfrm>
          <a:prstGeom prst="cloudCallout">
            <a:avLst/>
          </a:prstGeom>
          <a:solidFill>
            <a:srgbClr val="5BB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Think it through with your partner</a:t>
            </a:r>
          </a:p>
        </p:txBody>
      </p:sp>
      <p:sp>
        <p:nvSpPr>
          <p:cNvPr id="7" name="Thought Bubble: Cloud 6">
            <a:extLst>
              <a:ext uri="{FF2B5EF4-FFF2-40B4-BE49-F238E27FC236}">
                <a16:creationId xmlns:a16="http://schemas.microsoft.com/office/drawing/2014/main" id="{495C407B-2A02-4C12-A919-966690A0C107}"/>
              </a:ext>
            </a:extLst>
          </p:cNvPr>
          <p:cNvSpPr>
            <a:spLocks noChangeAspect="1"/>
          </p:cNvSpPr>
          <p:nvPr/>
        </p:nvSpPr>
        <p:spPr>
          <a:xfrm>
            <a:off x="283979" y="1745161"/>
            <a:ext cx="2407211" cy="1612832"/>
          </a:xfrm>
          <a:prstGeom prst="cloudCallout">
            <a:avLst/>
          </a:prstGeom>
          <a:solidFill>
            <a:srgbClr val="5BB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Lots of research</a:t>
            </a:r>
          </a:p>
        </p:txBody>
      </p:sp>
      <p:sp>
        <p:nvSpPr>
          <p:cNvPr id="8" name="TextBox 7">
            <a:extLst>
              <a:ext uri="{FF2B5EF4-FFF2-40B4-BE49-F238E27FC236}">
                <a16:creationId xmlns:a16="http://schemas.microsoft.com/office/drawing/2014/main" id="{ADA4493B-30B7-41AD-A423-FA8D4DB4E1B2}"/>
              </a:ext>
            </a:extLst>
          </p:cNvPr>
          <p:cNvSpPr txBox="1"/>
          <p:nvPr/>
        </p:nvSpPr>
        <p:spPr>
          <a:xfrm>
            <a:off x="5796136" y="1599824"/>
            <a:ext cx="3124241" cy="783193"/>
          </a:xfrm>
          <a:prstGeom prst="roundRect">
            <a:avLst/>
          </a:prstGeom>
          <a:solidFill>
            <a:srgbClr val="5E82AB"/>
          </a:solidFill>
          <a:ln w="38100">
            <a:noFill/>
          </a:ln>
        </p:spPr>
        <p:txBody>
          <a:bodyPr wrap="square" rtlCol="0" anchor="ctr">
            <a:spAutoFit/>
          </a:bodyPr>
          <a:lstStyle/>
          <a:p>
            <a:pPr algn="ctr"/>
            <a:r>
              <a:rPr lang="en-GB" sz="2000" b="1" dirty="0">
                <a:solidFill>
                  <a:schemeClr val="bg1"/>
                </a:solidFill>
              </a:rPr>
              <a:t>% income replacement</a:t>
            </a:r>
          </a:p>
          <a:p>
            <a:pPr algn="ctr"/>
            <a:r>
              <a:rPr lang="en-GB" sz="2000" b="1" dirty="0">
                <a:solidFill>
                  <a:schemeClr val="bg1"/>
                </a:solidFill>
              </a:rPr>
              <a:t>= pension ÷ pay</a:t>
            </a:r>
          </a:p>
        </p:txBody>
      </p:sp>
      <p:sp>
        <p:nvSpPr>
          <p:cNvPr id="9" name="TextBox 8">
            <a:extLst>
              <a:ext uri="{FF2B5EF4-FFF2-40B4-BE49-F238E27FC236}">
                <a16:creationId xmlns:a16="http://schemas.microsoft.com/office/drawing/2014/main" id="{95A0853A-ABAC-4062-BEED-1F6CCF34191A}"/>
              </a:ext>
            </a:extLst>
          </p:cNvPr>
          <p:cNvSpPr txBox="1"/>
          <p:nvPr/>
        </p:nvSpPr>
        <p:spPr>
          <a:xfrm>
            <a:off x="5681872" y="3739993"/>
            <a:ext cx="3124241" cy="783193"/>
          </a:xfrm>
          <a:prstGeom prst="roundRect">
            <a:avLst/>
          </a:prstGeom>
          <a:noFill/>
          <a:ln w="76200">
            <a:noFill/>
          </a:ln>
        </p:spPr>
        <p:txBody>
          <a:bodyPr wrap="square" rtlCol="0" anchor="ctr">
            <a:spAutoFit/>
          </a:bodyPr>
          <a:lstStyle/>
          <a:p>
            <a:pPr algn="ctr"/>
            <a:r>
              <a:rPr lang="en-GB" sz="2000" b="1" dirty="0">
                <a:solidFill>
                  <a:srgbClr val="5E82AB"/>
                </a:solidFill>
              </a:rPr>
              <a:t>…the lower your pay, the higher the % needed</a:t>
            </a:r>
          </a:p>
        </p:txBody>
      </p:sp>
      <p:sp>
        <p:nvSpPr>
          <p:cNvPr id="10" name="TextBox 9">
            <a:extLst>
              <a:ext uri="{FF2B5EF4-FFF2-40B4-BE49-F238E27FC236}">
                <a16:creationId xmlns:a16="http://schemas.microsoft.com/office/drawing/2014/main" id="{5B8493DE-9DC7-403E-89E4-3C055F1FB7B8}"/>
              </a:ext>
            </a:extLst>
          </p:cNvPr>
          <p:cNvSpPr txBox="1"/>
          <p:nvPr/>
        </p:nvSpPr>
        <p:spPr>
          <a:xfrm>
            <a:off x="5681871" y="4861197"/>
            <a:ext cx="3124241" cy="783193"/>
          </a:xfrm>
          <a:prstGeom prst="roundRect">
            <a:avLst/>
          </a:prstGeom>
          <a:noFill/>
          <a:ln w="76200">
            <a:noFill/>
          </a:ln>
        </p:spPr>
        <p:txBody>
          <a:bodyPr wrap="square" rtlCol="0" anchor="ctr">
            <a:spAutoFit/>
          </a:bodyPr>
          <a:lstStyle/>
          <a:p>
            <a:pPr algn="ctr"/>
            <a:r>
              <a:rPr lang="en-GB" sz="2000" b="1" dirty="0">
                <a:solidFill>
                  <a:srgbClr val="5E82AB"/>
                </a:solidFill>
              </a:rPr>
              <a:t>…the higher your pay, the lower the % needed</a:t>
            </a:r>
          </a:p>
        </p:txBody>
      </p:sp>
      <p:sp>
        <p:nvSpPr>
          <p:cNvPr id="11" name="TextBox 10">
            <a:extLst>
              <a:ext uri="{FF2B5EF4-FFF2-40B4-BE49-F238E27FC236}">
                <a16:creationId xmlns:a16="http://schemas.microsoft.com/office/drawing/2014/main" id="{E7B7CD6C-A684-4258-B1B5-2901EF043F6B}"/>
              </a:ext>
            </a:extLst>
          </p:cNvPr>
          <p:cNvSpPr txBox="1"/>
          <p:nvPr/>
        </p:nvSpPr>
        <p:spPr>
          <a:xfrm>
            <a:off x="5681871" y="2935367"/>
            <a:ext cx="3124241" cy="442674"/>
          </a:xfrm>
          <a:prstGeom prst="roundRect">
            <a:avLst/>
          </a:prstGeom>
          <a:noFill/>
          <a:ln w="76200">
            <a:noFill/>
          </a:ln>
        </p:spPr>
        <p:txBody>
          <a:bodyPr wrap="square" rtlCol="0" anchor="ctr">
            <a:spAutoFit/>
          </a:bodyPr>
          <a:lstStyle/>
          <a:p>
            <a:pPr algn="ctr"/>
            <a:r>
              <a:rPr lang="en-GB" sz="2000" b="1" dirty="0">
                <a:solidFill>
                  <a:srgbClr val="5E82AB"/>
                </a:solidFill>
              </a:rPr>
              <a:t>To pay for the basics…</a:t>
            </a:r>
          </a:p>
        </p:txBody>
      </p:sp>
    </p:spTree>
    <p:extLst>
      <p:ext uri="{BB962C8B-B14F-4D97-AF65-F5344CB8AC3E}">
        <p14:creationId xmlns:p14="http://schemas.microsoft.com/office/powerpoint/2010/main" val="179145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much is enough </a:t>
            </a:r>
            <a:br>
              <a:rPr lang="en-US" dirty="0"/>
            </a:br>
            <a:r>
              <a:rPr lang="en-US" dirty="0"/>
              <a:t>‘Rough rule of thumb’</a:t>
            </a:r>
            <a:endParaRPr lang="en-GB" dirty="0"/>
          </a:p>
        </p:txBody>
      </p:sp>
      <p:sp>
        <p:nvSpPr>
          <p:cNvPr id="4" name="TextBox 3">
            <a:extLst>
              <a:ext uri="{FF2B5EF4-FFF2-40B4-BE49-F238E27FC236}">
                <a16:creationId xmlns:a16="http://schemas.microsoft.com/office/drawing/2014/main" id="{E3E627E7-4F67-4776-A490-582F0A72AF72}"/>
              </a:ext>
            </a:extLst>
          </p:cNvPr>
          <p:cNvSpPr txBox="1"/>
          <p:nvPr/>
        </p:nvSpPr>
        <p:spPr>
          <a:xfrm>
            <a:off x="2748134" y="1622078"/>
            <a:ext cx="6216354" cy="510778"/>
          </a:xfrm>
          <a:prstGeom prst="roundRect">
            <a:avLst/>
          </a:prstGeom>
          <a:noFill/>
          <a:ln w="76200">
            <a:noFill/>
          </a:ln>
        </p:spPr>
        <p:txBody>
          <a:bodyPr wrap="square" rtlCol="0" anchor="ctr">
            <a:spAutoFit/>
          </a:bodyPr>
          <a:lstStyle/>
          <a:p>
            <a:pPr algn="ctr"/>
            <a:r>
              <a:rPr lang="en-GB" sz="2400" b="1" dirty="0">
                <a:solidFill>
                  <a:srgbClr val="5E82AB"/>
                </a:solidFill>
              </a:rPr>
              <a:t>= £15,000 + (Pay over £15,000) ÷ 3</a:t>
            </a:r>
          </a:p>
        </p:txBody>
      </p:sp>
      <p:pic>
        <p:nvPicPr>
          <p:cNvPr id="5" name="Picture 4">
            <a:extLst>
              <a:ext uri="{FF2B5EF4-FFF2-40B4-BE49-F238E27FC236}">
                <a16:creationId xmlns:a16="http://schemas.microsoft.com/office/drawing/2014/main" id="{6F1DBC07-9039-4C8D-B88C-9EFF739F90A3}"/>
              </a:ext>
            </a:extLst>
          </p:cNvPr>
          <p:cNvPicPr>
            <a:picLocks noChangeAspect="1"/>
          </p:cNvPicPr>
          <p:nvPr/>
        </p:nvPicPr>
        <p:blipFill>
          <a:blip r:embed="rId3"/>
          <a:stretch>
            <a:fillRect/>
          </a:stretch>
        </p:blipFill>
        <p:spPr>
          <a:xfrm>
            <a:off x="408678" y="2362776"/>
            <a:ext cx="6414197" cy="4018552"/>
          </a:xfrm>
          <a:prstGeom prst="rect">
            <a:avLst/>
          </a:prstGeom>
        </p:spPr>
      </p:pic>
      <p:sp>
        <p:nvSpPr>
          <p:cNvPr id="6" name="TextBox 5">
            <a:extLst>
              <a:ext uri="{FF2B5EF4-FFF2-40B4-BE49-F238E27FC236}">
                <a16:creationId xmlns:a16="http://schemas.microsoft.com/office/drawing/2014/main" id="{926DC8B4-E004-49FE-B1C5-41357776B5FF}"/>
              </a:ext>
            </a:extLst>
          </p:cNvPr>
          <p:cNvSpPr txBox="1"/>
          <p:nvPr/>
        </p:nvSpPr>
        <p:spPr>
          <a:xfrm>
            <a:off x="336313" y="1603202"/>
            <a:ext cx="3009790" cy="510778"/>
          </a:xfrm>
          <a:prstGeom prst="roundRect">
            <a:avLst/>
          </a:prstGeom>
          <a:solidFill>
            <a:srgbClr val="5E82AB"/>
          </a:solidFill>
          <a:ln w="76200">
            <a:noFill/>
          </a:ln>
        </p:spPr>
        <p:txBody>
          <a:bodyPr wrap="square" rtlCol="0" anchor="ctr">
            <a:spAutoFit/>
          </a:bodyPr>
          <a:lstStyle/>
          <a:p>
            <a:pPr algn="ctr"/>
            <a:r>
              <a:rPr lang="en-GB" sz="2400" b="1" dirty="0">
                <a:solidFill>
                  <a:schemeClr val="bg1"/>
                </a:solidFill>
              </a:rPr>
              <a:t>Target income</a:t>
            </a:r>
          </a:p>
        </p:txBody>
      </p:sp>
      <p:sp>
        <p:nvSpPr>
          <p:cNvPr id="7" name="TextBox 6">
            <a:extLst>
              <a:ext uri="{FF2B5EF4-FFF2-40B4-BE49-F238E27FC236}">
                <a16:creationId xmlns:a16="http://schemas.microsoft.com/office/drawing/2014/main" id="{7F693A01-DD43-4F8D-8645-D78D31EE433B}"/>
              </a:ext>
            </a:extLst>
          </p:cNvPr>
          <p:cNvSpPr txBox="1"/>
          <p:nvPr/>
        </p:nvSpPr>
        <p:spPr>
          <a:xfrm>
            <a:off x="7031628" y="2479980"/>
            <a:ext cx="1932860" cy="442674"/>
          </a:xfrm>
          <a:prstGeom prst="roundRect">
            <a:avLst/>
          </a:prstGeom>
          <a:solidFill>
            <a:srgbClr val="331C54"/>
          </a:solidFill>
          <a:ln w="76200">
            <a:noFill/>
          </a:ln>
        </p:spPr>
        <p:txBody>
          <a:bodyPr wrap="square" rtlCol="0" anchor="ctr">
            <a:spAutoFit/>
          </a:bodyPr>
          <a:lstStyle/>
          <a:p>
            <a:pPr algn="ctr"/>
            <a:r>
              <a:rPr lang="en-GB" sz="2000" b="1" dirty="0">
                <a:solidFill>
                  <a:schemeClr val="bg1"/>
                </a:solidFill>
              </a:rPr>
              <a:t>Pay £25,000 pa</a:t>
            </a:r>
          </a:p>
        </p:txBody>
      </p:sp>
      <p:sp>
        <p:nvSpPr>
          <p:cNvPr id="8" name="TextBox 7">
            <a:extLst>
              <a:ext uri="{FF2B5EF4-FFF2-40B4-BE49-F238E27FC236}">
                <a16:creationId xmlns:a16="http://schemas.microsoft.com/office/drawing/2014/main" id="{2EE4AC53-E4FD-4446-9238-B80E18FDC054}"/>
              </a:ext>
            </a:extLst>
          </p:cNvPr>
          <p:cNvSpPr txBox="1"/>
          <p:nvPr/>
        </p:nvSpPr>
        <p:spPr>
          <a:xfrm>
            <a:off x="6923300" y="2993929"/>
            <a:ext cx="2220892" cy="442674"/>
          </a:xfrm>
          <a:prstGeom prst="roundRect">
            <a:avLst/>
          </a:prstGeom>
          <a:noFill/>
          <a:ln w="76200">
            <a:noFill/>
          </a:ln>
        </p:spPr>
        <p:txBody>
          <a:bodyPr wrap="square" rtlCol="0" anchor="ctr">
            <a:spAutoFit/>
          </a:bodyPr>
          <a:lstStyle/>
          <a:p>
            <a:pPr algn="ctr"/>
            <a:r>
              <a:rPr lang="en-GB" sz="2000" b="1" dirty="0">
                <a:solidFill>
                  <a:srgbClr val="331C54"/>
                </a:solidFill>
              </a:rPr>
              <a:t>Target £18,300 pa</a:t>
            </a:r>
          </a:p>
        </p:txBody>
      </p:sp>
      <p:cxnSp>
        <p:nvCxnSpPr>
          <p:cNvPr id="9" name="Straight Arrow Connector 8">
            <a:extLst>
              <a:ext uri="{FF2B5EF4-FFF2-40B4-BE49-F238E27FC236}">
                <a16:creationId xmlns:a16="http://schemas.microsoft.com/office/drawing/2014/main" id="{07EF5B3A-047F-42C7-B589-CC4A94ECC682}"/>
              </a:ext>
            </a:extLst>
          </p:cNvPr>
          <p:cNvCxnSpPr>
            <a:cxnSpLocks/>
          </p:cNvCxnSpPr>
          <p:nvPr/>
        </p:nvCxnSpPr>
        <p:spPr>
          <a:xfrm flipH="1" flipV="1">
            <a:off x="2051720" y="4433689"/>
            <a:ext cx="1" cy="1165970"/>
          </a:xfrm>
          <a:prstGeom prst="straightConnector1">
            <a:avLst/>
          </a:prstGeom>
          <a:ln w="57150">
            <a:solidFill>
              <a:srgbClr val="331C5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A8923D-1C87-4FAC-B5D9-D42C73544AEA}"/>
              </a:ext>
            </a:extLst>
          </p:cNvPr>
          <p:cNvCxnSpPr>
            <a:cxnSpLocks/>
          </p:cNvCxnSpPr>
          <p:nvPr/>
        </p:nvCxnSpPr>
        <p:spPr>
          <a:xfrm flipH="1">
            <a:off x="1187625" y="4433689"/>
            <a:ext cx="864095" cy="0"/>
          </a:xfrm>
          <a:prstGeom prst="straightConnector1">
            <a:avLst/>
          </a:prstGeom>
          <a:ln w="57150">
            <a:solidFill>
              <a:srgbClr val="331C5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F423F3D-CAE8-4B3D-BE32-D60745D16EAC}"/>
              </a:ext>
            </a:extLst>
          </p:cNvPr>
          <p:cNvCxnSpPr>
            <a:cxnSpLocks/>
          </p:cNvCxnSpPr>
          <p:nvPr/>
        </p:nvCxnSpPr>
        <p:spPr>
          <a:xfrm flipV="1">
            <a:off x="4183333" y="3879889"/>
            <a:ext cx="0" cy="1725262"/>
          </a:xfrm>
          <a:prstGeom prst="straightConnector1">
            <a:avLst/>
          </a:prstGeom>
          <a:ln w="57150">
            <a:solidFill>
              <a:srgbClr val="E2177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6C94E17-65A6-439D-946E-9A6E70191DFF}"/>
              </a:ext>
            </a:extLst>
          </p:cNvPr>
          <p:cNvCxnSpPr>
            <a:cxnSpLocks/>
          </p:cNvCxnSpPr>
          <p:nvPr/>
        </p:nvCxnSpPr>
        <p:spPr>
          <a:xfrm flipH="1" flipV="1">
            <a:off x="1187624" y="3879889"/>
            <a:ext cx="2995712" cy="21266"/>
          </a:xfrm>
          <a:prstGeom prst="straightConnector1">
            <a:avLst/>
          </a:prstGeom>
          <a:ln w="57150">
            <a:solidFill>
              <a:srgbClr val="E2177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3B1D453-E41D-475C-B5BE-3F1DB0107B20}"/>
              </a:ext>
            </a:extLst>
          </p:cNvPr>
          <p:cNvCxnSpPr>
            <a:cxnSpLocks/>
          </p:cNvCxnSpPr>
          <p:nvPr/>
        </p:nvCxnSpPr>
        <p:spPr>
          <a:xfrm flipV="1">
            <a:off x="6467328" y="3331659"/>
            <a:ext cx="1" cy="2268000"/>
          </a:xfrm>
          <a:prstGeom prst="straightConnector1">
            <a:avLst/>
          </a:prstGeom>
          <a:ln w="57150">
            <a:solidFill>
              <a:srgbClr val="E052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761A6D-3FD2-46A9-95FA-F07030A2B652}"/>
              </a:ext>
            </a:extLst>
          </p:cNvPr>
          <p:cNvCxnSpPr>
            <a:cxnSpLocks/>
          </p:cNvCxnSpPr>
          <p:nvPr/>
        </p:nvCxnSpPr>
        <p:spPr>
          <a:xfrm flipH="1">
            <a:off x="1187624" y="3331659"/>
            <a:ext cx="5279706" cy="0"/>
          </a:xfrm>
          <a:prstGeom prst="straightConnector1">
            <a:avLst/>
          </a:prstGeom>
          <a:ln w="57150">
            <a:solidFill>
              <a:srgbClr val="E0520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5B53321-05AF-4953-8D03-335B464BBFE4}"/>
              </a:ext>
            </a:extLst>
          </p:cNvPr>
          <p:cNvSpPr txBox="1"/>
          <p:nvPr/>
        </p:nvSpPr>
        <p:spPr>
          <a:xfrm>
            <a:off x="7031628" y="3861048"/>
            <a:ext cx="1932860" cy="442674"/>
          </a:xfrm>
          <a:prstGeom prst="roundRect">
            <a:avLst/>
          </a:prstGeom>
          <a:solidFill>
            <a:srgbClr val="E21776"/>
          </a:solidFill>
          <a:ln w="76200">
            <a:noFill/>
          </a:ln>
        </p:spPr>
        <p:txBody>
          <a:bodyPr wrap="square" rtlCol="0" anchor="ctr">
            <a:spAutoFit/>
          </a:bodyPr>
          <a:lstStyle/>
          <a:p>
            <a:pPr algn="ctr"/>
            <a:r>
              <a:rPr lang="en-GB" sz="2000" b="1" dirty="0">
                <a:solidFill>
                  <a:schemeClr val="bg1"/>
                </a:solidFill>
              </a:rPr>
              <a:t>Pay £50,000</a:t>
            </a:r>
          </a:p>
        </p:txBody>
      </p:sp>
      <p:sp>
        <p:nvSpPr>
          <p:cNvPr id="16" name="TextBox 15">
            <a:extLst>
              <a:ext uri="{FF2B5EF4-FFF2-40B4-BE49-F238E27FC236}">
                <a16:creationId xmlns:a16="http://schemas.microsoft.com/office/drawing/2014/main" id="{59465C97-97B8-4F3E-999A-B4388D6486C3}"/>
              </a:ext>
            </a:extLst>
          </p:cNvPr>
          <p:cNvSpPr txBox="1"/>
          <p:nvPr/>
        </p:nvSpPr>
        <p:spPr>
          <a:xfrm>
            <a:off x="6949121" y="4353333"/>
            <a:ext cx="2141612" cy="442674"/>
          </a:xfrm>
          <a:prstGeom prst="roundRect">
            <a:avLst/>
          </a:prstGeom>
          <a:noFill/>
          <a:ln w="76200">
            <a:noFill/>
          </a:ln>
        </p:spPr>
        <p:txBody>
          <a:bodyPr wrap="square" rtlCol="0" anchor="ctr">
            <a:spAutoFit/>
          </a:bodyPr>
          <a:lstStyle/>
          <a:p>
            <a:pPr algn="ctr"/>
            <a:r>
              <a:rPr lang="en-GB" sz="2000" b="1" dirty="0">
                <a:solidFill>
                  <a:srgbClr val="E21776"/>
                </a:solidFill>
              </a:rPr>
              <a:t>Target £26,700 pa</a:t>
            </a:r>
          </a:p>
        </p:txBody>
      </p:sp>
      <p:sp>
        <p:nvSpPr>
          <p:cNvPr id="17" name="TextBox 16">
            <a:extLst>
              <a:ext uri="{FF2B5EF4-FFF2-40B4-BE49-F238E27FC236}">
                <a16:creationId xmlns:a16="http://schemas.microsoft.com/office/drawing/2014/main" id="{BE68D708-0909-429E-AC22-AF74947E9ABE}"/>
              </a:ext>
            </a:extLst>
          </p:cNvPr>
          <p:cNvSpPr txBox="1"/>
          <p:nvPr/>
        </p:nvSpPr>
        <p:spPr>
          <a:xfrm>
            <a:off x="7031628" y="5288292"/>
            <a:ext cx="1932860" cy="442674"/>
          </a:xfrm>
          <a:prstGeom prst="roundRect">
            <a:avLst/>
          </a:prstGeom>
          <a:solidFill>
            <a:srgbClr val="E05206"/>
          </a:solidFill>
          <a:ln w="76200">
            <a:noFill/>
          </a:ln>
        </p:spPr>
        <p:txBody>
          <a:bodyPr wrap="square" rtlCol="0" anchor="ctr">
            <a:spAutoFit/>
          </a:bodyPr>
          <a:lstStyle/>
          <a:p>
            <a:pPr algn="ctr"/>
            <a:r>
              <a:rPr lang="en-GB" sz="2000" b="1" dirty="0">
                <a:solidFill>
                  <a:schemeClr val="bg1"/>
                </a:solidFill>
              </a:rPr>
              <a:t>Pay £75,000</a:t>
            </a:r>
          </a:p>
        </p:txBody>
      </p:sp>
      <p:sp>
        <p:nvSpPr>
          <p:cNvPr id="18" name="TextBox 17">
            <a:extLst>
              <a:ext uri="{FF2B5EF4-FFF2-40B4-BE49-F238E27FC236}">
                <a16:creationId xmlns:a16="http://schemas.microsoft.com/office/drawing/2014/main" id="{D1E9E9DF-877C-4AE0-83A9-E0DFE0B39181}"/>
              </a:ext>
            </a:extLst>
          </p:cNvPr>
          <p:cNvSpPr txBox="1"/>
          <p:nvPr/>
        </p:nvSpPr>
        <p:spPr>
          <a:xfrm>
            <a:off x="6949121" y="5780577"/>
            <a:ext cx="2141612" cy="442674"/>
          </a:xfrm>
          <a:prstGeom prst="roundRect">
            <a:avLst/>
          </a:prstGeom>
          <a:noFill/>
          <a:ln w="76200">
            <a:noFill/>
          </a:ln>
        </p:spPr>
        <p:txBody>
          <a:bodyPr wrap="square" rtlCol="0" anchor="ctr">
            <a:spAutoFit/>
          </a:bodyPr>
          <a:lstStyle/>
          <a:p>
            <a:pPr algn="ctr"/>
            <a:r>
              <a:rPr lang="en-GB" sz="2000" b="1" dirty="0">
                <a:solidFill>
                  <a:srgbClr val="E05206"/>
                </a:solidFill>
              </a:rPr>
              <a:t>Target £35,000 pa</a:t>
            </a:r>
          </a:p>
        </p:txBody>
      </p:sp>
      <p:sp>
        <p:nvSpPr>
          <p:cNvPr id="2" name="Rectangle 1">
            <a:extLst>
              <a:ext uri="{FF2B5EF4-FFF2-40B4-BE49-F238E27FC236}">
                <a16:creationId xmlns:a16="http://schemas.microsoft.com/office/drawing/2014/main" id="{3D604C3F-89C8-4E76-8C3D-6A76725BBE42}"/>
              </a:ext>
            </a:extLst>
          </p:cNvPr>
          <p:cNvSpPr/>
          <p:nvPr/>
        </p:nvSpPr>
        <p:spPr>
          <a:xfrm rot="16200000">
            <a:off x="-1616117" y="4107405"/>
            <a:ext cx="3661319" cy="716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Total retirement income (per year)</a:t>
            </a:r>
          </a:p>
        </p:txBody>
      </p:sp>
      <p:sp>
        <p:nvSpPr>
          <p:cNvPr id="19" name="Rectangle 18">
            <a:extLst>
              <a:ext uri="{FF2B5EF4-FFF2-40B4-BE49-F238E27FC236}">
                <a16:creationId xmlns:a16="http://schemas.microsoft.com/office/drawing/2014/main" id="{8422E7FE-F843-4A87-8F27-D0C03610B281}"/>
              </a:ext>
            </a:extLst>
          </p:cNvPr>
          <p:cNvSpPr/>
          <p:nvPr/>
        </p:nvSpPr>
        <p:spPr>
          <a:xfrm>
            <a:off x="1463829" y="6282490"/>
            <a:ext cx="4506036" cy="716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Total income before retirement (per year)</a:t>
            </a:r>
          </a:p>
        </p:txBody>
      </p:sp>
    </p:spTree>
    <p:extLst>
      <p:ext uri="{BB962C8B-B14F-4D97-AF65-F5344CB8AC3E}">
        <p14:creationId xmlns:p14="http://schemas.microsoft.com/office/powerpoint/2010/main" val="36308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15" grpId="0" animBg="1"/>
      <p:bldP spid="16" grpId="0"/>
      <p:bldP spid="17" grpId="0" animBg="1"/>
      <p:bldP spid="18" grpId="0"/>
      <p:bldP spid="2"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But if you want to keep the same</a:t>
            </a:r>
            <a:br>
              <a:rPr lang="en-US" dirty="0"/>
            </a:br>
            <a:r>
              <a:rPr lang="en-US" dirty="0"/>
              <a:t>income – Pay of £25,000</a:t>
            </a:r>
            <a:endParaRPr lang="en-GB" dirty="0"/>
          </a:p>
        </p:txBody>
      </p:sp>
      <p:graphicFrame>
        <p:nvGraphicFramePr>
          <p:cNvPr id="4" name="Table 3">
            <a:extLst>
              <a:ext uri="{FF2B5EF4-FFF2-40B4-BE49-F238E27FC236}">
                <a16:creationId xmlns:a16="http://schemas.microsoft.com/office/drawing/2014/main" id="{86F2AC79-B4F3-45F9-99A4-EC7701110EE4}"/>
              </a:ext>
            </a:extLst>
          </p:cNvPr>
          <p:cNvGraphicFramePr>
            <a:graphicFrameLocks noGrp="1"/>
          </p:cNvGraphicFramePr>
          <p:nvPr>
            <p:extLst>
              <p:ext uri="{D42A27DB-BD31-4B8C-83A1-F6EECF244321}">
                <p14:modId xmlns:p14="http://schemas.microsoft.com/office/powerpoint/2010/main" val="2475502268"/>
              </p:ext>
            </p:extLst>
          </p:nvPr>
        </p:nvGraphicFramePr>
        <p:xfrm>
          <a:off x="477418" y="1568951"/>
          <a:ext cx="8209382" cy="4405534"/>
        </p:xfrm>
        <a:graphic>
          <a:graphicData uri="http://schemas.openxmlformats.org/drawingml/2006/table">
            <a:tbl>
              <a:tblPr/>
              <a:tblGrid>
                <a:gridCol w="3857394">
                  <a:extLst>
                    <a:ext uri="{9D8B030D-6E8A-4147-A177-3AD203B41FA5}">
                      <a16:colId xmlns:a16="http://schemas.microsoft.com/office/drawing/2014/main" val="20000"/>
                    </a:ext>
                  </a:extLst>
                </a:gridCol>
                <a:gridCol w="2175994">
                  <a:extLst>
                    <a:ext uri="{9D8B030D-6E8A-4147-A177-3AD203B41FA5}">
                      <a16:colId xmlns:a16="http://schemas.microsoft.com/office/drawing/2014/main" val="20001"/>
                    </a:ext>
                  </a:extLst>
                </a:gridCol>
                <a:gridCol w="2175994">
                  <a:extLst>
                    <a:ext uri="{9D8B030D-6E8A-4147-A177-3AD203B41FA5}">
                      <a16:colId xmlns:a16="http://schemas.microsoft.com/office/drawing/2014/main" val="20002"/>
                    </a:ext>
                  </a:extLst>
                </a:gridCol>
              </a:tblGrid>
              <a:tr h="612000">
                <a:tc>
                  <a:txBody>
                    <a:bodyPr/>
                    <a:lstStyle/>
                    <a:p>
                      <a:pPr algn="ctr" eaLnBrk="0" fontAlgn="base" hangingPunct="0">
                        <a:lnSpc>
                          <a:spcPct val="115000"/>
                        </a:lnSpc>
                        <a:spcBef>
                          <a:spcPts val="300"/>
                        </a:spcBef>
                        <a:spcAft>
                          <a:spcPts val="300"/>
                        </a:spcAft>
                      </a:pPr>
                      <a:r>
                        <a:rPr lang="en-US" sz="2400" b="1" kern="1200" dirty="0">
                          <a:solidFill>
                            <a:schemeClr val="bg1"/>
                          </a:solidFill>
                          <a:effectLst/>
                          <a:latin typeface="DINOT-Light"/>
                          <a:ea typeface="MS PGothic"/>
                          <a:cs typeface="Times New Roman"/>
                        </a:rPr>
                        <a:t>Over a year</a:t>
                      </a:r>
                      <a:endParaRPr lang="en-GB" sz="2400" dirty="0">
                        <a:solidFill>
                          <a:schemeClr val="bg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Pay in work</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Total retirement income target</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extLst>
                  <a:ext uri="{0D108BD9-81ED-4DB2-BD59-A6C34878D82A}">
                    <a16:rowId xmlns:a16="http://schemas.microsoft.com/office/drawing/2014/main" val="10001"/>
                  </a:ext>
                </a:extLst>
              </a:tr>
              <a:tr h="612000">
                <a:tc>
                  <a:txBody>
                    <a:bodyPr/>
                    <a:lstStyle/>
                    <a:p>
                      <a:pPr algn="r" eaLnBrk="0" fontAlgn="base" hangingPunct="0">
                        <a:lnSpc>
                          <a:spcPct val="115000"/>
                        </a:lnSpc>
                        <a:spcBef>
                          <a:spcPts val="300"/>
                        </a:spcBef>
                        <a:spcAft>
                          <a:spcPts val="300"/>
                        </a:spcAft>
                      </a:pPr>
                      <a:r>
                        <a:rPr lang="en-GB" sz="2400" b="1" dirty="0">
                          <a:solidFill>
                            <a:schemeClr val="bg2"/>
                          </a:solidFill>
                          <a:effectLst/>
                          <a:latin typeface="DINOT-Light"/>
                          <a:ea typeface="Calibri"/>
                          <a:cs typeface="Times New Roman"/>
                        </a:rPr>
                        <a:t>Gross amount</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ctr" eaLnBrk="0" fontAlgn="base" hangingPunct="0">
                        <a:lnSpc>
                          <a:spcPct val="115000"/>
                        </a:lnSpc>
                        <a:spcBef>
                          <a:spcPts val="300"/>
                        </a:spcBef>
                        <a:spcAft>
                          <a:spcPts val="300"/>
                        </a:spcAft>
                      </a:pPr>
                      <a:r>
                        <a:rPr lang="en-GB" sz="2400" b="1" dirty="0">
                          <a:solidFill>
                            <a:schemeClr val="bg2"/>
                          </a:solidFill>
                          <a:effectLst/>
                          <a:latin typeface="DINOT-Light"/>
                          <a:ea typeface="Calibri"/>
                          <a:cs typeface="Times New Roman"/>
                        </a:rPr>
                        <a:t>£25,000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400" b="1" dirty="0">
                          <a:solidFill>
                            <a:schemeClr val="bg2"/>
                          </a:solidFill>
                          <a:effectLst/>
                          <a:latin typeface="DINOT-Light"/>
                          <a:ea typeface="Calibri"/>
                          <a:cs typeface="Times New Roman"/>
                        </a:rPr>
                        <a:t>£20,700</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2"/>
                  </a:ext>
                </a:extLst>
              </a:tr>
              <a:tr h="612000">
                <a:tc>
                  <a:txBody>
                    <a:bodyPr/>
                    <a:lstStyle/>
                    <a:p>
                      <a:pPr algn="r" eaLnBrk="0" fontAlgn="base" hangingPunct="0">
                        <a:lnSpc>
                          <a:spcPct val="115000"/>
                        </a:lnSpc>
                        <a:spcBef>
                          <a:spcPts val="300"/>
                        </a:spcBef>
                        <a:spcAft>
                          <a:spcPts val="300"/>
                        </a:spcAft>
                      </a:pPr>
                      <a:r>
                        <a:rPr lang="en-GB" sz="2400" dirty="0">
                          <a:effectLst/>
                          <a:latin typeface="DINOT-Light"/>
                          <a:ea typeface="Calibri"/>
                          <a:cs typeface="Times New Roman"/>
                        </a:rPr>
                        <a:t>Pension (7.1%)</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lvl="2" algn="ctr" eaLnBrk="0" fontAlgn="base" hangingPunct="0">
                        <a:lnSpc>
                          <a:spcPct val="115000"/>
                        </a:lnSpc>
                        <a:spcBef>
                          <a:spcPts val="300"/>
                        </a:spcBef>
                        <a:spcAft>
                          <a:spcPts val="300"/>
                        </a:spcAft>
                      </a:pPr>
                      <a:r>
                        <a:rPr lang="en-GB" sz="2400" dirty="0">
                          <a:solidFill>
                            <a:schemeClr val="tx1"/>
                          </a:solidFill>
                          <a:effectLst/>
                          <a:latin typeface="DINOT-Light"/>
                          <a:ea typeface="Calibri"/>
                          <a:cs typeface="Times New Roman"/>
                        </a:rPr>
                        <a:t>(£1,775)</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400" i="1" dirty="0">
                          <a:solidFill>
                            <a:schemeClr val="tx1"/>
                          </a:solidFill>
                          <a:effectLst/>
                          <a:latin typeface="DINOT-Light"/>
                          <a:ea typeface="Calibri"/>
                          <a:cs typeface="Times New Roman"/>
                        </a:rPr>
                        <a:t>Nil</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3"/>
                  </a:ext>
                </a:extLst>
              </a:tr>
              <a:tr h="612000">
                <a:tc>
                  <a:txBody>
                    <a:bodyPr/>
                    <a:lstStyle/>
                    <a:p>
                      <a:pPr algn="r" eaLnBrk="0" fontAlgn="base" hangingPunct="0">
                        <a:lnSpc>
                          <a:spcPct val="115000"/>
                        </a:lnSpc>
                        <a:spcBef>
                          <a:spcPts val="300"/>
                        </a:spcBef>
                        <a:spcAft>
                          <a:spcPts val="300"/>
                        </a:spcAft>
                      </a:pPr>
                      <a:r>
                        <a:rPr lang="en-GB" sz="2400" dirty="0">
                          <a:effectLst/>
                          <a:latin typeface="DINOT-Light"/>
                          <a:ea typeface="Calibri"/>
                          <a:cs typeface="Times New Roman"/>
                        </a:rPr>
                        <a:t>Income tax</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GB" sz="2400" dirty="0">
                          <a:solidFill>
                            <a:schemeClr val="tx1"/>
                          </a:solidFill>
                          <a:effectLst/>
                          <a:latin typeface="DINOT-Light"/>
                          <a:ea typeface="Calibri"/>
                          <a:cs typeface="Times New Roman"/>
                        </a:rPr>
                        <a:t>(£2,345)</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r" eaLnBrk="0" fontAlgn="base" hangingPunct="0">
                        <a:lnSpc>
                          <a:spcPct val="115000"/>
                        </a:lnSpc>
                        <a:spcBef>
                          <a:spcPts val="300"/>
                        </a:spcBef>
                        <a:spcAft>
                          <a:spcPts val="300"/>
                        </a:spcAft>
                      </a:pPr>
                      <a:r>
                        <a:rPr lang="en-GB" sz="2400" dirty="0">
                          <a:effectLst/>
                          <a:latin typeface="DINOT-Light"/>
                          <a:ea typeface="Calibri"/>
                          <a:cs typeface="Times New Roman"/>
                        </a:rPr>
                        <a:t>(£1,840)</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4"/>
                  </a:ext>
                </a:extLst>
              </a:tr>
              <a:tr h="612000">
                <a:tc>
                  <a:txBody>
                    <a:bodyPr/>
                    <a:lstStyle/>
                    <a:p>
                      <a:pPr algn="r" eaLnBrk="0" fontAlgn="base" hangingPunct="0">
                        <a:lnSpc>
                          <a:spcPct val="115000"/>
                        </a:lnSpc>
                        <a:spcBef>
                          <a:spcPts val="300"/>
                        </a:spcBef>
                        <a:spcAft>
                          <a:spcPts val="300"/>
                        </a:spcAft>
                      </a:pPr>
                      <a:r>
                        <a:rPr lang="en-GB" sz="2400" dirty="0">
                          <a:effectLst/>
                          <a:latin typeface="DINOT-Light"/>
                          <a:ea typeface="Calibri"/>
                          <a:cs typeface="Times New Roman"/>
                        </a:rPr>
                        <a:t>National Insurance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GB" sz="2400" dirty="0">
                          <a:solidFill>
                            <a:schemeClr val="tx1"/>
                          </a:solidFill>
                          <a:effectLst/>
                          <a:latin typeface="DINOT-Light"/>
                          <a:ea typeface="Calibri"/>
                          <a:cs typeface="Times New Roman"/>
                        </a:rPr>
                        <a:t>(£2,020)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r" eaLnBrk="0" fontAlgn="base" hangingPunct="0">
                        <a:lnSpc>
                          <a:spcPct val="115000"/>
                        </a:lnSpc>
                        <a:spcBef>
                          <a:spcPts val="300"/>
                        </a:spcBef>
                        <a:spcAft>
                          <a:spcPts val="300"/>
                        </a:spcAft>
                      </a:pPr>
                      <a:r>
                        <a:rPr lang="en-GB" sz="2400" i="1" dirty="0">
                          <a:effectLst/>
                          <a:latin typeface="DINOT-Light"/>
                          <a:ea typeface="Calibri"/>
                          <a:cs typeface="Times New Roman"/>
                        </a:rPr>
                        <a:t>Nil</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5"/>
                  </a:ext>
                </a:extLst>
              </a:tr>
              <a:tr h="612000">
                <a:tc>
                  <a:txBody>
                    <a:bodyPr/>
                    <a:lstStyle/>
                    <a:p>
                      <a:pPr algn="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What you actually receive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B6E5"/>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£18,860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£18,860</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8"/>
                  </a:ext>
                </a:extLst>
              </a:tr>
            </a:tbl>
          </a:graphicData>
        </a:graphic>
      </p:graphicFrame>
      <p:sp>
        <p:nvSpPr>
          <p:cNvPr id="5" name="6-Point Star 2">
            <a:extLst>
              <a:ext uri="{FF2B5EF4-FFF2-40B4-BE49-F238E27FC236}">
                <a16:creationId xmlns:a16="http://schemas.microsoft.com/office/drawing/2014/main" id="{B31ABCB5-1E3C-4E17-9901-EE947F2F271B}"/>
              </a:ext>
            </a:extLst>
          </p:cNvPr>
          <p:cNvSpPr>
            <a:spLocks noChangeAspect="1"/>
          </p:cNvSpPr>
          <p:nvPr/>
        </p:nvSpPr>
        <p:spPr>
          <a:xfrm>
            <a:off x="8118896" y="4986599"/>
            <a:ext cx="1135807" cy="1135807"/>
          </a:xfrm>
          <a:prstGeom prst="star6">
            <a:avLst/>
          </a:prstGeom>
          <a:solidFill>
            <a:srgbClr val="C60C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DINOT-Light"/>
              </a:rPr>
              <a:t>100%</a:t>
            </a:r>
          </a:p>
        </p:txBody>
      </p:sp>
      <p:sp>
        <p:nvSpPr>
          <p:cNvPr id="7" name="TextBox 6">
            <a:extLst>
              <a:ext uri="{FF2B5EF4-FFF2-40B4-BE49-F238E27FC236}">
                <a16:creationId xmlns:a16="http://schemas.microsoft.com/office/drawing/2014/main" id="{F6C97E6F-788D-4F72-B9E1-72156C27DE1D}"/>
              </a:ext>
            </a:extLst>
          </p:cNvPr>
          <p:cNvSpPr txBox="1"/>
          <p:nvPr/>
        </p:nvSpPr>
        <p:spPr>
          <a:xfrm>
            <a:off x="7405825" y="3661833"/>
            <a:ext cx="864000" cy="379754"/>
          </a:xfrm>
          <a:prstGeom prst="rect">
            <a:avLst/>
          </a:prstGeom>
          <a:solidFill>
            <a:srgbClr val="F1F1F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B7EFFFF9-CDC0-4F08-A14E-F2AA03CAB2CF}"/>
              </a:ext>
            </a:extLst>
          </p:cNvPr>
          <p:cNvSpPr txBox="1"/>
          <p:nvPr/>
        </p:nvSpPr>
        <p:spPr>
          <a:xfrm>
            <a:off x="6823530" y="4240427"/>
            <a:ext cx="1295366" cy="391059"/>
          </a:xfrm>
          <a:prstGeom prst="rect">
            <a:avLst/>
          </a:prstGeom>
          <a:solidFill>
            <a:srgbClr val="F1F1F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67D72BAF-0910-4214-AD80-297EA4B14E4E}"/>
              </a:ext>
            </a:extLst>
          </p:cNvPr>
          <p:cNvSpPr txBox="1"/>
          <p:nvPr/>
        </p:nvSpPr>
        <p:spPr>
          <a:xfrm>
            <a:off x="7471213" y="4897476"/>
            <a:ext cx="864000" cy="379754"/>
          </a:xfrm>
          <a:prstGeom prst="rect">
            <a:avLst/>
          </a:prstGeom>
          <a:solidFill>
            <a:srgbClr val="F1F1F1"/>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5E61F5EC-6D1D-4F63-B892-41E593B5D650}"/>
              </a:ext>
            </a:extLst>
          </p:cNvPr>
          <p:cNvSpPr txBox="1"/>
          <p:nvPr/>
        </p:nvSpPr>
        <p:spPr>
          <a:xfrm>
            <a:off x="6957431" y="3090209"/>
            <a:ext cx="1330713" cy="379754"/>
          </a:xfrm>
          <a:prstGeom prst="rect">
            <a:avLst/>
          </a:prstGeom>
          <a:solidFill>
            <a:srgbClr val="5EB6E5"/>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5631B92B-168C-4752-B547-B9937C552A53}"/>
              </a:ext>
            </a:extLst>
          </p:cNvPr>
          <p:cNvSpPr txBox="1"/>
          <p:nvPr/>
        </p:nvSpPr>
        <p:spPr>
          <a:xfrm>
            <a:off x="4644008" y="3680109"/>
            <a:ext cx="1330713" cy="379754"/>
          </a:xfrm>
          <a:prstGeom prst="rect">
            <a:avLst/>
          </a:prstGeom>
          <a:solidFill>
            <a:srgbClr val="F1F1F1"/>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58F474AE-2CCD-43A8-A276-17C15E236294}"/>
              </a:ext>
            </a:extLst>
          </p:cNvPr>
          <p:cNvSpPr txBox="1"/>
          <p:nvPr/>
        </p:nvSpPr>
        <p:spPr>
          <a:xfrm>
            <a:off x="4659314" y="4244324"/>
            <a:ext cx="1315407" cy="387162"/>
          </a:xfrm>
          <a:prstGeom prst="rect">
            <a:avLst/>
          </a:prstGeom>
          <a:solidFill>
            <a:srgbClr val="F1F1F1"/>
          </a:solidFill>
        </p:spPr>
        <p:txBody>
          <a:bodyPr wrap="square" rtlCol="0">
            <a:spAutoFit/>
          </a:bodyPr>
          <a:lstStyle/>
          <a:p>
            <a:endParaRPr lang="en-GB" dirty="0"/>
          </a:p>
        </p:txBody>
      </p:sp>
      <p:sp>
        <p:nvSpPr>
          <p:cNvPr id="14" name="TextBox 13">
            <a:extLst>
              <a:ext uri="{FF2B5EF4-FFF2-40B4-BE49-F238E27FC236}">
                <a16:creationId xmlns:a16="http://schemas.microsoft.com/office/drawing/2014/main" id="{9270A6BF-92D3-449F-8FB2-FC1AAA823556}"/>
              </a:ext>
            </a:extLst>
          </p:cNvPr>
          <p:cNvSpPr txBox="1"/>
          <p:nvPr/>
        </p:nvSpPr>
        <p:spPr>
          <a:xfrm>
            <a:off x="4788024" y="4893724"/>
            <a:ext cx="1512168" cy="335211"/>
          </a:xfrm>
          <a:prstGeom prst="rect">
            <a:avLst/>
          </a:prstGeom>
          <a:solidFill>
            <a:srgbClr val="F1F1F1"/>
          </a:solidFill>
        </p:spPr>
        <p:txBody>
          <a:bodyPr wrap="square" rtlCol="0">
            <a:spAutoFit/>
          </a:bodyPr>
          <a:lstStyle/>
          <a:p>
            <a:endParaRPr lang="en-GB" dirty="0"/>
          </a:p>
        </p:txBody>
      </p:sp>
      <p:sp>
        <p:nvSpPr>
          <p:cNvPr id="15" name="TextBox 14">
            <a:extLst>
              <a:ext uri="{FF2B5EF4-FFF2-40B4-BE49-F238E27FC236}">
                <a16:creationId xmlns:a16="http://schemas.microsoft.com/office/drawing/2014/main" id="{A2FFDA23-492B-41BF-B280-651E2CFF767D}"/>
              </a:ext>
            </a:extLst>
          </p:cNvPr>
          <p:cNvSpPr txBox="1"/>
          <p:nvPr/>
        </p:nvSpPr>
        <p:spPr>
          <a:xfrm>
            <a:off x="4644008" y="5497834"/>
            <a:ext cx="1512168" cy="341190"/>
          </a:xfrm>
          <a:prstGeom prst="rect">
            <a:avLst/>
          </a:prstGeom>
          <a:solidFill>
            <a:srgbClr val="5EB6E5"/>
          </a:solidFill>
        </p:spPr>
        <p:txBody>
          <a:bodyPr wrap="square" rtlCol="0">
            <a:spAutoFit/>
          </a:bodyPr>
          <a:lstStyle/>
          <a:p>
            <a:endParaRPr lang="en-GB" dirty="0"/>
          </a:p>
        </p:txBody>
      </p:sp>
      <p:sp>
        <p:nvSpPr>
          <p:cNvPr id="16" name="TextBox 15">
            <a:extLst>
              <a:ext uri="{FF2B5EF4-FFF2-40B4-BE49-F238E27FC236}">
                <a16:creationId xmlns:a16="http://schemas.microsoft.com/office/drawing/2014/main" id="{576C4F0A-6D15-4BF5-9726-E4EFFBDF8A86}"/>
              </a:ext>
            </a:extLst>
          </p:cNvPr>
          <p:cNvSpPr txBox="1"/>
          <p:nvPr/>
        </p:nvSpPr>
        <p:spPr>
          <a:xfrm>
            <a:off x="6822398" y="5470837"/>
            <a:ext cx="1330713" cy="379754"/>
          </a:xfrm>
          <a:prstGeom prst="rect">
            <a:avLst/>
          </a:prstGeom>
          <a:solidFill>
            <a:srgbClr val="5EB6E5"/>
          </a:solidFill>
        </p:spPr>
        <p:txBody>
          <a:bodyPr wrap="square" rtlCol="0">
            <a:spAutoFit/>
          </a:bodyPr>
          <a:lstStyle/>
          <a:p>
            <a:endParaRPr lang="en-GB" dirty="0"/>
          </a:p>
        </p:txBody>
      </p:sp>
      <p:sp>
        <p:nvSpPr>
          <p:cNvPr id="2" name="Rectangle 1">
            <a:extLst>
              <a:ext uri="{FF2B5EF4-FFF2-40B4-BE49-F238E27FC236}">
                <a16:creationId xmlns:a16="http://schemas.microsoft.com/office/drawing/2014/main" id="{416FF0CE-B147-4719-B7BC-5DBF4CB83E72}"/>
              </a:ext>
            </a:extLst>
          </p:cNvPr>
          <p:cNvSpPr/>
          <p:nvPr/>
        </p:nvSpPr>
        <p:spPr>
          <a:xfrm>
            <a:off x="218275" y="5839024"/>
            <a:ext cx="8674205" cy="1001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Remember – your total retirement income could be made up from the State Pension, NHS Pension and other saving sources.</a:t>
            </a:r>
          </a:p>
        </p:txBody>
      </p:sp>
      <p:sp>
        <p:nvSpPr>
          <p:cNvPr id="6" name="6-Point Star 2">
            <a:extLst>
              <a:ext uri="{FF2B5EF4-FFF2-40B4-BE49-F238E27FC236}">
                <a16:creationId xmlns:a16="http://schemas.microsoft.com/office/drawing/2014/main" id="{C6E23689-DEFA-45D6-90B8-B2217E66C7CA}"/>
              </a:ext>
            </a:extLst>
          </p:cNvPr>
          <p:cNvSpPr>
            <a:spLocks noChangeAspect="1"/>
          </p:cNvSpPr>
          <p:nvPr/>
        </p:nvSpPr>
        <p:spPr>
          <a:xfrm>
            <a:off x="8084393" y="2450072"/>
            <a:ext cx="1135807" cy="1135807"/>
          </a:xfrm>
          <a:prstGeom prst="star6">
            <a:avLst/>
          </a:prstGeom>
          <a:solidFill>
            <a:srgbClr val="C60C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DINOT-Light"/>
              </a:rPr>
              <a:t>83%</a:t>
            </a:r>
          </a:p>
        </p:txBody>
      </p:sp>
    </p:spTree>
    <p:extLst>
      <p:ext uri="{BB962C8B-B14F-4D97-AF65-F5344CB8AC3E}">
        <p14:creationId xmlns:p14="http://schemas.microsoft.com/office/powerpoint/2010/main" val="390689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4" grpId="0" animBg="1"/>
      <p:bldP spid="15" grpId="0" animBg="1"/>
      <p:bldP spid="16"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But if you want to keep the same</a:t>
            </a:r>
            <a:br>
              <a:rPr lang="en-US" dirty="0"/>
            </a:br>
            <a:r>
              <a:rPr lang="en-US" dirty="0"/>
              <a:t>income – Pay of £40,000</a:t>
            </a:r>
            <a:endParaRPr lang="en-GB" dirty="0"/>
          </a:p>
        </p:txBody>
      </p:sp>
      <p:graphicFrame>
        <p:nvGraphicFramePr>
          <p:cNvPr id="4" name="Table 3">
            <a:extLst>
              <a:ext uri="{FF2B5EF4-FFF2-40B4-BE49-F238E27FC236}">
                <a16:creationId xmlns:a16="http://schemas.microsoft.com/office/drawing/2014/main" id="{86F2AC79-B4F3-45F9-99A4-EC7701110EE4}"/>
              </a:ext>
            </a:extLst>
          </p:cNvPr>
          <p:cNvGraphicFramePr>
            <a:graphicFrameLocks noGrp="1"/>
          </p:cNvGraphicFramePr>
          <p:nvPr>
            <p:extLst>
              <p:ext uri="{D42A27DB-BD31-4B8C-83A1-F6EECF244321}">
                <p14:modId xmlns:p14="http://schemas.microsoft.com/office/powerpoint/2010/main" val="1238195046"/>
              </p:ext>
            </p:extLst>
          </p:nvPr>
        </p:nvGraphicFramePr>
        <p:xfrm>
          <a:off x="477418" y="1568951"/>
          <a:ext cx="8209382" cy="4405534"/>
        </p:xfrm>
        <a:graphic>
          <a:graphicData uri="http://schemas.openxmlformats.org/drawingml/2006/table">
            <a:tbl>
              <a:tblPr/>
              <a:tblGrid>
                <a:gridCol w="3857394">
                  <a:extLst>
                    <a:ext uri="{9D8B030D-6E8A-4147-A177-3AD203B41FA5}">
                      <a16:colId xmlns:a16="http://schemas.microsoft.com/office/drawing/2014/main" val="20000"/>
                    </a:ext>
                  </a:extLst>
                </a:gridCol>
                <a:gridCol w="2175994">
                  <a:extLst>
                    <a:ext uri="{9D8B030D-6E8A-4147-A177-3AD203B41FA5}">
                      <a16:colId xmlns:a16="http://schemas.microsoft.com/office/drawing/2014/main" val="20001"/>
                    </a:ext>
                  </a:extLst>
                </a:gridCol>
                <a:gridCol w="2175994">
                  <a:extLst>
                    <a:ext uri="{9D8B030D-6E8A-4147-A177-3AD203B41FA5}">
                      <a16:colId xmlns:a16="http://schemas.microsoft.com/office/drawing/2014/main" val="20002"/>
                    </a:ext>
                  </a:extLst>
                </a:gridCol>
              </a:tblGrid>
              <a:tr h="612000">
                <a:tc>
                  <a:txBody>
                    <a:bodyPr/>
                    <a:lstStyle/>
                    <a:p>
                      <a:pPr algn="ctr" eaLnBrk="0" fontAlgn="base" hangingPunct="0">
                        <a:lnSpc>
                          <a:spcPct val="115000"/>
                        </a:lnSpc>
                        <a:spcBef>
                          <a:spcPts val="300"/>
                        </a:spcBef>
                        <a:spcAft>
                          <a:spcPts val="300"/>
                        </a:spcAft>
                      </a:pPr>
                      <a:r>
                        <a:rPr lang="en-US" sz="2400" b="1" kern="1200" dirty="0">
                          <a:solidFill>
                            <a:schemeClr val="bg1"/>
                          </a:solidFill>
                          <a:effectLst/>
                          <a:latin typeface="DINOT-Light"/>
                          <a:ea typeface="MS PGothic"/>
                          <a:cs typeface="Times New Roman"/>
                        </a:rPr>
                        <a:t>Over a year</a:t>
                      </a:r>
                      <a:endParaRPr lang="en-GB" sz="2400" dirty="0">
                        <a:solidFill>
                          <a:schemeClr val="bg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Pay in work</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Total retirement income target</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extLst>
                  <a:ext uri="{0D108BD9-81ED-4DB2-BD59-A6C34878D82A}">
                    <a16:rowId xmlns:a16="http://schemas.microsoft.com/office/drawing/2014/main" val="10001"/>
                  </a:ext>
                </a:extLst>
              </a:tr>
              <a:tr h="612000">
                <a:tc>
                  <a:txBody>
                    <a:bodyPr/>
                    <a:lstStyle/>
                    <a:p>
                      <a:pPr algn="r" eaLnBrk="0" fontAlgn="base" hangingPunct="0">
                        <a:lnSpc>
                          <a:spcPct val="115000"/>
                        </a:lnSpc>
                        <a:spcBef>
                          <a:spcPts val="300"/>
                        </a:spcBef>
                        <a:spcAft>
                          <a:spcPts val="300"/>
                        </a:spcAft>
                      </a:pPr>
                      <a:r>
                        <a:rPr lang="en-GB" sz="2400" b="1" dirty="0">
                          <a:solidFill>
                            <a:schemeClr val="bg2"/>
                          </a:solidFill>
                          <a:effectLst/>
                          <a:latin typeface="DINOT-Light"/>
                          <a:ea typeface="Calibri"/>
                          <a:cs typeface="Times New Roman"/>
                        </a:rPr>
                        <a:t>Gross amount</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ctr" eaLnBrk="0" fontAlgn="base" hangingPunct="0">
                        <a:lnSpc>
                          <a:spcPct val="115000"/>
                        </a:lnSpc>
                        <a:spcBef>
                          <a:spcPts val="300"/>
                        </a:spcBef>
                        <a:spcAft>
                          <a:spcPts val="300"/>
                        </a:spcAft>
                      </a:pPr>
                      <a:r>
                        <a:rPr lang="en-GB" sz="2400" b="1" dirty="0">
                          <a:solidFill>
                            <a:schemeClr val="bg2"/>
                          </a:solidFill>
                          <a:effectLst/>
                          <a:latin typeface="DINOT-Light"/>
                          <a:ea typeface="Calibri"/>
                          <a:cs typeface="Times New Roman"/>
                        </a:rPr>
                        <a:t>£40,000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400" b="1" dirty="0">
                          <a:solidFill>
                            <a:schemeClr val="bg2"/>
                          </a:solidFill>
                          <a:effectLst/>
                          <a:latin typeface="DINOT-Light"/>
                          <a:ea typeface="Calibri"/>
                          <a:cs typeface="Times New Roman"/>
                        </a:rPr>
                        <a:t>£31,505</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2"/>
                  </a:ext>
                </a:extLst>
              </a:tr>
              <a:tr h="612000">
                <a:tc>
                  <a:txBody>
                    <a:bodyPr/>
                    <a:lstStyle/>
                    <a:p>
                      <a:pPr algn="r" eaLnBrk="0" fontAlgn="base" hangingPunct="0">
                        <a:lnSpc>
                          <a:spcPct val="115000"/>
                        </a:lnSpc>
                        <a:spcBef>
                          <a:spcPts val="300"/>
                        </a:spcBef>
                        <a:spcAft>
                          <a:spcPts val="300"/>
                        </a:spcAft>
                      </a:pPr>
                      <a:r>
                        <a:rPr lang="en-GB" sz="2400" dirty="0">
                          <a:effectLst/>
                          <a:latin typeface="DINOT-Light"/>
                          <a:ea typeface="Calibri"/>
                          <a:cs typeface="Times New Roman"/>
                        </a:rPr>
                        <a:t>Pension (9.3%)</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lvl="2" algn="ctr" eaLnBrk="0" fontAlgn="base" hangingPunct="0">
                        <a:lnSpc>
                          <a:spcPct val="115000"/>
                        </a:lnSpc>
                        <a:spcBef>
                          <a:spcPts val="300"/>
                        </a:spcBef>
                        <a:spcAft>
                          <a:spcPts val="300"/>
                        </a:spcAft>
                      </a:pPr>
                      <a:r>
                        <a:rPr lang="en-GB" sz="2400" dirty="0">
                          <a:solidFill>
                            <a:schemeClr val="tx1"/>
                          </a:solidFill>
                          <a:effectLst/>
                          <a:latin typeface="DINOT-Light"/>
                          <a:ea typeface="Calibri"/>
                          <a:cs typeface="Times New Roman"/>
                        </a:rPr>
                        <a:t>(£3,720)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400" i="1" dirty="0">
                          <a:solidFill>
                            <a:schemeClr val="tx1"/>
                          </a:solidFill>
                          <a:effectLst/>
                          <a:latin typeface="DINOT-Light"/>
                          <a:ea typeface="Calibri"/>
                          <a:cs typeface="Times New Roman"/>
                        </a:rPr>
                        <a:t>Nil</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3"/>
                  </a:ext>
                </a:extLst>
              </a:tr>
              <a:tr h="612000">
                <a:tc>
                  <a:txBody>
                    <a:bodyPr/>
                    <a:lstStyle/>
                    <a:p>
                      <a:pPr algn="r" eaLnBrk="0" fontAlgn="base" hangingPunct="0">
                        <a:lnSpc>
                          <a:spcPct val="115000"/>
                        </a:lnSpc>
                        <a:spcBef>
                          <a:spcPts val="300"/>
                        </a:spcBef>
                        <a:spcAft>
                          <a:spcPts val="300"/>
                        </a:spcAft>
                      </a:pPr>
                      <a:r>
                        <a:rPr lang="en-GB" sz="2400" dirty="0">
                          <a:effectLst/>
                          <a:latin typeface="DINOT-Light"/>
                          <a:ea typeface="Calibri"/>
                          <a:cs typeface="Times New Roman"/>
                        </a:rPr>
                        <a:t>Income tax</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GB" sz="2400" dirty="0">
                          <a:solidFill>
                            <a:schemeClr val="tx1"/>
                          </a:solidFill>
                          <a:effectLst/>
                          <a:latin typeface="DINOT-Light"/>
                          <a:ea typeface="Calibri"/>
                          <a:cs typeface="Times New Roman"/>
                        </a:rPr>
                        <a:t>(£4,956)</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r" eaLnBrk="0" fontAlgn="base" hangingPunct="0">
                        <a:lnSpc>
                          <a:spcPct val="115000"/>
                        </a:lnSpc>
                        <a:spcBef>
                          <a:spcPts val="300"/>
                        </a:spcBef>
                        <a:spcAft>
                          <a:spcPts val="300"/>
                        </a:spcAft>
                      </a:pPr>
                      <a:r>
                        <a:rPr lang="en-GB" sz="2400" dirty="0">
                          <a:effectLst/>
                          <a:latin typeface="DINOT-Light"/>
                          <a:ea typeface="Calibri"/>
                          <a:cs typeface="Times New Roman"/>
                        </a:rPr>
                        <a:t>(£4,001)</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4"/>
                  </a:ext>
                </a:extLst>
              </a:tr>
              <a:tr h="612000">
                <a:tc>
                  <a:txBody>
                    <a:bodyPr/>
                    <a:lstStyle/>
                    <a:p>
                      <a:pPr algn="r" eaLnBrk="0" fontAlgn="base" hangingPunct="0">
                        <a:lnSpc>
                          <a:spcPct val="115000"/>
                        </a:lnSpc>
                        <a:spcBef>
                          <a:spcPts val="300"/>
                        </a:spcBef>
                        <a:spcAft>
                          <a:spcPts val="300"/>
                        </a:spcAft>
                      </a:pPr>
                      <a:r>
                        <a:rPr lang="en-GB" sz="2400" dirty="0">
                          <a:effectLst/>
                          <a:latin typeface="DINOT-Light"/>
                          <a:ea typeface="Calibri"/>
                          <a:cs typeface="Times New Roman"/>
                        </a:rPr>
                        <a:t>National Insurance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GB" sz="2400" dirty="0">
                          <a:solidFill>
                            <a:schemeClr val="tx1"/>
                          </a:solidFill>
                          <a:effectLst/>
                          <a:latin typeface="DINOT-Light"/>
                          <a:ea typeface="Calibri"/>
                          <a:cs typeface="Times New Roman"/>
                        </a:rPr>
                        <a:t>(£3,820)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r" eaLnBrk="0" fontAlgn="base" hangingPunct="0">
                        <a:lnSpc>
                          <a:spcPct val="115000"/>
                        </a:lnSpc>
                        <a:spcBef>
                          <a:spcPts val="300"/>
                        </a:spcBef>
                        <a:spcAft>
                          <a:spcPts val="300"/>
                        </a:spcAft>
                      </a:pPr>
                      <a:r>
                        <a:rPr lang="en-GB" sz="2400" i="1" dirty="0">
                          <a:effectLst/>
                          <a:latin typeface="DINOT-Light"/>
                          <a:ea typeface="Calibri"/>
                          <a:cs typeface="Times New Roman"/>
                        </a:rPr>
                        <a:t>Nil</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5"/>
                  </a:ext>
                </a:extLst>
              </a:tr>
              <a:tr h="612000">
                <a:tc>
                  <a:txBody>
                    <a:bodyPr/>
                    <a:lstStyle/>
                    <a:p>
                      <a:pPr algn="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What you actually receive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B6E5"/>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£27,504</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tc>
                  <a:txBody>
                    <a:bodyPr/>
                    <a:lstStyle/>
                    <a:p>
                      <a:pPr algn="r" eaLnBrk="0" fontAlgn="base" hangingPunct="0">
                        <a:lnSpc>
                          <a:spcPct val="115000"/>
                        </a:lnSpc>
                        <a:spcBef>
                          <a:spcPts val="300"/>
                        </a:spcBef>
                        <a:spcAft>
                          <a:spcPts val="300"/>
                        </a:spcAft>
                      </a:pPr>
                      <a:r>
                        <a:rPr lang="en-GB" sz="2400" b="1" dirty="0">
                          <a:solidFill>
                            <a:schemeClr val="bg1"/>
                          </a:solidFill>
                          <a:effectLst/>
                          <a:latin typeface="DINOT-Light"/>
                          <a:ea typeface="Calibri"/>
                          <a:cs typeface="Times New Roman"/>
                        </a:rPr>
                        <a:t>£27,504</a:t>
                      </a:r>
                    </a:p>
                  </a:txBody>
                  <a:tcPr marL="80241" marR="648000"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B6E5"/>
                    </a:solidFill>
                  </a:tcPr>
                </a:tc>
                <a:extLst>
                  <a:ext uri="{0D108BD9-81ED-4DB2-BD59-A6C34878D82A}">
                    <a16:rowId xmlns:a16="http://schemas.microsoft.com/office/drawing/2014/main" val="10008"/>
                  </a:ext>
                </a:extLst>
              </a:tr>
            </a:tbl>
          </a:graphicData>
        </a:graphic>
      </p:graphicFrame>
      <p:sp>
        <p:nvSpPr>
          <p:cNvPr id="5" name="6-Point Star 2">
            <a:extLst>
              <a:ext uri="{FF2B5EF4-FFF2-40B4-BE49-F238E27FC236}">
                <a16:creationId xmlns:a16="http://schemas.microsoft.com/office/drawing/2014/main" id="{B31ABCB5-1E3C-4E17-9901-EE947F2F271B}"/>
              </a:ext>
            </a:extLst>
          </p:cNvPr>
          <p:cNvSpPr>
            <a:spLocks noChangeAspect="1"/>
          </p:cNvSpPr>
          <p:nvPr/>
        </p:nvSpPr>
        <p:spPr>
          <a:xfrm>
            <a:off x="8118896" y="4986599"/>
            <a:ext cx="1135807" cy="1135807"/>
          </a:xfrm>
          <a:prstGeom prst="star6">
            <a:avLst/>
          </a:prstGeom>
          <a:solidFill>
            <a:srgbClr val="C60C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DINOT-Light"/>
              </a:rPr>
              <a:t>100%</a:t>
            </a:r>
          </a:p>
        </p:txBody>
      </p:sp>
      <p:sp>
        <p:nvSpPr>
          <p:cNvPr id="7" name="TextBox 6">
            <a:extLst>
              <a:ext uri="{FF2B5EF4-FFF2-40B4-BE49-F238E27FC236}">
                <a16:creationId xmlns:a16="http://schemas.microsoft.com/office/drawing/2014/main" id="{F6C97E6F-788D-4F72-B9E1-72156C27DE1D}"/>
              </a:ext>
            </a:extLst>
          </p:cNvPr>
          <p:cNvSpPr txBox="1"/>
          <p:nvPr/>
        </p:nvSpPr>
        <p:spPr>
          <a:xfrm>
            <a:off x="7254896" y="3712614"/>
            <a:ext cx="864000" cy="379754"/>
          </a:xfrm>
          <a:prstGeom prst="rect">
            <a:avLst/>
          </a:prstGeom>
          <a:solidFill>
            <a:srgbClr val="F1F1F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B7EFFFF9-CDC0-4F08-A14E-F2AA03CAB2CF}"/>
              </a:ext>
            </a:extLst>
          </p:cNvPr>
          <p:cNvSpPr txBox="1"/>
          <p:nvPr/>
        </p:nvSpPr>
        <p:spPr>
          <a:xfrm>
            <a:off x="6928131" y="4261967"/>
            <a:ext cx="1295366" cy="391059"/>
          </a:xfrm>
          <a:prstGeom prst="rect">
            <a:avLst/>
          </a:prstGeom>
          <a:solidFill>
            <a:srgbClr val="F1F1F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67D72BAF-0910-4214-AD80-297EA4B14E4E}"/>
              </a:ext>
            </a:extLst>
          </p:cNvPr>
          <p:cNvSpPr txBox="1"/>
          <p:nvPr/>
        </p:nvSpPr>
        <p:spPr>
          <a:xfrm>
            <a:off x="7359497" y="4822362"/>
            <a:ext cx="864000" cy="379754"/>
          </a:xfrm>
          <a:prstGeom prst="rect">
            <a:avLst/>
          </a:prstGeom>
          <a:solidFill>
            <a:srgbClr val="F1F1F1"/>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5E61F5EC-6D1D-4F63-B892-41E593B5D650}"/>
              </a:ext>
            </a:extLst>
          </p:cNvPr>
          <p:cNvSpPr txBox="1"/>
          <p:nvPr/>
        </p:nvSpPr>
        <p:spPr>
          <a:xfrm>
            <a:off x="6720520" y="3058699"/>
            <a:ext cx="1667904" cy="440253"/>
          </a:xfrm>
          <a:prstGeom prst="rect">
            <a:avLst/>
          </a:prstGeom>
          <a:solidFill>
            <a:srgbClr val="5EB6E5"/>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5631B92B-168C-4752-B547-B9937C552A53}"/>
              </a:ext>
            </a:extLst>
          </p:cNvPr>
          <p:cNvSpPr txBox="1"/>
          <p:nvPr/>
        </p:nvSpPr>
        <p:spPr>
          <a:xfrm>
            <a:off x="4772707" y="3636576"/>
            <a:ext cx="1330713" cy="379754"/>
          </a:xfrm>
          <a:prstGeom prst="rect">
            <a:avLst/>
          </a:prstGeom>
          <a:solidFill>
            <a:srgbClr val="F1F1F1"/>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58F474AE-2CCD-43A8-A276-17C15E236294}"/>
              </a:ext>
            </a:extLst>
          </p:cNvPr>
          <p:cNvSpPr txBox="1"/>
          <p:nvPr/>
        </p:nvSpPr>
        <p:spPr>
          <a:xfrm>
            <a:off x="4644008" y="4246764"/>
            <a:ext cx="1640867" cy="411458"/>
          </a:xfrm>
          <a:prstGeom prst="rect">
            <a:avLst/>
          </a:prstGeom>
          <a:solidFill>
            <a:srgbClr val="F1F1F1"/>
          </a:solidFill>
        </p:spPr>
        <p:txBody>
          <a:bodyPr wrap="square" rtlCol="0">
            <a:spAutoFit/>
          </a:bodyPr>
          <a:lstStyle/>
          <a:p>
            <a:endParaRPr lang="en-GB" dirty="0"/>
          </a:p>
        </p:txBody>
      </p:sp>
      <p:sp>
        <p:nvSpPr>
          <p:cNvPr id="14" name="TextBox 13">
            <a:extLst>
              <a:ext uri="{FF2B5EF4-FFF2-40B4-BE49-F238E27FC236}">
                <a16:creationId xmlns:a16="http://schemas.microsoft.com/office/drawing/2014/main" id="{9270A6BF-92D3-449F-8FB2-FC1AAA823556}"/>
              </a:ext>
            </a:extLst>
          </p:cNvPr>
          <p:cNvSpPr txBox="1"/>
          <p:nvPr/>
        </p:nvSpPr>
        <p:spPr>
          <a:xfrm>
            <a:off x="4772707" y="4888656"/>
            <a:ext cx="1512168" cy="417724"/>
          </a:xfrm>
          <a:prstGeom prst="rect">
            <a:avLst/>
          </a:prstGeom>
          <a:solidFill>
            <a:srgbClr val="F1F1F1"/>
          </a:solidFill>
        </p:spPr>
        <p:txBody>
          <a:bodyPr wrap="square" rtlCol="0">
            <a:spAutoFit/>
          </a:bodyPr>
          <a:lstStyle/>
          <a:p>
            <a:endParaRPr lang="en-GB" dirty="0"/>
          </a:p>
        </p:txBody>
      </p:sp>
      <p:sp>
        <p:nvSpPr>
          <p:cNvPr id="15" name="TextBox 14">
            <a:extLst>
              <a:ext uri="{FF2B5EF4-FFF2-40B4-BE49-F238E27FC236}">
                <a16:creationId xmlns:a16="http://schemas.microsoft.com/office/drawing/2014/main" id="{A2FFDA23-492B-41BF-B280-651E2CFF767D}"/>
              </a:ext>
            </a:extLst>
          </p:cNvPr>
          <p:cNvSpPr txBox="1"/>
          <p:nvPr/>
        </p:nvSpPr>
        <p:spPr>
          <a:xfrm>
            <a:off x="4644008" y="5454300"/>
            <a:ext cx="1640867" cy="384723"/>
          </a:xfrm>
          <a:prstGeom prst="rect">
            <a:avLst/>
          </a:prstGeom>
          <a:solidFill>
            <a:srgbClr val="5EB6E5"/>
          </a:solidFill>
        </p:spPr>
        <p:txBody>
          <a:bodyPr wrap="square" rtlCol="0">
            <a:spAutoFit/>
          </a:bodyPr>
          <a:lstStyle/>
          <a:p>
            <a:endParaRPr lang="en-GB" dirty="0"/>
          </a:p>
        </p:txBody>
      </p:sp>
      <p:sp>
        <p:nvSpPr>
          <p:cNvPr id="16" name="TextBox 15">
            <a:extLst>
              <a:ext uri="{FF2B5EF4-FFF2-40B4-BE49-F238E27FC236}">
                <a16:creationId xmlns:a16="http://schemas.microsoft.com/office/drawing/2014/main" id="{576C4F0A-6D15-4BF5-9726-E4EFFBDF8A86}"/>
              </a:ext>
            </a:extLst>
          </p:cNvPr>
          <p:cNvSpPr txBox="1"/>
          <p:nvPr/>
        </p:nvSpPr>
        <p:spPr>
          <a:xfrm>
            <a:off x="6871842" y="5505451"/>
            <a:ext cx="1330713" cy="379754"/>
          </a:xfrm>
          <a:prstGeom prst="rect">
            <a:avLst/>
          </a:prstGeom>
          <a:solidFill>
            <a:srgbClr val="5EB6E5"/>
          </a:solidFill>
        </p:spPr>
        <p:txBody>
          <a:bodyPr wrap="square" rtlCol="0">
            <a:spAutoFit/>
          </a:bodyPr>
          <a:lstStyle/>
          <a:p>
            <a:endParaRPr lang="en-GB" dirty="0"/>
          </a:p>
        </p:txBody>
      </p:sp>
      <p:sp>
        <p:nvSpPr>
          <p:cNvPr id="2" name="Rectangle 1">
            <a:extLst>
              <a:ext uri="{FF2B5EF4-FFF2-40B4-BE49-F238E27FC236}">
                <a16:creationId xmlns:a16="http://schemas.microsoft.com/office/drawing/2014/main" id="{416FF0CE-B147-4719-B7BC-5DBF4CB83E72}"/>
              </a:ext>
            </a:extLst>
          </p:cNvPr>
          <p:cNvSpPr/>
          <p:nvPr/>
        </p:nvSpPr>
        <p:spPr>
          <a:xfrm>
            <a:off x="218275" y="5839024"/>
            <a:ext cx="8674205" cy="1001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Remember – your total retirement income could be made up from the State Pension, NHS Pension and other saving sources.</a:t>
            </a:r>
          </a:p>
        </p:txBody>
      </p:sp>
      <p:sp>
        <p:nvSpPr>
          <p:cNvPr id="6" name="6-Point Star 2">
            <a:extLst>
              <a:ext uri="{FF2B5EF4-FFF2-40B4-BE49-F238E27FC236}">
                <a16:creationId xmlns:a16="http://schemas.microsoft.com/office/drawing/2014/main" id="{C6E23689-DEFA-45D6-90B8-B2217E66C7CA}"/>
              </a:ext>
            </a:extLst>
          </p:cNvPr>
          <p:cNvSpPr>
            <a:spLocks noChangeAspect="1"/>
          </p:cNvSpPr>
          <p:nvPr/>
        </p:nvSpPr>
        <p:spPr>
          <a:xfrm>
            <a:off x="8223497" y="2643551"/>
            <a:ext cx="1135807" cy="1135807"/>
          </a:xfrm>
          <a:prstGeom prst="star6">
            <a:avLst/>
          </a:prstGeom>
          <a:solidFill>
            <a:srgbClr val="C60C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DINOT-Light"/>
              </a:rPr>
              <a:t>79%</a:t>
            </a:r>
          </a:p>
        </p:txBody>
      </p:sp>
    </p:spTree>
    <p:extLst>
      <p:ext uri="{BB962C8B-B14F-4D97-AF65-F5344CB8AC3E}">
        <p14:creationId xmlns:p14="http://schemas.microsoft.com/office/powerpoint/2010/main" val="319258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4" grpId="0" animBg="1"/>
      <p:bldP spid="15" grpId="0" animBg="1"/>
      <p:bldP spid="16"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GB" dirty="0"/>
              <a:t>How much is enough?</a:t>
            </a:r>
            <a:br>
              <a:rPr lang="en-GB" dirty="0"/>
            </a:br>
            <a:r>
              <a:rPr lang="en-GB" dirty="0"/>
              <a:t>a detailed approach</a:t>
            </a:r>
          </a:p>
        </p:txBody>
      </p:sp>
      <p:sp>
        <p:nvSpPr>
          <p:cNvPr id="4" name="Down Arrow 7">
            <a:extLst>
              <a:ext uri="{FF2B5EF4-FFF2-40B4-BE49-F238E27FC236}">
                <a16:creationId xmlns:a16="http://schemas.microsoft.com/office/drawing/2014/main" id="{79B23238-416B-4D77-B430-DDB06B93854E}"/>
              </a:ext>
            </a:extLst>
          </p:cNvPr>
          <p:cNvSpPr/>
          <p:nvPr/>
        </p:nvSpPr>
        <p:spPr>
          <a:xfrm>
            <a:off x="204515" y="2287013"/>
            <a:ext cx="839093" cy="3822709"/>
          </a:xfrm>
          <a:prstGeom prst="downArrow">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Light"/>
            </a:endParaRPr>
          </a:p>
        </p:txBody>
      </p:sp>
      <p:sp>
        <p:nvSpPr>
          <p:cNvPr id="5" name="Down Arrow 8">
            <a:extLst>
              <a:ext uri="{FF2B5EF4-FFF2-40B4-BE49-F238E27FC236}">
                <a16:creationId xmlns:a16="http://schemas.microsoft.com/office/drawing/2014/main" id="{16B9DC28-A48A-48E5-8C87-E1BE398924DA}"/>
              </a:ext>
            </a:extLst>
          </p:cNvPr>
          <p:cNvSpPr/>
          <p:nvPr/>
        </p:nvSpPr>
        <p:spPr>
          <a:xfrm rot="10800000">
            <a:off x="8100392" y="2287013"/>
            <a:ext cx="839093" cy="3825386"/>
          </a:xfrm>
          <a:prstGeom prst="downArrow">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Light"/>
            </a:endParaRPr>
          </a:p>
        </p:txBody>
      </p:sp>
      <p:sp>
        <p:nvSpPr>
          <p:cNvPr id="6" name="TextBox 5">
            <a:extLst>
              <a:ext uri="{FF2B5EF4-FFF2-40B4-BE49-F238E27FC236}">
                <a16:creationId xmlns:a16="http://schemas.microsoft.com/office/drawing/2014/main" id="{643E2ACA-A207-417C-B766-37C54FB05EA8}"/>
              </a:ext>
            </a:extLst>
          </p:cNvPr>
          <p:cNvSpPr txBox="1"/>
          <p:nvPr/>
        </p:nvSpPr>
        <p:spPr>
          <a:xfrm>
            <a:off x="251520" y="1417638"/>
            <a:ext cx="4080319" cy="510778"/>
          </a:xfrm>
          <a:prstGeom prst="roundRect">
            <a:avLst/>
          </a:prstGeom>
          <a:solidFill>
            <a:srgbClr val="007A87"/>
          </a:solidFill>
          <a:ln w="76200">
            <a:noFill/>
          </a:ln>
        </p:spPr>
        <p:txBody>
          <a:bodyPr wrap="square" rtlCol="0" anchor="ctr">
            <a:spAutoFit/>
          </a:bodyPr>
          <a:lstStyle/>
          <a:p>
            <a:pPr algn="ctr"/>
            <a:r>
              <a:rPr lang="en-GB" sz="2400" b="1" dirty="0">
                <a:solidFill>
                  <a:schemeClr val="bg1"/>
                </a:solidFill>
                <a:latin typeface="DINOT-Light"/>
              </a:rPr>
              <a:t>Spending might go down</a:t>
            </a:r>
          </a:p>
        </p:txBody>
      </p:sp>
      <p:sp>
        <p:nvSpPr>
          <p:cNvPr id="7" name="TextBox 6">
            <a:extLst>
              <a:ext uri="{FF2B5EF4-FFF2-40B4-BE49-F238E27FC236}">
                <a16:creationId xmlns:a16="http://schemas.microsoft.com/office/drawing/2014/main" id="{FF4C8841-8D2C-426D-8925-1956C47F699E}"/>
              </a:ext>
            </a:extLst>
          </p:cNvPr>
          <p:cNvSpPr txBox="1"/>
          <p:nvPr/>
        </p:nvSpPr>
        <p:spPr>
          <a:xfrm>
            <a:off x="1118955" y="2356479"/>
            <a:ext cx="3060000" cy="720000"/>
          </a:xfrm>
          <a:prstGeom prst="roundRect">
            <a:avLst/>
          </a:prstGeom>
          <a:noFill/>
          <a:ln w="12700">
            <a:solidFill>
              <a:srgbClr val="007A87"/>
            </a:solidFill>
          </a:ln>
        </p:spPr>
        <p:txBody>
          <a:bodyPr wrap="square" rtlCol="0" anchor="ctr">
            <a:noAutofit/>
          </a:bodyPr>
          <a:lstStyle/>
          <a:p>
            <a:pPr algn="ctr"/>
            <a:r>
              <a:rPr lang="en-GB" sz="2000" b="1" dirty="0">
                <a:solidFill>
                  <a:srgbClr val="007A87"/>
                </a:solidFill>
                <a:latin typeface="DINOT-Light"/>
              </a:rPr>
              <a:t>No mortgage</a:t>
            </a:r>
          </a:p>
        </p:txBody>
      </p:sp>
      <p:sp>
        <p:nvSpPr>
          <p:cNvPr id="8" name="TextBox 7">
            <a:extLst>
              <a:ext uri="{FF2B5EF4-FFF2-40B4-BE49-F238E27FC236}">
                <a16:creationId xmlns:a16="http://schemas.microsoft.com/office/drawing/2014/main" id="{F55828A4-1B45-401F-A4C7-5EB1BAE39BB6}"/>
              </a:ext>
            </a:extLst>
          </p:cNvPr>
          <p:cNvSpPr txBox="1"/>
          <p:nvPr/>
        </p:nvSpPr>
        <p:spPr>
          <a:xfrm>
            <a:off x="1148280" y="3333299"/>
            <a:ext cx="3060000" cy="720000"/>
          </a:xfrm>
          <a:prstGeom prst="roundRect">
            <a:avLst/>
          </a:prstGeom>
          <a:noFill/>
          <a:ln w="12700">
            <a:solidFill>
              <a:srgbClr val="007A87"/>
            </a:solidFill>
          </a:ln>
        </p:spPr>
        <p:txBody>
          <a:bodyPr wrap="square" rtlCol="0" anchor="ctr">
            <a:noAutofit/>
          </a:bodyPr>
          <a:lstStyle/>
          <a:p>
            <a:pPr algn="ctr"/>
            <a:r>
              <a:rPr lang="en-GB" sz="2000" b="1" dirty="0">
                <a:solidFill>
                  <a:srgbClr val="007A87"/>
                </a:solidFill>
                <a:latin typeface="DINOT-Light"/>
              </a:rPr>
              <a:t>Children finally</a:t>
            </a:r>
          </a:p>
          <a:p>
            <a:pPr algn="ctr"/>
            <a:r>
              <a:rPr lang="en-GB" sz="2000" b="1" dirty="0">
                <a:solidFill>
                  <a:srgbClr val="007A87"/>
                </a:solidFill>
                <a:latin typeface="DINOT-Light"/>
              </a:rPr>
              <a:t>left home</a:t>
            </a:r>
          </a:p>
        </p:txBody>
      </p:sp>
      <p:sp>
        <p:nvSpPr>
          <p:cNvPr id="9" name="TextBox 8">
            <a:extLst>
              <a:ext uri="{FF2B5EF4-FFF2-40B4-BE49-F238E27FC236}">
                <a16:creationId xmlns:a16="http://schemas.microsoft.com/office/drawing/2014/main" id="{D3A25B16-04E7-4715-9E21-7EEF14D4796E}"/>
              </a:ext>
            </a:extLst>
          </p:cNvPr>
          <p:cNvSpPr txBox="1"/>
          <p:nvPr/>
        </p:nvSpPr>
        <p:spPr>
          <a:xfrm>
            <a:off x="1151960" y="4321870"/>
            <a:ext cx="3060000" cy="720000"/>
          </a:xfrm>
          <a:prstGeom prst="roundRect">
            <a:avLst/>
          </a:prstGeom>
          <a:noFill/>
          <a:ln w="12700">
            <a:solidFill>
              <a:srgbClr val="007A87"/>
            </a:solidFill>
          </a:ln>
        </p:spPr>
        <p:txBody>
          <a:bodyPr wrap="square" rtlCol="0" anchor="ctr">
            <a:noAutofit/>
          </a:bodyPr>
          <a:lstStyle/>
          <a:p>
            <a:pPr algn="ctr"/>
            <a:r>
              <a:rPr lang="en-GB" sz="2000" b="1" dirty="0">
                <a:solidFill>
                  <a:srgbClr val="007A87"/>
                </a:solidFill>
                <a:latin typeface="DINOT-Light"/>
              </a:rPr>
              <a:t>Don’t have to save</a:t>
            </a:r>
          </a:p>
          <a:p>
            <a:pPr algn="ctr"/>
            <a:r>
              <a:rPr lang="en-GB" sz="2000" b="1" dirty="0">
                <a:solidFill>
                  <a:srgbClr val="007A87"/>
                </a:solidFill>
                <a:latin typeface="DINOT-Light"/>
              </a:rPr>
              <a:t>for retirement</a:t>
            </a:r>
          </a:p>
        </p:txBody>
      </p:sp>
      <p:sp>
        <p:nvSpPr>
          <p:cNvPr id="10" name="TextBox 9">
            <a:extLst>
              <a:ext uri="{FF2B5EF4-FFF2-40B4-BE49-F238E27FC236}">
                <a16:creationId xmlns:a16="http://schemas.microsoft.com/office/drawing/2014/main" id="{3D71219E-7742-431D-9C25-8219348814F9}"/>
              </a:ext>
            </a:extLst>
          </p:cNvPr>
          <p:cNvSpPr txBox="1"/>
          <p:nvPr/>
        </p:nvSpPr>
        <p:spPr>
          <a:xfrm>
            <a:off x="1148280" y="5298690"/>
            <a:ext cx="3060000" cy="720000"/>
          </a:xfrm>
          <a:prstGeom prst="roundRect">
            <a:avLst/>
          </a:prstGeom>
          <a:noFill/>
          <a:ln w="12700">
            <a:solidFill>
              <a:srgbClr val="007A87"/>
            </a:solidFill>
          </a:ln>
        </p:spPr>
        <p:txBody>
          <a:bodyPr wrap="square" rtlCol="0" anchor="ctr">
            <a:noAutofit/>
          </a:bodyPr>
          <a:lstStyle/>
          <a:p>
            <a:pPr algn="ctr"/>
            <a:r>
              <a:rPr lang="en-GB" sz="2000" b="1" dirty="0">
                <a:solidFill>
                  <a:srgbClr val="007A87"/>
                </a:solidFill>
                <a:latin typeface="DINOT-Light"/>
              </a:rPr>
              <a:t>No National</a:t>
            </a:r>
          </a:p>
          <a:p>
            <a:pPr algn="ctr"/>
            <a:r>
              <a:rPr lang="en-GB" sz="2000" b="1" dirty="0">
                <a:solidFill>
                  <a:srgbClr val="007A87"/>
                </a:solidFill>
                <a:latin typeface="DINOT-Light"/>
              </a:rPr>
              <a:t>Insurance to pay</a:t>
            </a:r>
          </a:p>
        </p:txBody>
      </p:sp>
      <p:sp>
        <p:nvSpPr>
          <p:cNvPr id="11" name="TextBox 10">
            <a:extLst>
              <a:ext uri="{FF2B5EF4-FFF2-40B4-BE49-F238E27FC236}">
                <a16:creationId xmlns:a16="http://schemas.microsoft.com/office/drawing/2014/main" id="{3F23B2BE-5AD4-48F9-A736-04B32CAFEC73}"/>
              </a:ext>
            </a:extLst>
          </p:cNvPr>
          <p:cNvSpPr txBox="1"/>
          <p:nvPr/>
        </p:nvSpPr>
        <p:spPr>
          <a:xfrm>
            <a:off x="4932040" y="2356479"/>
            <a:ext cx="3060000" cy="720000"/>
          </a:xfrm>
          <a:prstGeom prst="roundRect">
            <a:avLst/>
          </a:prstGeom>
          <a:noFill/>
          <a:ln w="12700">
            <a:solidFill>
              <a:srgbClr val="C60C30"/>
            </a:solidFill>
          </a:ln>
        </p:spPr>
        <p:txBody>
          <a:bodyPr wrap="square" rtlCol="0" anchor="ctr">
            <a:noAutofit/>
          </a:bodyPr>
          <a:lstStyle/>
          <a:p>
            <a:pPr algn="ctr"/>
            <a:r>
              <a:rPr lang="en-GB" sz="2000" b="1" dirty="0">
                <a:solidFill>
                  <a:srgbClr val="C60C30"/>
                </a:solidFill>
                <a:latin typeface="DINOT-Light"/>
              </a:rPr>
              <a:t>More holidays</a:t>
            </a:r>
          </a:p>
        </p:txBody>
      </p:sp>
      <p:sp>
        <p:nvSpPr>
          <p:cNvPr id="12" name="TextBox 11">
            <a:extLst>
              <a:ext uri="{FF2B5EF4-FFF2-40B4-BE49-F238E27FC236}">
                <a16:creationId xmlns:a16="http://schemas.microsoft.com/office/drawing/2014/main" id="{1219CF11-30BE-48CD-A34F-C3D9728528E1}"/>
              </a:ext>
            </a:extLst>
          </p:cNvPr>
          <p:cNvSpPr txBox="1"/>
          <p:nvPr/>
        </p:nvSpPr>
        <p:spPr>
          <a:xfrm>
            <a:off x="4961365" y="3333299"/>
            <a:ext cx="3060000" cy="720000"/>
          </a:xfrm>
          <a:prstGeom prst="roundRect">
            <a:avLst/>
          </a:prstGeom>
          <a:noFill/>
          <a:ln w="12700">
            <a:solidFill>
              <a:srgbClr val="C60C30"/>
            </a:solidFill>
          </a:ln>
        </p:spPr>
        <p:txBody>
          <a:bodyPr wrap="square" rtlCol="0" anchor="ctr">
            <a:noAutofit/>
          </a:bodyPr>
          <a:lstStyle/>
          <a:p>
            <a:pPr algn="ctr"/>
            <a:r>
              <a:rPr lang="en-GB" sz="2000" b="1" dirty="0">
                <a:solidFill>
                  <a:srgbClr val="C60C30"/>
                </a:solidFill>
                <a:latin typeface="DINOT-Light"/>
              </a:rPr>
              <a:t>More leisure time</a:t>
            </a:r>
          </a:p>
        </p:txBody>
      </p:sp>
      <p:sp>
        <p:nvSpPr>
          <p:cNvPr id="13" name="TextBox 12">
            <a:extLst>
              <a:ext uri="{FF2B5EF4-FFF2-40B4-BE49-F238E27FC236}">
                <a16:creationId xmlns:a16="http://schemas.microsoft.com/office/drawing/2014/main" id="{1B1EA18F-6BF6-4B5D-B57B-4C03D1D37BD7}"/>
              </a:ext>
            </a:extLst>
          </p:cNvPr>
          <p:cNvSpPr txBox="1"/>
          <p:nvPr/>
        </p:nvSpPr>
        <p:spPr>
          <a:xfrm>
            <a:off x="4965045" y="4321870"/>
            <a:ext cx="3060000" cy="720000"/>
          </a:xfrm>
          <a:prstGeom prst="roundRect">
            <a:avLst/>
          </a:prstGeom>
          <a:noFill/>
          <a:ln w="12700">
            <a:solidFill>
              <a:srgbClr val="C60C30"/>
            </a:solidFill>
          </a:ln>
        </p:spPr>
        <p:txBody>
          <a:bodyPr wrap="square" rtlCol="0" anchor="ctr">
            <a:noAutofit/>
          </a:bodyPr>
          <a:lstStyle/>
          <a:p>
            <a:pPr algn="ctr"/>
            <a:r>
              <a:rPr lang="en-GB" sz="2000" b="1" dirty="0">
                <a:solidFill>
                  <a:srgbClr val="C60C30"/>
                </a:solidFill>
                <a:latin typeface="DINOT-Light"/>
              </a:rPr>
              <a:t>Heating bills</a:t>
            </a:r>
          </a:p>
        </p:txBody>
      </p:sp>
      <p:sp>
        <p:nvSpPr>
          <p:cNvPr id="14" name="TextBox 13">
            <a:extLst>
              <a:ext uri="{FF2B5EF4-FFF2-40B4-BE49-F238E27FC236}">
                <a16:creationId xmlns:a16="http://schemas.microsoft.com/office/drawing/2014/main" id="{3385570E-726B-411C-9661-479559EC8A56}"/>
              </a:ext>
            </a:extLst>
          </p:cNvPr>
          <p:cNvSpPr txBox="1"/>
          <p:nvPr/>
        </p:nvSpPr>
        <p:spPr>
          <a:xfrm>
            <a:off x="4961365" y="5298690"/>
            <a:ext cx="3060000" cy="720000"/>
          </a:xfrm>
          <a:prstGeom prst="roundRect">
            <a:avLst/>
          </a:prstGeom>
          <a:noFill/>
          <a:ln w="12700">
            <a:solidFill>
              <a:srgbClr val="C60C30"/>
            </a:solidFill>
          </a:ln>
        </p:spPr>
        <p:txBody>
          <a:bodyPr wrap="square" rtlCol="0" anchor="ctr">
            <a:noAutofit/>
          </a:bodyPr>
          <a:lstStyle/>
          <a:p>
            <a:pPr algn="ctr"/>
            <a:r>
              <a:rPr lang="en-GB" sz="2000" b="1" dirty="0">
                <a:solidFill>
                  <a:srgbClr val="C60C30"/>
                </a:solidFill>
                <a:latin typeface="DINOT-Light"/>
              </a:rPr>
              <a:t>Long term care</a:t>
            </a:r>
          </a:p>
        </p:txBody>
      </p:sp>
      <p:sp>
        <p:nvSpPr>
          <p:cNvPr id="15" name="TextBox 14">
            <a:extLst>
              <a:ext uri="{FF2B5EF4-FFF2-40B4-BE49-F238E27FC236}">
                <a16:creationId xmlns:a16="http://schemas.microsoft.com/office/drawing/2014/main" id="{5880CF99-78AE-4669-BC73-4155F1476F01}"/>
              </a:ext>
            </a:extLst>
          </p:cNvPr>
          <p:cNvSpPr txBox="1"/>
          <p:nvPr/>
        </p:nvSpPr>
        <p:spPr>
          <a:xfrm>
            <a:off x="4808824" y="1413288"/>
            <a:ext cx="4080319" cy="510778"/>
          </a:xfrm>
          <a:prstGeom prst="roundRect">
            <a:avLst/>
          </a:prstGeom>
          <a:solidFill>
            <a:srgbClr val="C60C30"/>
          </a:solidFill>
          <a:ln w="76200">
            <a:noFill/>
          </a:ln>
        </p:spPr>
        <p:txBody>
          <a:bodyPr wrap="square" rtlCol="0" anchor="ctr">
            <a:spAutoFit/>
          </a:bodyPr>
          <a:lstStyle/>
          <a:p>
            <a:pPr algn="ctr"/>
            <a:r>
              <a:rPr lang="en-GB" sz="2400" b="1" dirty="0">
                <a:solidFill>
                  <a:schemeClr val="bg1"/>
                </a:solidFill>
                <a:latin typeface="DINOT-Light"/>
              </a:rPr>
              <a:t>Spending might go up</a:t>
            </a:r>
          </a:p>
        </p:txBody>
      </p:sp>
      <p:sp>
        <p:nvSpPr>
          <p:cNvPr id="16" name="TextBox 15">
            <a:extLst>
              <a:ext uri="{FF2B5EF4-FFF2-40B4-BE49-F238E27FC236}">
                <a16:creationId xmlns:a16="http://schemas.microsoft.com/office/drawing/2014/main" id="{D466EABC-424B-43BD-9087-F0C9CDA8FD1E}"/>
              </a:ext>
            </a:extLst>
          </p:cNvPr>
          <p:cNvSpPr txBox="1"/>
          <p:nvPr/>
        </p:nvSpPr>
        <p:spPr>
          <a:xfrm>
            <a:off x="1148281" y="6256148"/>
            <a:ext cx="6873084" cy="437834"/>
          </a:xfrm>
          <a:prstGeom prst="roundRect">
            <a:avLst/>
          </a:prstGeom>
          <a:noFill/>
          <a:ln w="12700">
            <a:solidFill>
              <a:schemeClr val="tx1"/>
            </a:solidFill>
          </a:ln>
        </p:spPr>
        <p:txBody>
          <a:bodyPr wrap="square" rtlCol="0" anchor="ctr">
            <a:noAutofit/>
          </a:bodyPr>
          <a:lstStyle/>
          <a:p>
            <a:pPr algn="ctr"/>
            <a:r>
              <a:rPr lang="en-GB" sz="2000" b="1" i="1" dirty="0">
                <a:solidFill>
                  <a:sysClr val="windowText" lastClr="000000"/>
                </a:solidFill>
                <a:latin typeface="DINOT-Light"/>
              </a:rPr>
              <a:t>Think it through with your partner</a:t>
            </a:r>
          </a:p>
        </p:txBody>
      </p:sp>
    </p:spTree>
    <p:extLst>
      <p:ext uri="{BB962C8B-B14F-4D97-AF65-F5344CB8AC3E}">
        <p14:creationId xmlns:p14="http://schemas.microsoft.com/office/powerpoint/2010/main" val="14825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benefit scheme for employers,</a:t>
            </a:r>
            <a:br>
              <a:rPr lang="en-GB" dirty="0"/>
            </a:br>
            <a:r>
              <a:rPr lang="en-GB" dirty="0"/>
              <a:t>members and their dependants</a:t>
            </a:r>
          </a:p>
        </p:txBody>
      </p:sp>
      <p:sp>
        <p:nvSpPr>
          <p:cNvPr id="4" name="Rectangle: Rounded Corners 3">
            <a:extLst>
              <a:ext uri="{FF2B5EF4-FFF2-40B4-BE49-F238E27FC236}">
                <a16:creationId xmlns:a16="http://schemas.microsoft.com/office/drawing/2014/main" id="{D76B608F-F3C3-430A-99FD-E63439C27813}"/>
              </a:ext>
            </a:extLst>
          </p:cNvPr>
          <p:cNvSpPr/>
          <p:nvPr/>
        </p:nvSpPr>
        <p:spPr>
          <a:xfrm>
            <a:off x="2951851" y="4167806"/>
            <a:ext cx="3893936" cy="648000"/>
          </a:xfrm>
          <a:prstGeom prst="roundRect">
            <a:avLst/>
          </a:prstGeom>
          <a:solidFill>
            <a:srgbClr val="33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Pension payable for life</a:t>
            </a:r>
          </a:p>
        </p:txBody>
      </p:sp>
      <p:sp>
        <p:nvSpPr>
          <p:cNvPr id="5" name="Rectangle: Rounded Corners 4">
            <a:extLst>
              <a:ext uri="{FF2B5EF4-FFF2-40B4-BE49-F238E27FC236}">
                <a16:creationId xmlns:a16="http://schemas.microsoft.com/office/drawing/2014/main" id="{70109590-53D4-4C9C-A5D0-2D6F6B38DA45}"/>
              </a:ext>
            </a:extLst>
          </p:cNvPr>
          <p:cNvSpPr/>
          <p:nvPr/>
        </p:nvSpPr>
        <p:spPr>
          <a:xfrm>
            <a:off x="2951852" y="3429000"/>
            <a:ext cx="3636372" cy="648000"/>
          </a:xfrm>
          <a:prstGeom prst="roundRect">
            <a:avLst/>
          </a:prstGeom>
          <a:solidFill>
            <a:srgbClr val="33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Payable on healthy retirement</a:t>
            </a:r>
          </a:p>
        </p:txBody>
      </p:sp>
      <p:sp>
        <p:nvSpPr>
          <p:cNvPr id="6" name="Rectangle: Rounded Corners 5">
            <a:extLst>
              <a:ext uri="{FF2B5EF4-FFF2-40B4-BE49-F238E27FC236}">
                <a16:creationId xmlns:a16="http://schemas.microsoft.com/office/drawing/2014/main" id="{F735E871-3CAC-40F4-AC61-B487A3526DB8}"/>
              </a:ext>
            </a:extLst>
          </p:cNvPr>
          <p:cNvSpPr/>
          <p:nvPr/>
        </p:nvSpPr>
        <p:spPr>
          <a:xfrm>
            <a:off x="6936471" y="4167806"/>
            <a:ext cx="2076620" cy="648000"/>
          </a:xfrm>
          <a:prstGeom prst="roundRect">
            <a:avLst/>
          </a:prstGeom>
          <a:solidFill>
            <a:srgbClr val="33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Tax-free cash</a:t>
            </a:r>
          </a:p>
        </p:txBody>
      </p:sp>
      <p:sp>
        <p:nvSpPr>
          <p:cNvPr id="7" name="Rectangle: Rounded Corners 6">
            <a:extLst>
              <a:ext uri="{FF2B5EF4-FFF2-40B4-BE49-F238E27FC236}">
                <a16:creationId xmlns:a16="http://schemas.microsoft.com/office/drawing/2014/main" id="{017E824E-3FE9-4027-9E7E-D4847882CD65}"/>
              </a:ext>
            </a:extLst>
          </p:cNvPr>
          <p:cNvSpPr/>
          <p:nvPr/>
        </p:nvSpPr>
        <p:spPr>
          <a:xfrm>
            <a:off x="2951851" y="1844952"/>
            <a:ext cx="1908000" cy="1152000"/>
          </a:xfrm>
          <a:prstGeom prst="roundRect">
            <a:avLst/>
          </a:prstGeom>
          <a:solidFill>
            <a:srgbClr val="5E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You pay in</a:t>
            </a:r>
          </a:p>
        </p:txBody>
      </p:sp>
      <p:sp>
        <p:nvSpPr>
          <p:cNvPr id="8" name="Rectangle: Rounded Corners 7">
            <a:extLst>
              <a:ext uri="{FF2B5EF4-FFF2-40B4-BE49-F238E27FC236}">
                <a16:creationId xmlns:a16="http://schemas.microsoft.com/office/drawing/2014/main" id="{F5A9CFFC-6642-4645-BBEB-DA188242B7BE}"/>
              </a:ext>
            </a:extLst>
          </p:cNvPr>
          <p:cNvSpPr/>
          <p:nvPr/>
        </p:nvSpPr>
        <p:spPr>
          <a:xfrm>
            <a:off x="7105091" y="1844952"/>
            <a:ext cx="1908000" cy="1152000"/>
          </a:xfrm>
          <a:prstGeom prst="roundRect">
            <a:avLst/>
          </a:prstGeom>
          <a:solidFill>
            <a:srgbClr val="5E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Your employer pays in too</a:t>
            </a:r>
          </a:p>
        </p:txBody>
      </p:sp>
      <p:sp>
        <p:nvSpPr>
          <p:cNvPr id="9" name="Rectangle: Rounded Corners 8">
            <a:extLst>
              <a:ext uri="{FF2B5EF4-FFF2-40B4-BE49-F238E27FC236}">
                <a16:creationId xmlns:a16="http://schemas.microsoft.com/office/drawing/2014/main" id="{80E8C5A2-609F-4D04-9B7A-C6DFB6B473D8}"/>
              </a:ext>
            </a:extLst>
          </p:cNvPr>
          <p:cNvSpPr/>
          <p:nvPr/>
        </p:nvSpPr>
        <p:spPr>
          <a:xfrm>
            <a:off x="5028471" y="1844952"/>
            <a:ext cx="1908000" cy="1152000"/>
          </a:xfrm>
          <a:prstGeom prst="roundRect">
            <a:avLst/>
          </a:prstGeom>
          <a:solidFill>
            <a:srgbClr val="5E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Income tax payers get</a:t>
            </a:r>
          </a:p>
          <a:p>
            <a:pPr algn="ctr"/>
            <a:r>
              <a:rPr lang="en-GB" sz="2000" dirty="0">
                <a:latin typeface="DINOT-Light"/>
              </a:rPr>
              <a:t>tax relief</a:t>
            </a:r>
          </a:p>
        </p:txBody>
      </p:sp>
      <p:sp>
        <p:nvSpPr>
          <p:cNvPr id="10" name="Rectangle: Rounded Corners 9">
            <a:extLst>
              <a:ext uri="{FF2B5EF4-FFF2-40B4-BE49-F238E27FC236}">
                <a16:creationId xmlns:a16="http://schemas.microsoft.com/office/drawing/2014/main" id="{1A6774D2-1D0E-4A84-99F8-EE4C4ACC3D64}"/>
              </a:ext>
            </a:extLst>
          </p:cNvPr>
          <p:cNvSpPr/>
          <p:nvPr/>
        </p:nvSpPr>
        <p:spPr>
          <a:xfrm>
            <a:off x="2951851" y="6013562"/>
            <a:ext cx="3984620" cy="648000"/>
          </a:xfrm>
          <a:prstGeom prst="round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Benefits for adult dependants</a:t>
            </a:r>
          </a:p>
        </p:txBody>
      </p:sp>
      <p:sp>
        <p:nvSpPr>
          <p:cNvPr id="11" name="Rectangle: Rounded Corners 10">
            <a:extLst>
              <a:ext uri="{FF2B5EF4-FFF2-40B4-BE49-F238E27FC236}">
                <a16:creationId xmlns:a16="http://schemas.microsoft.com/office/drawing/2014/main" id="{A007CF7E-62CF-4829-80D6-78BC792E56C0}"/>
              </a:ext>
            </a:extLst>
          </p:cNvPr>
          <p:cNvSpPr/>
          <p:nvPr/>
        </p:nvSpPr>
        <p:spPr>
          <a:xfrm>
            <a:off x="2951851" y="5225059"/>
            <a:ext cx="6061240" cy="648000"/>
          </a:xfrm>
          <a:prstGeom prst="round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Life cover when in service</a:t>
            </a:r>
          </a:p>
        </p:txBody>
      </p:sp>
      <p:sp>
        <p:nvSpPr>
          <p:cNvPr id="12" name="Arrow: Right 11">
            <a:extLst>
              <a:ext uri="{FF2B5EF4-FFF2-40B4-BE49-F238E27FC236}">
                <a16:creationId xmlns:a16="http://schemas.microsoft.com/office/drawing/2014/main" id="{6B84D0F9-7DA4-4AA0-9E90-94CD3D684AD1}"/>
              </a:ext>
            </a:extLst>
          </p:cNvPr>
          <p:cNvSpPr/>
          <p:nvPr/>
        </p:nvSpPr>
        <p:spPr>
          <a:xfrm>
            <a:off x="179512" y="1844824"/>
            <a:ext cx="2664296" cy="1152128"/>
          </a:xfrm>
          <a:prstGeom prst="rightArrow">
            <a:avLst/>
          </a:prstGeom>
          <a:solidFill>
            <a:srgbClr val="5E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DINOT-Light"/>
              </a:rPr>
              <a:t>Cost is shared</a:t>
            </a:r>
          </a:p>
        </p:txBody>
      </p:sp>
      <p:sp>
        <p:nvSpPr>
          <p:cNvPr id="13" name="Arrow: Right 12">
            <a:extLst>
              <a:ext uri="{FF2B5EF4-FFF2-40B4-BE49-F238E27FC236}">
                <a16:creationId xmlns:a16="http://schemas.microsoft.com/office/drawing/2014/main" id="{C726F32A-8A0E-4F62-8220-A6E76B67BC12}"/>
              </a:ext>
            </a:extLst>
          </p:cNvPr>
          <p:cNvSpPr/>
          <p:nvPr/>
        </p:nvSpPr>
        <p:spPr>
          <a:xfrm>
            <a:off x="179512" y="3572784"/>
            <a:ext cx="2664296" cy="1152128"/>
          </a:xfrm>
          <a:prstGeom prst="rightArrow">
            <a:avLst/>
          </a:prstGeom>
          <a:solidFill>
            <a:srgbClr val="33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DINOT-Light"/>
              </a:rPr>
              <a:t>Benefits for you</a:t>
            </a:r>
          </a:p>
        </p:txBody>
      </p:sp>
      <p:sp>
        <p:nvSpPr>
          <p:cNvPr id="14" name="Arrow: Right 13">
            <a:extLst>
              <a:ext uri="{FF2B5EF4-FFF2-40B4-BE49-F238E27FC236}">
                <a16:creationId xmlns:a16="http://schemas.microsoft.com/office/drawing/2014/main" id="{CDBA59EC-3DC6-468D-A6DE-C2FD3866C06C}"/>
              </a:ext>
            </a:extLst>
          </p:cNvPr>
          <p:cNvSpPr/>
          <p:nvPr/>
        </p:nvSpPr>
        <p:spPr>
          <a:xfrm>
            <a:off x="179512" y="5445224"/>
            <a:ext cx="2664296" cy="1152128"/>
          </a:xfrm>
          <a:prstGeom prst="rightArrow">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DINOT-Light"/>
              </a:rPr>
              <a:t>Protection for others</a:t>
            </a:r>
          </a:p>
        </p:txBody>
      </p:sp>
      <p:sp>
        <p:nvSpPr>
          <p:cNvPr id="15" name="Rectangle: Rounded Corners 14">
            <a:extLst>
              <a:ext uri="{FF2B5EF4-FFF2-40B4-BE49-F238E27FC236}">
                <a16:creationId xmlns:a16="http://schemas.microsoft.com/office/drawing/2014/main" id="{AD2AFFE3-C115-4717-8F08-3638E9DE6827}"/>
              </a:ext>
            </a:extLst>
          </p:cNvPr>
          <p:cNvSpPr/>
          <p:nvPr/>
        </p:nvSpPr>
        <p:spPr>
          <a:xfrm>
            <a:off x="7044514" y="6013562"/>
            <a:ext cx="1968577" cy="648000"/>
          </a:xfrm>
          <a:prstGeom prst="round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…and children</a:t>
            </a:r>
          </a:p>
        </p:txBody>
      </p:sp>
      <p:sp>
        <p:nvSpPr>
          <p:cNvPr id="16" name="Rectangle: Rounded Corners 15">
            <a:extLst>
              <a:ext uri="{FF2B5EF4-FFF2-40B4-BE49-F238E27FC236}">
                <a16:creationId xmlns:a16="http://schemas.microsoft.com/office/drawing/2014/main" id="{09044F93-4D5D-4661-8A40-2E1C7B6D8521}"/>
              </a:ext>
            </a:extLst>
          </p:cNvPr>
          <p:cNvSpPr/>
          <p:nvPr/>
        </p:nvSpPr>
        <p:spPr>
          <a:xfrm>
            <a:off x="6691843" y="3429000"/>
            <a:ext cx="2321248" cy="648000"/>
          </a:xfrm>
          <a:prstGeom prst="roundRect">
            <a:avLst/>
          </a:prstGeom>
          <a:solidFill>
            <a:srgbClr val="33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latin typeface="DINOT-Light"/>
              </a:rPr>
              <a:t>…or in ill-health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1+#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1+#ppt_w/2"/>
                                          </p:val>
                                        </p:tav>
                                        <p:tav tm="100000">
                                          <p:val>
                                            <p:strVal val="#ppt_x"/>
                                          </p:val>
                                        </p:tav>
                                      </p:tavLst>
                                    </p:anim>
                                    <p:anim calcmode="lin" valueType="num">
                                      <p:cBhvr additive="base">
                                        <p:cTn id="7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1+#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 Pension</a:t>
            </a:r>
            <a:br>
              <a:rPr lang="en-US" dirty="0"/>
            </a:br>
            <a:r>
              <a:rPr lang="en-US" dirty="0"/>
              <a:t>When you might get it?</a:t>
            </a:r>
            <a:endParaRPr lang="en-GB" dirty="0"/>
          </a:p>
        </p:txBody>
      </p:sp>
      <p:pic>
        <p:nvPicPr>
          <p:cNvPr id="5" name="Picture 4">
            <a:extLst>
              <a:ext uri="{FF2B5EF4-FFF2-40B4-BE49-F238E27FC236}">
                <a16:creationId xmlns:a16="http://schemas.microsoft.com/office/drawing/2014/main" id="{A4FAC665-1F89-4A46-8FAE-91FF10594526}"/>
              </a:ext>
            </a:extLst>
          </p:cNvPr>
          <p:cNvPicPr>
            <a:picLocks noChangeAspect="1"/>
          </p:cNvPicPr>
          <p:nvPr/>
        </p:nvPicPr>
        <p:blipFill>
          <a:blip r:embed="rId3"/>
          <a:stretch>
            <a:fillRect/>
          </a:stretch>
        </p:blipFill>
        <p:spPr>
          <a:xfrm>
            <a:off x="412786" y="1700808"/>
            <a:ext cx="8318428" cy="4951181"/>
          </a:xfrm>
          <a:prstGeom prst="rect">
            <a:avLst/>
          </a:prstGeom>
        </p:spPr>
      </p:pic>
    </p:spTree>
    <p:extLst>
      <p:ext uri="{BB962C8B-B14F-4D97-AF65-F5344CB8AC3E}">
        <p14:creationId xmlns:p14="http://schemas.microsoft.com/office/powerpoint/2010/main" val="71985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8"/>
            <a:ext cx="8433501" cy="908691"/>
          </a:xfrm>
        </p:spPr>
        <p:txBody>
          <a:bodyPr/>
          <a:lstStyle/>
          <a:p>
            <a:r>
              <a:rPr lang="en-US" sz="2800" dirty="0"/>
              <a:t>Will the State Pension</a:t>
            </a:r>
            <a:br>
              <a:rPr lang="en-US" sz="2800" dirty="0"/>
            </a:br>
            <a:r>
              <a:rPr lang="en-US" sz="2800" dirty="0"/>
              <a:t>be worth waiting for?</a:t>
            </a:r>
            <a:endParaRPr lang="en-GB" sz="2800" dirty="0"/>
          </a:p>
        </p:txBody>
      </p:sp>
      <p:grpSp>
        <p:nvGrpSpPr>
          <p:cNvPr id="4" name="Group 3">
            <a:extLst>
              <a:ext uri="{FF2B5EF4-FFF2-40B4-BE49-F238E27FC236}">
                <a16:creationId xmlns:a16="http://schemas.microsoft.com/office/drawing/2014/main" id="{7317DADC-031D-414D-93FD-17482B781629}"/>
              </a:ext>
            </a:extLst>
          </p:cNvPr>
          <p:cNvGrpSpPr/>
          <p:nvPr/>
        </p:nvGrpSpPr>
        <p:grpSpPr>
          <a:xfrm>
            <a:off x="2900975" y="2463385"/>
            <a:ext cx="6140797" cy="3847446"/>
            <a:chOff x="3076356" y="1825913"/>
            <a:chExt cx="7787133" cy="3847446"/>
          </a:xfrm>
        </p:grpSpPr>
        <p:cxnSp>
          <p:nvCxnSpPr>
            <p:cNvPr id="5" name="Straight Connector 4">
              <a:extLst>
                <a:ext uri="{FF2B5EF4-FFF2-40B4-BE49-F238E27FC236}">
                  <a16:creationId xmlns:a16="http://schemas.microsoft.com/office/drawing/2014/main" id="{EFFA4A94-E774-46E6-B248-71DC0AE57D91}"/>
                </a:ext>
              </a:extLst>
            </p:cNvPr>
            <p:cNvCxnSpPr>
              <a:cxnSpLocks/>
            </p:cNvCxnSpPr>
            <p:nvPr/>
          </p:nvCxnSpPr>
          <p:spPr>
            <a:xfrm flipV="1">
              <a:off x="3194032" y="5256558"/>
              <a:ext cx="7669457" cy="171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9CD9163-D0D4-428C-A006-7E80118D60F3}"/>
                </a:ext>
              </a:extLst>
            </p:cNvPr>
            <p:cNvGrpSpPr/>
            <p:nvPr/>
          </p:nvGrpSpPr>
          <p:grpSpPr>
            <a:xfrm>
              <a:off x="3076356" y="1825913"/>
              <a:ext cx="950976" cy="3847446"/>
              <a:chOff x="2710596" y="1829848"/>
              <a:chExt cx="950976" cy="3847446"/>
            </a:xfrm>
          </p:grpSpPr>
          <p:cxnSp>
            <p:nvCxnSpPr>
              <p:cNvPr id="16" name="Straight Connector 15">
                <a:extLst>
                  <a:ext uri="{FF2B5EF4-FFF2-40B4-BE49-F238E27FC236}">
                    <a16:creationId xmlns:a16="http://schemas.microsoft.com/office/drawing/2014/main" id="{8F283D2C-BB00-4BD8-8B86-144017CFA7F7}"/>
                  </a:ext>
                </a:extLst>
              </p:cNvPr>
              <p:cNvCxnSpPr>
                <a:cxnSpLocks/>
              </p:cNvCxnSpPr>
              <p:nvPr/>
            </p:nvCxnSpPr>
            <p:spPr>
              <a:xfrm flipV="1">
                <a:off x="3200400" y="1829848"/>
                <a:ext cx="0" cy="342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4CE7AF-7280-47F0-80DC-4925AE1644A2}"/>
                  </a:ext>
                </a:extLst>
              </p:cNvPr>
              <p:cNvSpPr txBox="1"/>
              <p:nvPr/>
            </p:nvSpPr>
            <p:spPr>
              <a:xfrm>
                <a:off x="2710596" y="5277184"/>
                <a:ext cx="950976" cy="400110"/>
              </a:xfrm>
              <a:prstGeom prst="rect">
                <a:avLst/>
              </a:prstGeom>
              <a:noFill/>
            </p:spPr>
            <p:txBody>
              <a:bodyPr wrap="square" rtlCol="0">
                <a:spAutoFit/>
              </a:bodyPr>
              <a:lstStyle/>
              <a:p>
                <a:pPr algn="ctr"/>
                <a:r>
                  <a:rPr lang="en-GB" sz="2000" dirty="0">
                    <a:latin typeface="DINOT-Light"/>
                  </a:rPr>
                  <a:t>60</a:t>
                </a:r>
              </a:p>
            </p:txBody>
          </p:sp>
        </p:grpSp>
        <p:grpSp>
          <p:nvGrpSpPr>
            <p:cNvPr id="7" name="Group 6">
              <a:extLst>
                <a:ext uri="{FF2B5EF4-FFF2-40B4-BE49-F238E27FC236}">
                  <a16:creationId xmlns:a16="http://schemas.microsoft.com/office/drawing/2014/main" id="{4BBB361F-95FC-4EB9-8455-0E3F30C8329F}"/>
                </a:ext>
              </a:extLst>
            </p:cNvPr>
            <p:cNvGrpSpPr/>
            <p:nvPr/>
          </p:nvGrpSpPr>
          <p:grpSpPr>
            <a:xfrm>
              <a:off x="5313588" y="1825913"/>
              <a:ext cx="950976" cy="3847446"/>
              <a:chOff x="2710596" y="1829848"/>
              <a:chExt cx="950976" cy="3847446"/>
            </a:xfrm>
          </p:grpSpPr>
          <p:cxnSp>
            <p:nvCxnSpPr>
              <p:cNvPr id="14" name="Straight Connector 13">
                <a:extLst>
                  <a:ext uri="{FF2B5EF4-FFF2-40B4-BE49-F238E27FC236}">
                    <a16:creationId xmlns:a16="http://schemas.microsoft.com/office/drawing/2014/main" id="{2AA5022E-C965-4E02-B9AB-0BFDB53E3C1F}"/>
                  </a:ext>
                </a:extLst>
              </p:cNvPr>
              <p:cNvCxnSpPr/>
              <p:nvPr/>
            </p:nvCxnSpPr>
            <p:spPr>
              <a:xfrm flipV="1">
                <a:off x="3200400" y="1829848"/>
                <a:ext cx="0" cy="342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0206E3-C504-4EFE-8C38-3E28E112CEB2}"/>
                  </a:ext>
                </a:extLst>
              </p:cNvPr>
              <p:cNvSpPr txBox="1"/>
              <p:nvPr/>
            </p:nvSpPr>
            <p:spPr>
              <a:xfrm>
                <a:off x="2710596" y="5277184"/>
                <a:ext cx="950976" cy="400110"/>
              </a:xfrm>
              <a:prstGeom prst="rect">
                <a:avLst/>
              </a:prstGeom>
              <a:noFill/>
            </p:spPr>
            <p:txBody>
              <a:bodyPr wrap="square" rtlCol="0">
                <a:spAutoFit/>
              </a:bodyPr>
              <a:lstStyle/>
              <a:p>
                <a:pPr algn="ctr"/>
                <a:r>
                  <a:rPr lang="en-GB" sz="2000" dirty="0">
                    <a:latin typeface="DINOT-Light"/>
                  </a:rPr>
                  <a:t>70</a:t>
                </a:r>
              </a:p>
            </p:txBody>
          </p:sp>
        </p:grpSp>
        <p:grpSp>
          <p:nvGrpSpPr>
            <p:cNvPr id="8" name="Group 7">
              <a:extLst>
                <a:ext uri="{FF2B5EF4-FFF2-40B4-BE49-F238E27FC236}">
                  <a16:creationId xmlns:a16="http://schemas.microsoft.com/office/drawing/2014/main" id="{A11F7540-E5A0-4FC4-90F5-04CD37FDB7E7}"/>
                </a:ext>
              </a:extLst>
            </p:cNvPr>
            <p:cNvGrpSpPr/>
            <p:nvPr/>
          </p:nvGrpSpPr>
          <p:grpSpPr>
            <a:xfrm>
              <a:off x="7654373" y="1825913"/>
              <a:ext cx="749923" cy="3847446"/>
              <a:chOff x="2814149" y="1829848"/>
              <a:chExt cx="749923" cy="3847446"/>
            </a:xfrm>
          </p:grpSpPr>
          <p:cxnSp>
            <p:nvCxnSpPr>
              <p:cNvPr id="12" name="Straight Connector 11">
                <a:extLst>
                  <a:ext uri="{FF2B5EF4-FFF2-40B4-BE49-F238E27FC236}">
                    <a16:creationId xmlns:a16="http://schemas.microsoft.com/office/drawing/2014/main" id="{071A9875-40AD-4818-91EF-AC24272BC9C0}"/>
                  </a:ext>
                </a:extLst>
              </p:cNvPr>
              <p:cNvCxnSpPr/>
              <p:nvPr/>
            </p:nvCxnSpPr>
            <p:spPr>
              <a:xfrm flipV="1">
                <a:off x="3200400" y="1829848"/>
                <a:ext cx="0" cy="342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281323-D649-4F4B-A221-28E82182C0FA}"/>
                  </a:ext>
                </a:extLst>
              </p:cNvPr>
              <p:cNvSpPr txBox="1"/>
              <p:nvPr/>
            </p:nvSpPr>
            <p:spPr>
              <a:xfrm>
                <a:off x="2710596" y="5277184"/>
                <a:ext cx="950976" cy="400110"/>
              </a:xfrm>
              <a:prstGeom prst="rect">
                <a:avLst/>
              </a:prstGeom>
              <a:noFill/>
            </p:spPr>
            <p:txBody>
              <a:bodyPr wrap="square" rtlCol="0">
                <a:spAutoFit/>
              </a:bodyPr>
              <a:lstStyle/>
              <a:p>
                <a:pPr algn="ctr"/>
                <a:r>
                  <a:rPr lang="en-GB" sz="2000" dirty="0">
                    <a:latin typeface="DINOT-Light"/>
                  </a:rPr>
                  <a:t>80</a:t>
                </a:r>
              </a:p>
            </p:txBody>
          </p:sp>
        </p:grpSp>
        <p:grpSp>
          <p:nvGrpSpPr>
            <p:cNvPr id="9" name="Group 8">
              <a:extLst>
                <a:ext uri="{FF2B5EF4-FFF2-40B4-BE49-F238E27FC236}">
                  <a16:creationId xmlns:a16="http://schemas.microsoft.com/office/drawing/2014/main" id="{1847E355-473F-4864-9361-735E0394889D}"/>
                </a:ext>
              </a:extLst>
            </p:cNvPr>
            <p:cNvGrpSpPr/>
            <p:nvPr/>
          </p:nvGrpSpPr>
          <p:grpSpPr>
            <a:xfrm>
              <a:off x="9788052" y="1825913"/>
              <a:ext cx="950976" cy="3847446"/>
              <a:chOff x="2710596" y="1829848"/>
              <a:chExt cx="950976" cy="3847446"/>
            </a:xfrm>
          </p:grpSpPr>
          <p:sp>
            <p:nvSpPr>
              <p:cNvPr id="10" name="TextBox 9">
                <a:extLst>
                  <a:ext uri="{FF2B5EF4-FFF2-40B4-BE49-F238E27FC236}">
                    <a16:creationId xmlns:a16="http://schemas.microsoft.com/office/drawing/2014/main" id="{DFE0BE29-23FC-4D4D-B75A-C72F91CE7BE9}"/>
                  </a:ext>
                </a:extLst>
              </p:cNvPr>
              <p:cNvSpPr txBox="1"/>
              <p:nvPr/>
            </p:nvSpPr>
            <p:spPr>
              <a:xfrm>
                <a:off x="2710596" y="5277184"/>
                <a:ext cx="950976" cy="400110"/>
              </a:xfrm>
              <a:prstGeom prst="rect">
                <a:avLst/>
              </a:prstGeom>
              <a:noFill/>
            </p:spPr>
            <p:txBody>
              <a:bodyPr wrap="square" rtlCol="0">
                <a:spAutoFit/>
              </a:bodyPr>
              <a:lstStyle/>
              <a:p>
                <a:pPr algn="ctr"/>
                <a:r>
                  <a:rPr lang="en-GB" sz="2000" dirty="0">
                    <a:latin typeface="DINOT-Light"/>
                  </a:rPr>
                  <a:t>90</a:t>
                </a:r>
              </a:p>
            </p:txBody>
          </p:sp>
          <p:cxnSp>
            <p:nvCxnSpPr>
              <p:cNvPr id="11" name="Straight Connector 10">
                <a:extLst>
                  <a:ext uri="{FF2B5EF4-FFF2-40B4-BE49-F238E27FC236}">
                    <a16:creationId xmlns:a16="http://schemas.microsoft.com/office/drawing/2014/main" id="{48A6C08B-DB52-4148-9D44-1B940418D916}"/>
                  </a:ext>
                </a:extLst>
              </p:cNvPr>
              <p:cNvCxnSpPr/>
              <p:nvPr/>
            </p:nvCxnSpPr>
            <p:spPr>
              <a:xfrm flipV="1">
                <a:off x="3200400" y="1829848"/>
                <a:ext cx="0" cy="342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18" name="TextBox 17">
            <a:extLst>
              <a:ext uri="{FF2B5EF4-FFF2-40B4-BE49-F238E27FC236}">
                <a16:creationId xmlns:a16="http://schemas.microsoft.com/office/drawing/2014/main" id="{1CCC4471-D606-4978-A5B2-EE8166373698}"/>
              </a:ext>
            </a:extLst>
          </p:cNvPr>
          <p:cNvSpPr txBox="1"/>
          <p:nvPr/>
        </p:nvSpPr>
        <p:spPr>
          <a:xfrm>
            <a:off x="-157146" y="2532769"/>
            <a:ext cx="1060704" cy="400110"/>
          </a:xfrm>
          <a:prstGeom prst="rect">
            <a:avLst/>
          </a:prstGeom>
          <a:noFill/>
        </p:spPr>
        <p:txBody>
          <a:bodyPr wrap="square" rtlCol="0">
            <a:spAutoFit/>
          </a:bodyPr>
          <a:lstStyle/>
          <a:p>
            <a:pPr algn="ctr"/>
            <a:r>
              <a:rPr lang="en-GB" sz="2000" b="1" dirty="0">
                <a:latin typeface="DINOT-Light"/>
              </a:rPr>
              <a:t>1909</a:t>
            </a:r>
          </a:p>
        </p:txBody>
      </p:sp>
      <p:sp>
        <p:nvSpPr>
          <p:cNvPr id="19" name="TextBox 18">
            <a:extLst>
              <a:ext uri="{FF2B5EF4-FFF2-40B4-BE49-F238E27FC236}">
                <a16:creationId xmlns:a16="http://schemas.microsoft.com/office/drawing/2014/main" id="{819BD2D3-AC1D-4036-8EB3-5D5FC3396D2D}"/>
              </a:ext>
            </a:extLst>
          </p:cNvPr>
          <p:cNvSpPr txBox="1"/>
          <p:nvPr/>
        </p:nvSpPr>
        <p:spPr>
          <a:xfrm>
            <a:off x="-180528" y="3458799"/>
            <a:ext cx="1060704" cy="400110"/>
          </a:xfrm>
          <a:prstGeom prst="rect">
            <a:avLst/>
          </a:prstGeom>
          <a:noFill/>
        </p:spPr>
        <p:txBody>
          <a:bodyPr wrap="square" rtlCol="0">
            <a:spAutoFit/>
          </a:bodyPr>
          <a:lstStyle/>
          <a:p>
            <a:pPr algn="ctr"/>
            <a:r>
              <a:rPr lang="en-GB" sz="2000" b="1" dirty="0">
                <a:latin typeface="DINOT-Light"/>
              </a:rPr>
              <a:t>1948</a:t>
            </a:r>
          </a:p>
        </p:txBody>
      </p:sp>
      <p:sp>
        <p:nvSpPr>
          <p:cNvPr id="20" name="TextBox 19">
            <a:extLst>
              <a:ext uri="{FF2B5EF4-FFF2-40B4-BE49-F238E27FC236}">
                <a16:creationId xmlns:a16="http://schemas.microsoft.com/office/drawing/2014/main" id="{EB37F5F7-0A28-4D44-9ED2-5B0B342352AF}"/>
              </a:ext>
            </a:extLst>
          </p:cNvPr>
          <p:cNvSpPr txBox="1"/>
          <p:nvPr/>
        </p:nvSpPr>
        <p:spPr>
          <a:xfrm>
            <a:off x="-126906" y="4349325"/>
            <a:ext cx="1060704" cy="400110"/>
          </a:xfrm>
          <a:prstGeom prst="rect">
            <a:avLst/>
          </a:prstGeom>
          <a:noFill/>
        </p:spPr>
        <p:txBody>
          <a:bodyPr wrap="square" rtlCol="0">
            <a:spAutoFit/>
          </a:bodyPr>
          <a:lstStyle/>
          <a:p>
            <a:pPr algn="ctr"/>
            <a:r>
              <a:rPr lang="en-GB" sz="2000" b="1" dirty="0">
                <a:latin typeface="DINOT-Light"/>
              </a:rPr>
              <a:t>2020</a:t>
            </a:r>
          </a:p>
        </p:txBody>
      </p:sp>
      <p:sp>
        <p:nvSpPr>
          <p:cNvPr id="21" name="TextBox 20">
            <a:extLst>
              <a:ext uri="{FF2B5EF4-FFF2-40B4-BE49-F238E27FC236}">
                <a16:creationId xmlns:a16="http://schemas.microsoft.com/office/drawing/2014/main" id="{B410A285-7AB5-4EF1-B5BA-A625F74A16B3}"/>
              </a:ext>
            </a:extLst>
          </p:cNvPr>
          <p:cNvSpPr txBox="1"/>
          <p:nvPr/>
        </p:nvSpPr>
        <p:spPr>
          <a:xfrm>
            <a:off x="-126906" y="5311912"/>
            <a:ext cx="1060704" cy="400110"/>
          </a:xfrm>
          <a:prstGeom prst="rect">
            <a:avLst/>
          </a:prstGeom>
          <a:noFill/>
        </p:spPr>
        <p:txBody>
          <a:bodyPr wrap="square" rtlCol="0">
            <a:spAutoFit/>
          </a:bodyPr>
          <a:lstStyle/>
          <a:p>
            <a:pPr algn="ctr"/>
            <a:r>
              <a:rPr lang="en-GB" sz="2000" b="1" dirty="0">
                <a:latin typeface="DINOT-Light"/>
              </a:rPr>
              <a:t>2040</a:t>
            </a:r>
          </a:p>
        </p:txBody>
      </p:sp>
      <p:sp>
        <p:nvSpPr>
          <p:cNvPr id="22" name="TextBox 21">
            <a:extLst>
              <a:ext uri="{FF2B5EF4-FFF2-40B4-BE49-F238E27FC236}">
                <a16:creationId xmlns:a16="http://schemas.microsoft.com/office/drawing/2014/main" id="{9FD249D3-EA46-4182-B5A1-8A1E001E5E96}"/>
              </a:ext>
            </a:extLst>
          </p:cNvPr>
          <p:cNvSpPr txBox="1"/>
          <p:nvPr/>
        </p:nvSpPr>
        <p:spPr>
          <a:xfrm>
            <a:off x="592976" y="2536234"/>
            <a:ext cx="1060704" cy="400110"/>
          </a:xfrm>
          <a:prstGeom prst="rect">
            <a:avLst/>
          </a:prstGeom>
          <a:noFill/>
        </p:spPr>
        <p:txBody>
          <a:bodyPr wrap="square" rtlCol="0">
            <a:spAutoFit/>
          </a:bodyPr>
          <a:lstStyle/>
          <a:p>
            <a:pPr algn="ctr"/>
            <a:r>
              <a:rPr lang="en-GB" sz="2000" dirty="0">
                <a:latin typeface="DINOT-Light"/>
              </a:rPr>
              <a:t>70</a:t>
            </a:r>
          </a:p>
        </p:txBody>
      </p:sp>
      <p:sp>
        <p:nvSpPr>
          <p:cNvPr id="23" name="TextBox 22">
            <a:extLst>
              <a:ext uri="{FF2B5EF4-FFF2-40B4-BE49-F238E27FC236}">
                <a16:creationId xmlns:a16="http://schemas.microsoft.com/office/drawing/2014/main" id="{859DF601-141E-44A4-B3E2-CDB7A48B6CFC}"/>
              </a:ext>
            </a:extLst>
          </p:cNvPr>
          <p:cNvSpPr txBox="1"/>
          <p:nvPr/>
        </p:nvSpPr>
        <p:spPr>
          <a:xfrm>
            <a:off x="630976" y="3341384"/>
            <a:ext cx="1060704" cy="707886"/>
          </a:xfrm>
          <a:prstGeom prst="rect">
            <a:avLst/>
          </a:prstGeom>
          <a:noFill/>
        </p:spPr>
        <p:txBody>
          <a:bodyPr wrap="square" rtlCol="0">
            <a:spAutoFit/>
          </a:bodyPr>
          <a:lstStyle/>
          <a:p>
            <a:pPr algn="ctr"/>
            <a:r>
              <a:rPr lang="en-GB" sz="2000" dirty="0">
                <a:latin typeface="DINOT-Light"/>
              </a:rPr>
              <a:t>W: 60</a:t>
            </a:r>
          </a:p>
          <a:p>
            <a:pPr algn="ctr"/>
            <a:r>
              <a:rPr lang="en-GB" sz="2000" dirty="0">
                <a:latin typeface="DINOT-Light"/>
              </a:rPr>
              <a:t>M: 65</a:t>
            </a:r>
          </a:p>
        </p:txBody>
      </p:sp>
      <p:sp>
        <p:nvSpPr>
          <p:cNvPr id="24" name="TextBox 23">
            <a:extLst>
              <a:ext uri="{FF2B5EF4-FFF2-40B4-BE49-F238E27FC236}">
                <a16:creationId xmlns:a16="http://schemas.microsoft.com/office/drawing/2014/main" id="{75F6A645-9155-4C31-BBBC-8083EE89B596}"/>
              </a:ext>
            </a:extLst>
          </p:cNvPr>
          <p:cNvSpPr txBox="1"/>
          <p:nvPr/>
        </p:nvSpPr>
        <p:spPr>
          <a:xfrm>
            <a:off x="624577" y="4349325"/>
            <a:ext cx="1060704" cy="400110"/>
          </a:xfrm>
          <a:prstGeom prst="rect">
            <a:avLst/>
          </a:prstGeom>
          <a:noFill/>
        </p:spPr>
        <p:txBody>
          <a:bodyPr wrap="square" rtlCol="0">
            <a:spAutoFit/>
          </a:bodyPr>
          <a:lstStyle/>
          <a:p>
            <a:pPr algn="ctr"/>
            <a:r>
              <a:rPr lang="en-GB" sz="2000" dirty="0">
                <a:latin typeface="DINOT-Light"/>
              </a:rPr>
              <a:t>66</a:t>
            </a:r>
          </a:p>
        </p:txBody>
      </p:sp>
      <p:sp>
        <p:nvSpPr>
          <p:cNvPr id="25" name="TextBox 24">
            <a:extLst>
              <a:ext uri="{FF2B5EF4-FFF2-40B4-BE49-F238E27FC236}">
                <a16:creationId xmlns:a16="http://schemas.microsoft.com/office/drawing/2014/main" id="{EA2DA934-3C69-4995-8338-995D0A0C5604}"/>
              </a:ext>
            </a:extLst>
          </p:cNvPr>
          <p:cNvSpPr txBox="1"/>
          <p:nvPr/>
        </p:nvSpPr>
        <p:spPr>
          <a:xfrm>
            <a:off x="621566" y="5327414"/>
            <a:ext cx="1060704" cy="400110"/>
          </a:xfrm>
          <a:prstGeom prst="rect">
            <a:avLst/>
          </a:prstGeom>
          <a:noFill/>
        </p:spPr>
        <p:txBody>
          <a:bodyPr wrap="square" rtlCol="0">
            <a:spAutoFit/>
          </a:bodyPr>
          <a:lstStyle/>
          <a:p>
            <a:pPr algn="ctr"/>
            <a:r>
              <a:rPr lang="en-GB" sz="2000" dirty="0">
                <a:latin typeface="DINOT-Light"/>
              </a:rPr>
              <a:t>68+</a:t>
            </a:r>
          </a:p>
        </p:txBody>
      </p:sp>
      <p:sp>
        <p:nvSpPr>
          <p:cNvPr id="26" name="TextBox 25">
            <a:extLst>
              <a:ext uri="{FF2B5EF4-FFF2-40B4-BE49-F238E27FC236}">
                <a16:creationId xmlns:a16="http://schemas.microsoft.com/office/drawing/2014/main" id="{145D70C2-1890-433A-BF52-96C5A4154C0C}"/>
              </a:ext>
            </a:extLst>
          </p:cNvPr>
          <p:cNvSpPr txBox="1"/>
          <p:nvPr/>
        </p:nvSpPr>
        <p:spPr>
          <a:xfrm>
            <a:off x="1413261" y="2548885"/>
            <a:ext cx="1301416" cy="400110"/>
          </a:xfrm>
          <a:prstGeom prst="rect">
            <a:avLst/>
          </a:prstGeom>
          <a:noFill/>
        </p:spPr>
        <p:txBody>
          <a:bodyPr wrap="square" rtlCol="0">
            <a:spAutoFit/>
          </a:bodyPr>
          <a:lstStyle/>
          <a:p>
            <a:pPr algn="ctr"/>
            <a:r>
              <a:rPr lang="en-GB" sz="2000" dirty="0">
                <a:latin typeface="DINOT-Light"/>
              </a:rPr>
              <a:t>£20</a:t>
            </a:r>
          </a:p>
        </p:txBody>
      </p:sp>
      <p:sp>
        <p:nvSpPr>
          <p:cNvPr id="27" name="TextBox 26">
            <a:extLst>
              <a:ext uri="{FF2B5EF4-FFF2-40B4-BE49-F238E27FC236}">
                <a16:creationId xmlns:a16="http://schemas.microsoft.com/office/drawing/2014/main" id="{0B5F0897-8569-4355-A101-0DA9243A77DA}"/>
              </a:ext>
            </a:extLst>
          </p:cNvPr>
          <p:cNvSpPr txBox="1"/>
          <p:nvPr/>
        </p:nvSpPr>
        <p:spPr>
          <a:xfrm>
            <a:off x="1429190" y="3458799"/>
            <a:ext cx="1301416" cy="400110"/>
          </a:xfrm>
          <a:prstGeom prst="rect">
            <a:avLst/>
          </a:prstGeom>
          <a:noFill/>
        </p:spPr>
        <p:txBody>
          <a:bodyPr wrap="square" rtlCol="0">
            <a:spAutoFit/>
          </a:bodyPr>
          <a:lstStyle/>
          <a:p>
            <a:pPr algn="ctr"/>
            <a:r>
              <a:rPr lang="en-GB" sz="2000" dirty="0">
                <a:latin typeface="DINOT-Light"/>
              </a:rPr>
              <a:t>£45</a:t>
            </a:r>
          </a:p>
        </p:txBody>
      </p:sp>
      <p:sp>
        <p:nvSpPr>
          <p:cNvPr id="28" name="TextBox 27">
            <a:extLst>
              <a:ext uri="{FF2B5EF4-FFF2-40B4-BE49-F238E27FC236}">
                <a16:creationId xmlns:a16="http://schemas.microsoft.com/office/drawing/2014/main" id="{5C4CEBBB-5463-4DFA-BF2C-E8890F24CCE1}"/>
              </a:ext>
            </a:extLst>
          </p:cNvPr>
          <p:cNvSpPr txBox="1"/>
          <p:nvPr/>
        </p:nvSpPr>
        <p:spPr>
          <a:xfrm>
            <a:off x="1413261" y="4386221"/>
            <a:ext cx="1301416" cy="400110"/>
          </a:xfrm>
          <a:prstGeom prst="rect">
            <a:avLst/>
          </a:prstGeom>
          <a:noFill/>
        </p:spPr>
        <p:txBody>
          <a:bodyPr wrap="square" rtlCol="0">
            <a:spAutoFit/>
          </a:bodyPr>
          <a:lstStyle/>
          <a:p>
            <a:pPr algn="ctr"/>
            <a:r>
              <a:rPr lang="en-GB" sz="2000" dirty="0">
                <a:latin typeface="DINOT-Light"/>
              </a:rPr>
              <a:t>£160</a:t>
            </a:r>
          </a:p>
        </p:txBody>
      </p:sp>
      <p:sp>
        <p:nvSpPr>
          <p:cNvPr id="29" name="TextBox 28">
            <a:extLst>
              <a:ext uri="{FF2B5EF4-FFF2-40B4-BE49-F238E27FC236}">
                <a16:creationId xmlns:a16="http://schemas.microsoft.com/office/drawing/2014/main" id="{E7B0C597-7829-424D-83C6-180456B8D89A}"/>
              </a:ext>
            </a:extLst>
          </p:cNvPr>
          <p:cNvSpPr txBox="1"/>
          <p:nvPr/>
        </p:nvSpPr>
        <p:spPr>
          <a:xfrm>
            <a:off x="1383217" y="5313643"/>
            <a:ext cx="1583611" cy="400110"/>
          </a:xfrm>
          <a:prstGeom prst="rect">
            <a:avLst/>
          </a:prstGeom>
          <a:noFill/>
        </p:spPr>
        <p:txBody>
          <a:bodyPr wrap="square" rtlCol="0">
            <a:spAutoFit/>
          </a:bodyPr>
          <a:lstStyle/>
          <a:p>
            <a:pPr algn="ctr"/>
            <a:r>
              <a:rPr lang="en-GB" sz="2000" dirty="0">
                <a:latin typeface="DINOT-Light"/>
              </a:rPr>
              <a:t>£160+</a:t>
            </a:r>
          </a:p>
        </p:txBody>
      </p:sp>
      <p:grpSp>
        <p:nvGrpSpPr>
          <p:cNvPr id="30" name="Group 29">
            <a:extLst>
              <a:ext uri="{FF2B5EF4-FFF2-40B4-BE49-F238E27FC236}">
                <a16:creationId xmlns:a16="http://schemas.microsoft.com/office/drawing/2014/main" id="{E6DC7BD5-BE52-4D17-9972-EAF6F1FCA64C}"/>
              </a:ext>
            </a:extLst>
          </p:cNvPr>
          <p:cNvGrpSpPr/>
          <p:nvPr/>
        </p:nvGrpSpPr>
        <p:grpSpPr>
          <a:xfrm>
            <a:off x="5044257" y="2463383"/>
            <a:ext cx="1569395" cy="455593"/>
            <a:chOff x="7069753" y="2337977"/>
            <a:chExt cx="1569395" cy="571740"/>
          </a:xfrm>
        </p:grpSpPr>
        <p:sp>
          <p:nvSpPr>
            <p:cNvPr id="31" name="Rectangle 30">
              <a:extLst>
                <a:ext uri="{FF2B5EF4-FFF2-40B4-BE49-F238E27FC236}">
                  <a16:creationId xmlns:a16="http://schemas.microsoft.com/office/drawing/2014/main" id="{68109799-6217-4068-9867-7E3CBD20AAEE}"/>
                </a:ext>
              </a:extLst>
            </p:cNvPr>
            <p:cNvSpPr/>
            <p:nvPr/>
          </p:nvSpPr>
          <p:spPr>
            <a:xfrm>
              <a:off x="7076966" y="2337977"/>
              <a:ext cx="1562182" cy="277322"/>
            </a:xfrm>
            <a:prstGeom prst="rect">
              <a:avLst/>
            </a:prstGeom>
            <a:solidFill>
              <a:srgbClr val="E21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DINOT-Light"/>
                </a:rPr>
                <a:t>9 years</a:t>
              </a:r>
            </a:p>
          </p:txBody>
        </p:sp>
        <p:sp>
          <p:nvSpPr>
            <p:cNvPr id="32" name="Rectangle 31">
              <a:extLst>
                <a:ext uri="{FF2B5EF4-FFF2-40B4-BE49-F238E27FC236}">
                  <a16:creationId xmlns:a16="http://schemas.microsoft.com/office/drawing/2014/main" id="{9FCB094C-2BF1-46F1-89FE-4115C95D9286}"/>
                </a:ext>
              </a:extLst>
            </p:cNvPr>
            <p:cNvSpPr/>
            <p:nvPr/>
          </p:nvSpPr>
          <p:spPr>
            <a:xfrm>
              <a:off x="7069753" y="2638653"/>
              <a:ext cx="1404000" cy="271067"/>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DINOT-Light"/>
                </a:rPr>
                <a:t>8 years</a:t>
              </a:r>
            </a:p>
          </p:txBody>
        </p:sp>
      </p:grpSp>
      <p:grpSp>
        <p:nvGrpSpPr>
          <p:cNvPr id="33" name="Group 32">
            <a:extLst>
              <a:ext uri="{FF2B5EF4-FFF2-40B4-BE49-F238E27FC236}">
                <a16:creationId xmlns:a16="http://schemas.microsoft.com/office/drawing/2014/main" id="{4B3D74D3-48FA-428B-8547-CC619D1BB578}"/>
              </a:ext>
            </a:extLst>
          </p:cNvPr>
          <p:cNvGrpSpPr/>
          <p:nvPr/>
        </p:nvGrpSpPr>
        <p:grpSpPr>
          <a:xfrm>
            <a:off x="3287226" y="3432420"/>
            <a:ext cx="3420000" cy="447197"/>
            <a:chOff x="6257175" y="2337977"/>
            <a:chExt cx="3420000" cy="538893"/>
          </a:xfrm>
        </p:grpSpPr>
        <p:sp>
          <p:nvSpPr>
            <p:cNvPr id="34" name="Rectangle 33">
              <a:extLst>
                <a:ext uri="{FF2B5EF4-FFF2-40B4-BE49-F238E27FC236}">
                  <a16:creationId xmlns:a16="http://schemas.microsoft.com/office/drawing/2014/main" id="{983EE12B-F157-4CB1-B828-865D65E24B49}"/>
                </a:ext>
              </a:extLst>
            </p:cNvPr>
            <p:cNvSpPr/>
            <p:nvPr/>
          </p:nvSpPr>
          <p:spPr>
            <a:xfrm>
              <a:off x="6257175" y="2337977"/>
              <a:ext cx="3420000" cy="260290"/>
            </a:xfrm>
            <a:prstGeom prst="rect">
              <a:avLst/>
            </a:prstGeom>
            <a:solidFill>
              <a:srgbClr val="E21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DINOT-Light"/>
                </a:rPr>
                <a:t>19.5 years</a:t>
              </a:r>
            </a:p>
          </p:txBody>
        </p:sp>
        <p:sp>
          <p:nvSpPr>
            <p:cNvPr id="35" name="Rectangle 34">
              <a:extLst>
                <a:ext uri="{FF2B5EF4-FFF2-40B4-BE49-F238E27FC236}">
                  <a16:creationId xmlns:a16="http://schemas.microsoft.com/office/drawing/2014/main" id="{EC90C004-16D7-4732-AB53-5DB355F7E432}"/>
                </a:ext>
              </a:extLst>
            </p:cNvPr>
            <p:cNvSpPr/>
            <p:nvPr/>
          </p:nvSpPr>
          <p:spPr>
            <a:xfrm>
              <a:off x="7109065" y="2616583"/>
              <a:ext cx="2304000" cy="260290"/>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DINOT-Light"/>
                </a:rPr>
                <a:t>13 years</a:t>
              </a:r>
            </a:p>
          </p:txBody>
        </p:sp>
      </p:grpSp>
      <p:grpSp>
        <p:nvGrpSpPr>
          <p:cNvPr id="36" name="Group 35">
            <a:extLst>
              <a:ext uri="{FF2B5EF4-FFF2-40B4-BE49-F238E27FC236}">
                <a16:creationId xmlns:a16="http://schemas.microsoft.com/office/drawing/2014/main" id="{F5ACFDA1-B94B-46DA-9256-7579F24A0265}"/>
              </a:ext>
            </a:extLst>
          </p:cNvPr>
          <p:cNvGrpSpPr/>
          <p:nvPr/>
        </p:nvGrpSpPr>
        <p:grpSpPr>
          <a:xfrm>
            <a:off x="4300770" y="4401441"/>
            <a:ext cx="4116182" cy="447200"/>
            <a:chOff x="7069754" y="2337977"/>
            <a:chExt cx="4116182" cy="538899"/>
          </a:xfrm>
        </p:grpSpPr>
        <p:sp>
          <p:nvSpPr>
            <p:cNvPr id="37" name="Rectangle 36">
              <a:extLst>
                <a:ext uri="{FF2B5EF4-FFF2-40B4-BE49-F238E27FC236}">
                  <a16:creationId xmlns:a16="http://schemas.microsoft.com/office/drawing/2014/main" id="{E72AEA3A-FD95-4596-A69B-261FC2E43F4D}"/>
                </a:ext>
              </a:extLst>
            </p:cNvPr>
            <p:cNvSpPr/>
            <p:nvPr/>
          </p:nvSpPr>
          <p:spPr>
            <a:xfrm>
              <a:off x="7076966" y="2337977"/>
              <a:ext cx="4108970" cy="260290"/>
            </a:xfrm>
            <a:prstGeom prst="rect">
              <a:avLst/>
            </a:prstGeom>
            <a:solidFill>
              <a:srgbClr val="E21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DINOT-Light"/>
                </a:rPr>
                <a:t>23 years</a:t>
              </a:r>
            </a:p>
          </p:txBody>
        </p:sp>
        <p:sp>
          <p:nvSpPr>
            <p:cNvPr id="38" name="Rectangle 37">
              <a:extLst>
                <a:ext uri="{FF2B5EF4-FFF2-40B4-BE49-F238E27FC236}">
                  <a16:creationId xmlns:a16="http://schemas.microsoft.com/office/drawing/2014/main" id="{B43F2D66-04B2-4D48-A89F-D08FDE3A4234}"/>
                </a:ext>
              </a:extLst>
            </p:cNvPr>
            <p:cNvSpPr/>
            <p:nvPr/>
          </p:nvSpPr>
          <p:spPr>
            <a:xfrm>
              <a:off x="7069754" y="2616585"/>
              <a:ext cx="3768710" cy="260291"/>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DINOT-Light"/>
                </a:rPr>
                <a:t>21 years</a:t>
              </a:r>
            </a:p>
          </p:txBody>
        </p:sp>
      </p:grpSp>
      <p:grpSp>
        <p:nvGrpSpPr>
          <p:cNvPr id="39" name="Group 38">
            <a:extLst>
              <a:ext uri="{FF2B5EF4-FFF2-40B4-BE49-F238E27FC236}">
                <a16:creationId xmlns:a16="http://schemas.microsoft.com/office/drawing/2014/main" id="{E59CF4D2-9AA5-4005-9413-9E323F6336F4}"/>
              </a:ext>
            </a:extLst>
          </p:cNvPr>
          <p:cNvGrpSpPr/>
          <p:nvPr/>
        </p:nvGrpSpPr>
        <p:grpSpPr>
          <a:xfrm>
            <a:off x="4676508" y="5379128"/>
            <a:ext cx="4214193" cy="456396"/>
            <a:chOff x="7057561" y="2348086"/>
            <a:chExt cx="4214193" cy="549981"/>
          </a:xfrm>
        </p:grpSpPr>
        <p:sp>
          <p:nvSpPr>
            <p:cNvPr id="40" name="Rectangle 39">
              <a:extLst>
                <a:ext uri="{FF2B5EF4-FFF2-40B4-BE49-F238E27FC236}">
                  <a16:creationId xmlns:a16="http://schemas.microsoft.com/office/drawing/2014/main" id="{0B04CFB6-755A-4AD4-9307-E4E403832DB0}"/>
                </a:ext>
              </a:extLst>
            </p:cNvPr>
            <p:cNvSpPr/>
            <p:nvPr/>
          </p:nvSpPr>
          <p:spPr>
            <a:xfrm>
              <a:off x="7057561" y="2348086"/>
              <a:ext cx="4214193" cy="260291"/>
            </a:xfrm>
            <a:prstGeom prst="rect">
              <a:avLst/>
            </a:prstGeom>
            <a:solidFill>
              <a:srgbClr val="E21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DINOT-Light"/>
                </a:rPr>
                <a:t>24 years</a:t>
              </a:r>
            </a:p>
          </p:txBody>
        </p:sp>
        <p:sp>
          <p:nvSpPr>
            <p:cNvPr id="41" name="Rectangle 40">
              <a:extLst>
                <a:ext uri="{FF2B5EF4-FFF2-40B4-BE49-F238E27FC236}">
                  <a16:creationId xmlns:a16="http://schemas.microsoft.com/office/drawing/2014/main" id="{298B06DF-0DF8-4BD0-BAE7-35A12B080116}"/>
                </a:ext>
              </a:extLst>
            </p:cNvPr>
            <p:cNvSpPr/>
            <p:nvPr/>
          </p:nvSpPr>
          <p:spPr>
            <a:xfrm>
              <a:off x="7057561" y="2637776"/>
              <a:ext cx="3903451" cy="260291"/>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DINOT-Light"/>
                </a:rPr>
                <a:t>22 years</a:t>
              </a:r>
            </a:p>
          </p:txBody>
        </p:sp>
      </p:grpSp>
      <p:cxnSp>
        <p:nvCxnSpPr>
          <p:cNvPr id="42" name="Straight Connector 41">
            <a:extLst>
              <a:ext uri="{FF2B5EF4-FFF2-40B4-BE49-F238E27FC236}">
                <a16:creationId xmlns:a16="http://schemas.microsoft.com/office/drawing/2014/main" id="{C15D00AE-9525-407F-9EA2-E767442A4B80}"/>
              </a:ext>
            </a:extLst>
          </p:cNvPr>
          <p:cNvCxnSpPr>
            <a:cxnSpLocks/>
          </p:cNvCxnSpPr>
          <p:nvPr/>
        </p:nvCxnSpPr>
        <p:spPr>
          <a:xfrm>
            <a:off x="180000" y="2276872"/>
            <a:ext cx="8784000" cy="182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3CF2C0E-7B83-4B7C-AD5A-74C72B0C6B63}"/>
              </a:ext>
            </a:extLst>
          </p:cNvPr>
          <p:cNvSpPr txBox="1"/>
          <p:nvPr/>
        </p:nvSpPr>
        <p:spPr>
          <a:xfrm>
            <a:off x="751707" y="1838604"/>
            <a:ext cx="904351" cy="400110"/>
          </a:xfrm>
          <a:prstGeom prst="rect">
            <a:avLst/>
          </a:prstGeom>
          <a:noFill/>
        </p:spPr>
        <p:txBody>
          <a:bodyPr wrap="square" rtlCol="0">
            <a:spAutoFit/>
          </a:bodyPr>
          <a:lstStyle/>
          <a:p>
            <a:r>
              <a:rPr lang="en-GB" sz="2000" b="1" dirty="0">
                <a:latin typeface="DINOT-Light"/>
              </a:rPr>
              <a:t>Age</a:t>
            </a:r>
          </a:p>
        </p:txBody>
      </p:sp>
      <p:sp>
        <p:nvSpPr>
          <p:cNvPr id="44" name="TextBox 43">
            <a:extLst>
              <a:ext uri="{FF2B5EF4-FFF2-40B4-BE49-F238E27FC236}">
                <a16:creationId xmlns:a16="http://schemas.microsoft.com/office/drawing/2014/main" id="{2CF04182-1BAD-4E97-9230-E6D6C6640742}"/>
              </a:ext>
            </a:extLst>
          </p:cNvPr>
          <p:cNvSpPr txBox="1"/>
          <p:nvPr/>
        </p:nvSpPr>
        <p:spPr>
          <a:xfrm>
            <a:off x="933561" y="1588807"/>
            <a:ext cx="2514662" cy="646331"/>
          </a:xfrm>
          <a:prstGeom prst="rect">
            <a:avLst/>
          </a:prstGeom>
          <a:noFill/>
        </p:spPr>
        <p:txBody>
          <a:bodyPr wrap="square" rtlCol="0">
            <a:spAutoFit/>
          </a:bodyPr>
          <a:lstStyle/>
          <a:p>
            <a:pPr algn="ctr"/>
            <a:r>
              <a:rPr lang="en-GB" b="1" dirty="0">
                <a:latin typeface="DINOT-Light"/>
              </a:rPr>
              <a:t>Weekly Amount</a:t>
            </a:r>
          </a:p>
          <a:p>
            <a:pPr algn="ctr"/>
            <a:r>
              <a:rPr lang="en-GB" dirty="0">
                <a:latin typeface="DINOT-Light"/>
              </a:rPr>
              <a:t>(2017 prices)</a:t>
            </a:r>
          </a:p>
        </p:txBody>
      </p:sp>
      <p:sp>
        <p:nvSpPr>
          <p:cNvPr id="45" name="TextBox 44">
            <a:extLst>
              <a:ext uri="{FF2B5EF4-FFF2-40B4-BE49-F238E27FC236}">
                <a16:creationId xmlns:a16="http://schemas.microsoft.com/office/drawing/2014/main" id="{5B8425A6-5563-4C76-846B-7D466D19A897}"/>
              </a:ext>
            </a:extLst>
          </p:cNvPr>
          <p:cNvSpPr txBox="1"/>
          <p:nvPr/>
        </p:nvSpPr>
        <p:spPr>
          <a:xfrm>
            <a:off x="3448223" y="1799235"/>
            <a:ext cx="2994893" cy="369332"/>
          </a:xfrm>
          <a:prstGeom prst="rect">
            <a:avLst/>
          </a:prstGeom>
          <a:noFill/>
        </p:spPr>
        <p:txBody>
          <a:bodyPr wrap="square" rtlCol="0">
            <a:spAutoFit/>
          </a:bodyPr>
          <a:lstStyle/>
          <a:p>
            <a:r>
              <a:rPr lang="en-GB" b="1" dirty="0">
                <a:latin typeface="DINOT-Light"/>
              </a:rPr>
              <a:t>Average years in payment</a:t>
            </a:r>
          </a:p>
        </p:txBody>
      </p:sp>
      <p:sp>
        <p:nvSpPr>
          <p:cNvPr id="46" name="TextBox 45">
            <a:extLst>
              <a:ext uri="{FF2B5EF4-FFF2-40B4-BE49-F238E27FC236}">
                <a16:creationId xmlns:a16="http://schemas.microsoft.com/office/drawing/2014/main" id="{1F86BC96-34F2-4868-B32F-48E58F92A2BB}"/>
              </a:ext>
            </a:extLst>
          </p:cNvPr>
          <p:cNvSpPr txBox="1"/>
          <p:nvPr/>
        </p:nvSpPr>
        <p:spPr>
          <a:xfrm>
            <a:off x="17916" y="1855330"/>
            <a:ext cx="980848" cy="369332"/>
          </a:xfrm>
          <a:prstGeom prst="rect">
            <a:avLst/>
          </a:prstGeom>
          <a:noFill/>
        </p:spPr>
        <p:txBody>
          <a:bodyPr wrap="square" rtlCol="0">
            <a:spAutoFit/>
          </a:bodyPr>
          <a:lstStyle/>
          <a:p>
            <a:r>
              <a:rPr lang="en-GB" b="1" dirty="0">
                <a:latin typeface="DINOT-Light"/>
              </a:rPr>
              <a:t>Date</a:t>
            </a:r>
          </a:p>
        </p:txBody>
      </p:sp>
      <p:sp>
        <p:nvSpPr>
          <p:cNvPr id="47" name="Title 1">
            <a:extLst>
              <a:ext uri="{FF2B5EF4-FFF2-40B4-BE49-F238E27FC236}">
                <a16:creationId xmlns:a16="http://schemas.microsoft.com/office/drawing/2014/main" id="{890FCBBC-E94E-41BD-9B46-5515E3A09684}"/>
              </a:ext>
            </a:extLst>
          </p:cNvPr>
          <p:cNvSpPr txBox="1">
            <a:spLocks/>
          </p:cNvSpPr>
          <p:nvPr/>
        </p:nvSpPr>
        <p:spPr>
          <a:xfrm>
            <a:off x="7155183" y="4311502"/>
            <a:ext cx="1877729" cy="531209"/>
          </a:xfrm>
          <a:prstGeom prst="roundRect">
            <a:avLst/>
          </a:prstGeom>
          <a:solidFill>
            <a:schemeClr val="bg1">
              <a:alpha val="70000"/>
            </a:schemeClr>
          </a:solidFill>
          <a:ln w="38100">
            <a:solidFill>
              <a:srgbClr val="5E82AB"/>
            </a:solidFill>
            <a:prstDash val="solid"/>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5E82AB"/>
                </a:solidFill>
                <a:latin typeface="DINOT-Light"/>
              </a:rPr>
              <a:t>£182,000</a:t>
            </a:r>
          </a:p>
        </p:txBody>
      </p:sp>
      <p:sp>
        <p:nvSpPr>
          <p:cNvPr id="48" name="Title 1">
            <a:extLst>
              <a:ext uri="{FF2B5EF4-FFF2-40B4-BE49-F238E27FC236}">
                <a16:creationId xmlns:a16="http://schemas.microsoft.com/office/drawing/2014/main" id="{D4F60C64-3D69-4ECE-91FE-C2949E69AB8F}"/>
              </a:ext>
            </a:extLst>
          </p:cNvPr>
          <p:cNvSpPr txBox="1">
            <a:spLocks/>
          </p:cNvSpPr>
          <p:nvPr/>
        </p:nvSpPr>
        <p:spPr>
          <a:xfrm>
            <a:off x="7188313" y="2375802"/>
            <a:ext cx="1877729" cy="531209"/>
          </a:xfrm>
          <a:prstGeom prst="roundRect">
            <a:avLst/>
          </a:prstGeom>
          <a:solidFill>
            <a:schemeClr val="bg1">
              <a:alpha val="70000"/>
            </a:schemeClr>
          </a:solidFill>
          <a:ln w="38100">
            <a:solidFill>
              <a:srgbClr val="5E82AB"/>
            </a:solidFill>
            <a:prstDash val="solid"/>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5E82AB"/>
                </a:solidFill>
                <a:latin typeface="DINOT-Light"/>
              </a:rPr>
              <a:t>£8,000</a:t>
            </a:r>
          </a:p>
        </p:txBody>
      </p:sp>
      <p:sp>
        <p:nvSpPr>
          <p:cNvPr id="49" name="Title 1">
            <a:extLst>
              <a:ext uri="{FF2B5EF4-FFF2-40B4-BE49-F238E27FC236}">
                <a16:creationId xmlns:a16="http://schemas.microsoft.com/office/drawing/2014/main" id="{73ECBFCD-09E0-42B4-91D7-BE06D4138B86}"/>
              </a:ext>
            </a:extLst>
          </p:cNvPr>
          <p:cNvSpPr txBox="1">
            <a:spLocks/>
          </p:cNvSpPr>
          <p:nvPr/>
        </p:nvSpPr>
        <p:spPr>
          <a:xfrm>
            <a:off x="7181687" y="3343652"/>
            <a:ext cx="1877729" cy="531209"/>
          </a:xfrm>
          <a:prstGeom prst="roundRect">
            <a:avLst/>
          </a:prstGeom>
          <a:solidFill>
            <a:schemeClr val="bg1">
              <a:alpha val="70000"/>
            </a:schemeClr>
          </a:solidFill>
          <a:ln w="38100">
            <a:solidFill>
              <a:srgbClr val="5E82AB"/>
            </a:solidFill>
            <a:prstDash val="solid"/>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5E82AB"/>
                </a:solidFill>
                <a:latin typeface="DINOT-Light"/>
              </a:rPr>
              <a:t>£36,000</a:t>
            </a:r>
          </a:p>
        </p:txBody>
      </p:sp>
      <p:sp>
        <p:nvSpPr>
          <p:cNvPr id="50" name="Title 1">
            <a:extLst>
              <a:ext uri="{FF2B5EF4-FFF2-40B4-BE49-F238E27FC236}">
                <a16:creationId xmlns:a16="http://schemas.microsoft.com/office/drawing/2014/main" id="{BD6FA3B4-1908-4D43-B5A4-539A3F2C543B}"/>
              </a:ext>
            </a:extLst>
          </p:cNvPr>
          <p:cNvSpPr txBox="1">
            <a:spLocks/>
          </p:cNvSpPr>
          <p:nvPr/>
        </p:nvSpPr>
        <p:spPr>
          <a:xfrm>
            <a:off x="7188305" y="5279353"/>
            <a:ext cx="1877737" cy="531209"/>
          </a:xfrm>
          <a:prstGeom prst="roundRect">
            <a:avLst/>
          </a:prstGeom>
          <a:solidFill>
            <a:schemeClr val="bg1">
              <a:alpha val="70000"/>
            </a:schemeClr>
          </a:solidFill>
          <a:ln w="38100">
            <a:solidFill>
              <a:srgbClr val="5E82AB"/>
            </a:solidFill>
            <a:prstDash val="solid"/>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E82AB"/>
                </a:solidFill>
                <a:latin typeface="DINOT-Light"/>
              </a:rPr>
              <a:t>£182,000</a:t>
            </a:r>
            <a:r>
              <a:rPr lang="en-GB" sz="2800" b="1" dirty="0">
                <a:solidFill>
                  <a:srgbClr val="5E82AB"/>
                </a:solidFill>
                <a:latin typeface="DINOT-Light"/>
              </a:rPr>
              <a:t>+</a:t>
            </a:r>
          </a:p>
        </p:txBody>
      </p:sp>
      <p:sp>
        <p:nvSpPr>
          <p:cNvPr id="67" name="TextBox 66">
            <a:extLst>
              <a:ext uri="{FF2B5EF4-FFF2-40B4-BE49-F238E27FC236}">
                <a16:creationId xmlns:a16="http://schemas.microsoft.com/office/drawing/2014/main" id="{9C8EE2C8-73F1-49AB-A781-1E54C39382C8}"/>
              </a:ext>
            </a:extLst>
          </p:cNvPr>
          <p:cNvSpPr txBox="1"/>
          <p:nvPr/>
        </p:nvSpPr>
        <p:spPr>
          <a:xfrm>
            <a:off x="123079" y="5830300"/>
            <a:ext cx="2695109" cy="919401"/>
          </a:xfrm>
          <a:prstGeom prst="roundRect">
            <a:avLst/>
          </a:prstGeom>
          <a:noFill/>
          <a:ln w="38100">
            <a:solidFill>
              <a:srgbClr val="C60C30"/>
            </a:solidFill>
          </a:ln>
        </p:spPr>
        <p:txBody>
          <a:bodyPr wrap="square" rtlCol="0" anchor="ctr">
            <a:spAutoFit/>
          </a:bodyPr>
          <a:lstStyle/>
          <a:p>
            <a:pPr algn="ctr"/>
            <a:r>
              <a:rPr lang="en-GB" sz="1600" b="1" dirty="0">
                <a:solidFill>
                  <a:srgbClr val="C60C30"/>
                </a:solidFill>
                <a:latin typeface="DINOT-Light"/>
              </a:rPr>
              <a:t>But will be lower if you’ve been in the NHS Pension Scheme for several years</a:t>
            </a:r>
          </a:p>
        </p:txBody>
      </p:sp>
      <p:sp>
        <p:nvSpPr>
          <p:cNvPr id="68" name="TextBox 67">
            <a:extLst>
              <a:ext uri="{FF2B5EF4-FFF2-40B4-BE49-F238E27FC236}">
                <a16:creationId xmlns:a16="http://schemas.microsoft.com/office/drawing/2014/main" id="{A23416A2-1441-4CDA-A76E-1BE78E5F4866}"/>
              </a:ext>
            </a:extLst>
          </p:cNvPr>
          <p:cNvSpPr txBox="1"/>
          <p:nvPr/>
        </p:nvSpPr>
        <p:spPr>
          <a:xfrm>
            <a:off x="1522682" y="4345330"/>
            <a:ext cx="1173563" cy="493332"/>
          </a:xfrm>
          <a:prstGeom prst="roundRect">
            <a:avLst/>
          </a:prstGeom>
          <a:noFill/>
          <a:ln w="38100">
            <a:solidFill>
              <a:srgbClr val="C60C30"/>
            </a:solidFill>
          </a:ln>
        </p:spPr>
        <p:txBody>
          <a:bodyPr wrap="square" rtlCol="0" anchor="ctr">
            <a:noAutofit/>
          </a:bodyPr>
          <a:lstStyle/>
          <a:p>
            <a:pPr algn="ctr"/>
            <a:endParaRPr lang="en-GB" sz="1600" b="1" dirty="0">
              <a:solidFill>
                <a:srgbClr val="C60C30"/>
              </a:solidFill>
              <a:latin typeface="DINOT-Light"/>
            </a:endParaRPr>
          </a:p>
        </p:txBody>
      </p:sp>
      <p:sp>
        <p:nvSpPr>
          <p:cNvPr id="52" name="TextBox 51">
            <a:extLst>
              <a:ext uri="{FF2B5EF4-FFF2-40B4-BE49-F238E27FC236}">
                <a16:creationId xmlns:a16="http://schemas.microsoft.com/office/drawing/2014/main" id="{2D3B417B-125E-4F5D-8875-66DA58E91303}"/>
              </a:ext>
            </a:extLst>
          </p:cNvPr>
          <p:cNvSpPr txBox="1"/>
          <p:nvPr/>
        </p:nvSpPr>
        <p:spPr>
          <a:xfrm>
            <a:off x="6713516" y="1591147"/>
            <a:ext cx="2458047" cy="646331"/>
          </a:xfrm>
          <a:prstGeom prst="rect">
            <a:avLst/>
          </a:prstGeom>
          <a:noFill/>
        </p:spPr>
        <p:txBody>
          <a:bodyPr wrap="square" rtlCol="0">
            <a:spAutoFit/>
          </a:bodyPr>
          <a:lstStyle/>
          <a:p>
            <a:pPr algn="ctr"/>
            <a:r>
              <a:rPr lang="en-GB" b="1" dirty="0">
                <a:latin typeface="DINOT-Light"/>
              </a:rPr>
              <a:t>Average amount paid over lifetime</a:t>
            </a:r>
          </a:p>
        </p:txBody>
      </p:sp>
    </p:spTree>
    <p:extLst>
      <p:ext uri="{BB962C8B-B14F-4D97-AF65-F5344CB8AC3E}">
        <p14:creationId xmlns:p14="http://schemas.microsoft.com/office/powerpoint/2010/main" val="129026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left)">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P spid="43" grpId="0"/>
      <p:bldP spid="44" grpId="0"/>
      <p:bldP spid="45" grpId="0"/>
      <p:bldP spid="46" grpId="0"/>
      <p:bldP spid="47" grpId="0" animBg="1"/>
      <p:bldP spid="48" grpId="0" animBg="1"/>
      <p:bldP spid="49" grpId="0" animBg="1"/>
      <p:bldP spid="50" grpId="0" animBg="1"/>
      <p:bldP spid="67" grpId="0" animBg="1"/>
      <p:bldP spid="68" grpId="0" animBg="1"/>
      <p:bldP spid="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6140"/>
            <a:ext cx="8229600" cy="1143000"/>
          </a:xfrm>
        </p:spPr>
        <p:txBody>
          <a:bodyPr/>
          <a:lstStyle/>
          <a:p>
            <a:r>
              <a:rPr lang="en-GB" dirty="0"/>
              <a:t>Request a State Pension Statement</a:t>
            </a:r>
          </a:p>
        </p:txBody>
      </p:sp>
      <p:pic>
        <p:nvPicPr>
          <p:cNvPr id="4" name="Picture 3">
            <a:extLst>
              <a:ext uri="{FF2B5EF4-FFF2-40B4-BE49-F238E27FC236}">
                <a16:creationId xmlns:a16="http://schemas.microsoft.com/office/drawing/2014/main" id="{EA4FB23E-271B-44C9-9D59-FB93E33C2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2751447"/>
            <a:ext cx="2234510" cy="318760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E2FEC2E-5A90-4A94-873E-9E4EB9F2542C}"/>
              </a:ext>
            </a:extLst>
          </p:cNvPr>
          <p:cNvSpPr txBox="1"/>
          <p:nvPr/>
        </p:nvSpPr>
        <p:spPr>
          <a:xfrm>
            <a:off x="1237080" y="1406054"/>
            <a:ext cx="6669840" cy="510778"/>
          </a:xfrm>
          <a:prstGeom prst="roundRect">
            <a:avLst/>
          </a:prstGeom>
          <a:solidFill>
            <a:srgbClr val="5E82AB"/>
          </a:solidFill>
          <a:ln w="38100">
            <a:noFill/>
          </a:ln>
        </p:spPr>
        <p:txBody>
          <a:bodyPr wrap="square" rtlCol="0" anchor="ctr">
            <a:spAutoFit/>
          </a:bodyPr>
          <a:lstStyle/>
          <a:p>
            <a:pPr algn="ctr"/>
            <a:r>
              <a:rPr lang="en-GB" sz="2400" b="1" dirty="0">
                <a:solidFill>
                  <a:schemeClr val="bg1"/>
                </a:solidFill>
                <a:latin typeface="DINOT-Light"/>
              </a:rPr>
              <a:t>Go to: www.gov.uk/check-state-pension</a:t>
            </a:r>
          </a:p>
        </p:txBody>
      </p:sp>
      <p:sp>
        <p:nvSpPr>
          <p:cNvPr id="6" name="TextBox 5">
            <a:extLst>
              <a:ext uri="{FF2B5EF4-FFF2-40B4-BE49-F238E27FC236}">
                <a16:creationId xmlns:a16="http://schemas.microsoft.com/office/drawing/2014/main" id="{3559C67F-4219-4B37-981E-F5E3235A73E2}"/>
              </a:ext>
            </a:extLst>
          </p:cNvPr>
          <p:cNvSpPr txBox="1"/>
          <p:nvPr/>
        </p:nvSpPr>
        <p:spPr>
          <a:xfrm>
            <a:off x="2164064" y="2085521"/>
            <a:ext cx="4815873" cy="442674"/>
          </a:xfrm>
          <a:prstGeom prst="roundRect">
            <a:avLst/>
          </a:prstGeom>
          <a:noFill/>
          <a:ln w="76200">
            <a:noFill/>
          </a:ln>
        </p:spPr>
        <p:txBody>
          <a:bodyPr wrap="square" rtlCol="0" anchor="ctr">
            <a:spAutoFit/>
          </a:bodyPr>
          <a:lstStyle/>
          <a:p>
            <a:pPr algn="ctr"/>
            <a:r>
              <a:rPr lang="en-US" sz="2000" b="1" dirty="0">
                <a:solidFill>
                  <a:srgbClr val="5E82AB"/>
                </a:solidFill>
                <a:latin typeface="DINOT-Light"/>
              </a:rPr>
              <a:t>You will need one of these: </a:t>
            </a:r>
            <a:endParaRPr lang="en-GB" sz="2000" b="1" dirty="0">
              <a:solidFill>
                <a:srgbClr val="5E82AB"/>
              </a:solidFill>
              <a:latin typeface="DINOT-Light"/>
            </a:endParaRPr>
          </a:p>
        </p:txBody>
      </p:sp>
      <p:pic>
        <p:nvPicPr>
          <p:cNvPr id="7" name="Picture 6">
            <a:extLst>
              <a:ext uri="{FF2B5EF4-FFF2-40B4-BE49-F238E27FC236}">
                <a16:creationId xmlns:a16="http://schemas.microsoft.com/office/drawing/2014/main" id="{126E99E9-F4EE-4202-B3CC-9E4CC68DC6B2}"/>
              </a:ext>
            </a:extLst>
          </p:cNvPr>
          <p:cNvPicPr>
            <a:picLocks noChangeAspect="1"/>
          </p:cNvPicPr>
          <p:nvPr/>
        </p:nvPicPr>
        <p:blipFill>
          <a:blip r:embed="rId4"/>
          <a:stretch>
            <a:fillRect/>
          </a:stretch>
        </p:blipFill>
        <p:spPr>
          <a:xfrm>
            <a:off x="179512" y="3139558"/>
            <a:ext cx="2891262" cy="2411385"/>
          </a:xfrm>
          <a:prstGeom prst="rect">
            <a:avLst/>
          </a:prstGeom>
          <a:ln>
            <a:solidFill>
              <a:schemeClr val="tx1"/>
            </a:solidFill>
          </a:ln>
        </p:spPr>
      </p:pic>
      <p:pic>
        <p:nvPicPr>
          <p:cNvPr id="8" name="Picture 7">
            <a:extLst>
              <a:ext uri="{FF2B5EF4-FFF2-40B4-BE49-F238E27FC236}">
                <a16:creationId xmlns:a16="http://schemas.microsoft.com/office/drawing/2014/main" id="{59FC259D-ACA5-4D88-85EE-86400EFB677C}"/>
              </a:ext>
            </a:extLst>
          </p:cNvPr>
          <p:cNvPicPr>
            <a:picLocks noChangeAspect="1"/>
          </p:cNvPicPr>
          <p:nvPr/>
        </p:nvPicPr>
        <p:blipFill rotWithShape="1">
          <a:blip r:embed="rId5"/>
          <a:srcRect l="4881" t="3792" r="58251" b="88868"/>
          <a:stretch/>
        </p:blipFill>
        <p:spPr>
          <a:xfrm>
            <a:off x="5609876" y="3645024"/>
            <a:ext cx="3426620" cy="965246"/>
          </a:xfrm>
          <a:prstGeom prst="rect">
            <a:avLst/>
          </a:prstGeom>
        </p:spPr>
      </p:pic>
    </p:spTree>
    <p:extLst>
      <p:ext uri="{BB962C8B-B14F-4D97-AF65-F5344CB8AC3E}">
        <p14:creationId xmlns:p14="http://schemas.microsoft.com/office/powerpoint/2010/main" val="7119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your State Pension</a:t>
            </a:r>
            <a:br>
              <a:rPr lang="en-US" dirty="0"/>
            </a:br>
            <a:r>
              <a:rPr lang="en-US" dirty="0"/>
              <a:t>forecast might look like</a:t>
            </a:r>
            <a:endParaRPr lang="en-GB" dirty="0"/>
          </a:p>
        </p:txBody>
      </p:sp>
      <p:sp>
        <p:nvSpPr>
          <p:cNvPr id="4" name="TextBox 3">
            <a:extLst>
              <a:ext uri="{FF2B5EF4-FFF2-40B4-BE49-F238E27FC236}">
                <a16:creationId xmlns:a16="http://schemas.microsoft.com/office/drawing/2014/main" id="{1A9A76A7-95C3-4500-8C64-C6A1C9631FE4}"/>
              </a:ext>
            </a:extLst>
          </p:cNvPr>
          <p:cNvSpPr txBox="1"/>
          <p:nvPr/>
        </p:nvSpPr>
        <p:spPr>
          <a:xfrm>
            <a:off x="107504" y="1865724"/>
            <a:ext cx="4536504" cy="4493538"/>
          </a:xfrm>
          <a:prstGeom prst="rect">
            <a:avLst/>
          </a:prstGeom>
          <a:solidFill>
            <a:schemeClr val="bg1"/>
          </a:solidFill>
          <a:ln>
            <a:solidFill>
              <a:srgbClr val="5482AB"/>
            </a:solidFill>
          </a:ln>
        </p:spPr>
        <p:txBody>
          <a:bodyPr wrap="square" rtlCol="0">
            <a:spAutoFit/>
          </a:bodyPr>
          <a:lstStyle/>
          <a:p>
            <a:pPr algn="ctr"/>
            <a:r>
              <a:rPr lang="en-GB" sz="2000" b="1" dirty="0">
                <a:solidFill>
                  <a:srgbClr val="231F20"/>
                </a:solidFill>
                <a:latin typeface="DINOT-Light"/>
              </a:rPr>
              <a:t>The earliest you can get your</a:t>
            </a:r>
          </a:p>
          <a:p>
            <a:pPr algn="ctr"/>
            <a:r>
              <a:rPr lang="en-GB" sz="2000" b="1" dirty="0">
                <a:solidFill>
                  <a:srgbClr val="231F20"/>
                </a:solidFill>
                <a:latin typeface="DINOT-Light"/>
              </a:rPr>
              <a:t>State Pension</a:t>
            </a:r>
          </a:p>
          <a:p>
            <a:pPr algn="ctr"/>
            <a:r>
              <a:rPr lang="en-GB" sz="2000" b="1" dirty="0">
                <a:solidFill>
                  <a:srgbClr val="231F20"/>
                </a:solidFill>
                <a:latin typeface="DINOT-Light"/>
              </a:rPr>
              <a:t>is 1 December 2039 when you’ll be 67,</a:t>
            </a:r>
          </a:p>
          <a:p>
            <a:pPr algn="ctr"/>
            <a:r>
              <a:rPr lang="en-GB" sz="2000" b="1" dirty="0">
                <a:solidFill>
                  <a:srgbClr val="231F20"/>
                </a:solidFill>
                <a:latin typeface="DINOT-Light"/>
              </a:rPr>
              <a:t>Your estimate is</a:t>
            </a:r>
          </a:p>
          <a:p>
            <a:pPr algn="ctr"/>
            <a:r>
              <a:rPr lang="en-GB" sz="6000" b="1" dirty="0">
                <a:solidFill>
                  <a:srgbClr val="231F20"/>
                </a:solidFill>
                <a:latin typeface="DINOT-Light"/>
              </a:rPr>
              <a:t>£159.55 a</a:t>
            </a:r>
          </a:p>
          <a:p>
            <a:pPr algn="ctr"/>
            <a:r>
              <a:rPr lang="en-GB" sz="6000" b="1" dirty="0">
                <a:solidFill>
                  <a:srgbClr val="231F20"/>
                </a:solidFill>
                <a:latin typeface="DINOT-Light"/>
              </a:rPr>
              <a:t>week</a:t>
            </a:r>
          </a:p>
          <a:p>
            <a:endParaRPr lang="en-GB" dirty="0">
              <a:solidFill>
                <a:srgbClr val="231F20"/>
              </a:solidFill>
              <a:latin typeface="DINOT-Light"/>
            </a:endParaRPr>
          </a:p>
          <a:p>
            <a:r>
              <a:rPr lang="en-GB" sz="1600" dirty="0">
                <a:solidFill>
                  <a:srgbClr val="231F20"/>
                </a:solidFill>
                <a:latin typeface="DINOT-Light"/>
              </a:rPr>
              <a:t>Your estimate is based on the current law. The amount shown is not a guarantee and is based on…</a:t>
            </a:r>
            <a:endParaRPr lang="en-GB" sz="1400" dirty="0">
              <a:solidFill>
                <a:srgbClr val="231F20"/>
              </a:solidFill>
              <a:latin typeface="DINOT-Light"/>
            </a:endParaRPr>
          </a:p>
        </p:txBody>
      </p:sp>
      <p:sp>
        <p:nvSpPr>
          <p:cNvPr id="5" name="TextBox 4">
            <a:extLst>
              <a:ext uri="{FF2B5EF4-FFF2-40B4-BE49-F238E27FC236}">
                <a16:creationId xmlns:a16="http://schemas.microsoft.com/office/drawing/2014/main" id="{B977AC42-2439-4EB2-88B2-6C5FED856C16}"/>
              </a:ext>
            </a:extLst>
          </p:cNvPr>
          <p:cNvSpPr txBox="1"/>
          <p:nvPr/>
        </p:nvSpPr>
        <p:spPr>
          <a:xfrm>
            <a:off x="4716016" y="1865724"/>
            <a:ext cx="4254795" cy="2185214"/>
          </a:xfrm>
          <a:prstGeom prst="rect">
            <a:avLst/>
          </a:prstGeom>
          <a:solidFill>
            <a:schemeClr val="bg1"/>
          </a:solidFill>
          <a:ln>
            <a:solidFill>
              <a:srgbClr val="5482AB"/>
            </a:solidFill>
          </a:ln>
        </p:spPr>
        <p:txBody>
          <a:bodyPr wrap="square" rtlCol="0">
            <a:spAutoFit/>
          </a:bodyPr>
          <a:lstStyle/>
          <a:p>
            <a:r>
              <a:rPr lang="en-GB" sz="2000" b="1" dirty="0">
                <a:solidFill>
                  <a:srgbClr val="231F20"/>
                </a:solidFill>
                <a:latin typeface="DINOT-Light"/>
              </a:rPr>
              <a:t>Breakdown</a:t>
            </a:r>
          </a:p>
          <a:p>
            <a:endParaRPr lang="en-GB" sz="2000" b="1" dirty="0">
              <a:solidFill>
                <a:srgbClr val="231F20"/>
              </a:solidFill>
              <a:latin typeface="DINOT-Light"/>
            </a:endParaRPr>
          </a:p>
          <a:p>
            <a:r>
              <a:rPr lang="en-GB" b="1" dirty="0">
                <a:solidFill>
                  <a:srgbClr val="231F20"/>
                </a:solidFill>
                <a:latin typeface="DINOT-Light"/>
              </a:rPr>
              <a:t>Amount based on your latest National</a:t>
            </a:r>
          </a:p>
          <a:p>
            <a:r>
              <a:rPr lang="en-GB" b="1" dirty="0">
                <a:solidFill>
                  <a:srgbClr val="231F20"/>
                </a:solidFill>
                <a:latin typeface="DINOT-Light"/>
              </a:rPr>
              <a:t>Insurance record (5 April 2016)</a:t>
            </a:r>
          </a:p>
          <a:p>
            <a:pPr algn="ctr"/>
            <a:r>
              <a:rPr lang="en-GB" sz="2400" b="1" dirty="0">
                <a:solidFill>
                  <a:srgbClr val="231F20"/>
                </a:solidFill>
                <a:latin typeface="DINOT-Light"/>
              </a:rPr>
              <a:t>£85.32 a week</a:t>
            </a:r>
            <a:endParaRPr lang="en-GB" dirty="0">
              <a:solidFill>
                <a:srgbClr val="231F20"/>
              </a:solidFill>
              <a:latin typeface="DINOT-Light"/>
            </a:endParaRPr>
          </a:p>
          <a:p>
            <a:r>
              <a:rPr lang="en-GB" dirty="0">
                <a:solidFill>
                  <a:srgbClr val="231F20"/>
                </a:solidFill>
                <a:latin typeface="DINOT-Light"/>
              </a:rPr>
              <a:t>which is £369.72 a month, or </a:t>
            </a:r>
          </a:p>
          <a:p>
            <a:r>
              <a:rPr lang="en-GB" dirty="0">
                <a:solidFill>
                  <a:srgbClr val="231F20"/>
                </a:solidFill>
                <a:latin typeface="DINOT-Light"/>
              </a:rPr>
              <a:t>£4,436.64 a year</a:t>
            </a:r>
            <a:endParaRPr lang="en-GB" sz="1500" dirty="0">
              <a:solidFill>
                <a:srgbClr val="231F20"/>
              </a:solidFill>
              <a:latin typeface="DINOT-Light"/>
            </a:endParaRPr>
          </a:p>
        </p:txBody>
      </p:sp>
      <p:sp>
        <p:nvSpPr>
          <p:cNvPr id="6" name="TextBox 5">
            <a:extLst>
              <a:ext uri="{FF2B5EF4-FFF2-40B4-BE49-F238E27FC236}">
                <a16:creationId xmlns:a16="http://schemas.microsoft.com/office/drawing/2014/main" id="{4CC9C4A3-1516-483D-9B4C-8A61B390C7BC}"/>
              </a:ext>
            </a:extLst>
          </p:cNvPr>
          <p:cNvSpPr txBox="1"/>
          <p:nvPr/>
        </p:nvSpPr>
        <p:spPr>
          <a:xfrm>
            <a:off x="4716016" y="4235604"/>
            <a:ext cx="4254795" cy="1569660"/>
          </a:xfrm>
          <a:prstGeom prst="rect">
            <a:avLst/>
          </a:prstGeom>
          <a:solidFill>
            <a:schemeClr val="bg1"/>
          </a:solidFill>
          <a:ln>
            <a:solidFill>
              <a:srgbClr val="5482AB"/>
            </a:solidFill>
          </a:ln>
        </p:spPr>
        <p:txBody>
          <a:bodyPr wrap="square" rtlCol="0">
            <a:spAutoFit/>
          </a:bodyPr>
          <a:lstStyle/>
          <a:p>
            <a:r>
              <a:rPr lang="en-GB" b="1" dirty="0">
                <a:solidFill>
                  <a:srgbClr val="231F20"/>
                </a:solidFill>
                <a:latin typeface="DINOT-Light"/>
              </a:rPr>
              <a:t>Amount you may get if you continue to</a:t>
            </a:r>
          </a:p>
          <a:p>
            <a:r>
              <a:rPr lang="en-GB" b="1" dirty="0">
                <a:solidFill>
                  <a:srgbClr val="231F20"/>
                </a:solidFill>
                <a:latin typeface="DINOT-Light"/>
              </a:rPr>
              <a:t>contribute</a:t>
            </a:r>
          </a:p>
          <a:p>
            <a:pPr algn="ctr"/>
            <a:r>
              <a:rPr lang="en-GB" sz="2400" b="1" dirty="0">
                <a:solidFill>
                  <a:srgbClr val="231F20"/>
                </a:solidFill>
                <a:latin typeface="DINOT-Light"/>
              </a:rPr>
              <a:t>£159.55 a week</a:t>
            </a:r>
          </a:p>
          <a:p>
            <a:r>
              <a:rPr lang="en-GB" dirty="0">
                <a:solidFill>
                  <a:srgbClr val="231F20"/>
                </a:solidFill>
                <a:latin typeface="DINOT-Light"/>
              </a:rPr>
              <a:t>which is £691 a month, or</a:t>
            </a:r>
          </a:p>
          <a:p>
            <a:r>
              <a:rPr lang="en-GB" dirty="0">
                <a:solidFill>
                  <a:srgbClr val="231F20"/>
                </a:solidFill>
                <a:latin typeface="DINOT-Light"/>
              </a:rPr>
              <a:t>£8,297 a year</a:t>
            </a:r>
            <a:endParaRPr lang="en-GB" sz="1500" dirty="0">
              <a:solidFill>
                <a:srgbClr val="231F20"/>
              </a:solidFill>
              <a:latin typeface="DINOT-Light"/>
            </a:endParaRPr>
          </a:p>
        </p:txBody>
      </p:sp>
    </p:spTree>
    <p:extLst>
      <p:ext uri="{BB962C8B-B14F-4D97-AF65-F5344CB8AC3E}">
        <p14:creationId xmlns:p14="http://schemas.microsoft.com/office/powerpoint/2010/main" val="354880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GB" dirty="0"/>
              <a:t>Are you on track?</a:t>
            </a:r>
            <a:br>
              <a:rPr lang="en-GB" dirty="0"/>
            </a:br>
            <a:r>
              <a:rPr lang="en-GB" dirty="0"/>
              <a:t>Stack up your savings</a:t>
            </a:r>
          </a:p>
        </p:txBody>
      </p:sp>
      <p:sp>
        <p:nvSpPr>
          <p:cNvPr id="20" name="TextBox 19">
            <a:extLst>
              <a:ext uri="{FF2B5EF4-FFF2-40B4-BE49-F238E27FC236}">
                <a16:creationId xmlns:a16="http://schemas.microsoft.com/office/drawing/2014/main" id="{E09B0182-18FA-4EF8-9BB3-B8530D48EF1E}"/>
              </a:ext>
            </a:extLst>
          </p:cNvPr>
          <p:cNvSpPr txBox="1"/>
          <p:nvPr/>
        </p:nvSpPr>
        <p:spPr>
          <a:xfrm>
            <a:off x="4644008" y="1412776"/>
            <a:ext cx="4248472" cy="5328592"/>
          </a:xfrm>
          <a:prstGeom prst="rect">
            <a:avLst/>
          </a:prstGeom>
          <a:noFill/>
          <a:ln w="12700">
            <a:solidFill>
              <a:srgbClr val="C60C30"/>
            </a:solidFill>
          </a:ln>
        </p:spPr>
        <p:txBody>
          <a:bodyPr wrap="square" rtlCol="0" anchor="ctr">
            <a:noAutofit/>
          </a:bodyPr>
          <a:lstStyle/>
          <a:p>
            <a:pPr algn="ctr"/>
            <a:endParaRPr lang="en-GB" sz="2000" b="1" dirty="0">
              <a:solidFill>
                <a:schemeClr val="bg1"/>
              </a:solidFill>
              <a:latin typeface="DINOT-Light"/>
            </a:endParaRPr>
          </a:p>
        </p:txBody>
      </p:sp>
      <p:sp>
        <p:nvSpPr>
          <p:cNvPr id="21" name="TextBox 20">
            <a:extLst>
              <a:ext uri="{FF2B5EF4-FFF2-40B4-BE49-F238E27FC236}">
                <a16:creationId xmlns:a16="http://schemas.microsoft.com/office/drawing/2014/main" id="{1E348DE4-EAEA-4E20-9B4D-BECE4D4FA29B}"/>
              </a:ext>
            </a:extLst>
          </p:cNvPr>
          <p:cNvSpPr txBox="1"/>
          <p:nvPr/>
        </p:nvSpPr>
        <p:spPr>
          <a:xfrm>
            <a:off x="7851232" y="1487215"/>
            <a:ext cx="971768" cy="5184576"/>
          </a:xfrm>
          <a:prstGeom prst="rect">
            <a:avLst/>
          </a:prstGeom>
          <a:solidFill>
            <a:srgbClr val="E05206"/>
          </a:solidFill>
          <a:ln w="12700">
            <a:noFill/>
          </a:ln>
        </p:spPr>
        <p:txBody>
          <a:bodyPr wrap="square" rtlCol="0" anchor="ctr">
            <a:noAutofit/>
          </a:bodyPr>
          <a:lstStyle/>
          <a:p>
            <a:pPr algn="ctr"/>
            <a:r>
              <a:rPr lang="en-GB" sz="1400" b="1" dirty="0">
                <a:solidFill>
                  <a:schemeClr val="bg1"/>
                </a:solidFill>
                <a:latin typeface="DINOT-Light"/>
              </a:rPr>
              <a:t>Look closely at your budget and spending</a:t>
            </a:r>
          </a:p>
        </p:txBody>
      </p:sp>
      <p:sp>
        <p:nvSpPr>
          <p:cNvPr id="22" name="TextBox 21">
            <a:extLst>
              <a:ext uri="{FF2B5EF4-FFF2-40B4-BE49-F238E27FC236}">
                <a16:creationId xmlns:a16="http://schemas.microsoft.com/office/drawing/2014/main" id="{DCBF4677-2EA7-4246-A30F-8F06271AB348}"/>
              </a:ext>
            </a:extLst>
          </p:cNvPr>
          <p:cNvSpPr txBox="1"/>
          <p:nvPr/>
        </p:nvSpPr>
        <p:spPr>
          <a:xfrm>
            <a:off x="4710794" y="1502433"/>
            <a:ext cx="3060000" cy="720000"/>
          </a:xfrm>
          <a:prstGeom prst="rect">
            <a:avLst/>
          </a:prstGeom>
          <a:solidFill>
            <a:srgbClr val="952D98"/>
          </a:solidFill>
          <a:ln w="12700">
            <a:noFill/>
          </a:ln>
        </p:spPr>
        <p:txBody>
          <a:bodyPr wrap="square" rtlCol="0" anchor="ctr">
            <a:noAutofit/>
          </a:bodyPr>
          <a:lstStyle/>
          <a:p>
            <a:pPr algn="ctr"/>
            <a:r>
              <a:rPr lang="en-GB" sz="2000" b="1" dirty="0">
                <a:solidFill>
                  <a:schemeClr val="bg1"/>
                </a:solidFill>
                <a:latin typeface="DINOT-Light"/>
              </a:rPr>
              <a:t>Ask for retirement quotes</a:t>
            </a:r>
          </a:p>
        </p:txBody>
      </p:sp>
      <p:sp>
        <p:nvSpPr>
          <p:cNvPr id="24" name="TextBox 23">
            <a:extLst>
              <a:ext uri="{FF2B5EF4-FFF2-40B4-BE49-F238E27FC236}">
                <a16:creationId xmlns:a16="http://schemas.microsoft.com/office/drawing/2014/main" id="{E9305FC4-0CA3-4C5F-8FF7-41A6016E8ECF}"/>
              </a:ext>
            </a:extLst>
          </p:cNvPr>
          <p:cNvSpPr txBox="1"/>
          <p:nvPr/>
        </p:nvSpPr>
        <p:spPr>
          <a:xfrm>
            <a:off x="4716016" y="3446637"/>
            <a:ext cx="3060000" cy="3222723"/>
          </a:xfrm>
          <a:prstGeom prst="rect">
            <a:avLst/>
          </a:prstGeom>
          <a:solidFill>
            <a:srgbClr val="C60C30"/>
          </a:solidFill>
          <a:ln w="12700">
            <a:noFill/>
          </a:ln>
        </p:spPr>
        <p:txBody>
          <a:bodyPr wrap="square" rtlCol="0" anchor="ctr">
            <a:noAutofit/>
          </a:bodyPr>
          <a:lstStyle/>
          <a:p>
            <a:pPr algn="ctr"/>
            <a:r>
              <a:rPr lang="en-GB" sz="2000" b="1" dirty="0">
                <a:solidFill>
                  <a:schemeClr val="bg1"/>
                </a:solidFill>
                <a:latin typeface="DINOT-Light"/>
              </a:rPr>
              <a:t>Consider your total income needs for retirement</a:t>
            </a:r>
          </a:p>
        </p:txBody>
      </p:sp>
      <p:sp>
        <p:nvSpPr>
          <p:cNvPr id="25" name="TextBox 24">
            <a:extLst>
              <a:ext uri="{FF2B5EF4-FFF2-40B4-BE49-F238E27FC236}">
                <a16:creationId xmlns:a16="http://schemas.microsoft.com/office/drawing/2014/main" id="{93C710A8-4BDB-401D-95CC-5BBA90E08590}"/>
              </a:ext>
            </a:extLst>
          </p:cNvPr>
          <p:cNvSpPr txBox="1"/>
          <p:nvPr/>
        </p:nvSpPr>
        <p:spPr>
          <a:xfrm>
            <a:off x="221392" y="1411600"/>
            <a:ext cx="4248472" cy="5328592"/>
          </a:xfrm>
          <a:prstGeom prst="rect">
            <a:avLst/>
          </a:prstGeom>
          <a:noFill/>
          <a:ln w="12700">
            <a:solidFill>
              <a:srgbClr val="5482AB"/>
            </a:solidFill>
          </a:ln>
        </p:spPr>
        <p:txBody>
          <a:bodyPr wrap="square" rtlCol="0" anchor="ctr">
            <a:noAutofit/>
          </a:bodyPr>
          <a:lstStyle/>
          <a:p>
            <a:pPr algn="ctr"/>
            <a:endParaRPr lang="en-GB" sz="2400" b="1" dirty="0">
              <a:solidFill>
                <a:schemeClr val="bg1"/>
              </a:solidFill>
              <a:latin typeface="DINOT-Light"/>
            </a:endParaRPr>
          </a:p>
        </p:txBody>
      </p:sp>
      <p:grpSp>
        <p:nvGrpSpPr>
          <p:cNvPr id="26" name="Group 25">
            <a:extLst>
              <a:ext uri="{FF2B5EF4-FFF2-40B4-BE49-F238E27FC236}">
                <a16:creationId xmlns:a16="http://schemas.microsoft.com/office/drawing/2014/main" id="{42B1D535-BCCF-44A7-B661-384CE7BC8644}"/>
              </a:ext>
            </a:extLst>
          </p:cNvPr>
          <p:cNvGrpSpPr/>
          <p:nvPr/>
        </p:nvGrpSpPr>
        <p:grpSpPr>
          <a:xfrm>
            <a:off x="2831167" y="1518567"/>
            <a:ext cx="1585833" cy="5184576"/>
            <a:chOff x="6645219" y="1417637"/>
            <a:chExt cx="1585833" cy="5184576"/>
          </a:xfrm>
        </p:grpSpPr>
        <p:grpSp>
          <p:nvGrpSpPr>
            <p:cNvPr id="27" name="Group 26">
              <a:extLst>
                <a:ext uri="{FF2B5EF4-FFF2-40B4-BE49-F238E27FC236}">
                  <a16:creationId xmlns:a16="http://schemas.microsoft.com/office/drawing/2014/main" id="{97B4BCAF-A454-4477-9480-99C5B460A394}"/>
                </a:ext>
              </a:extLst>
            </p:cNvPr>
            <p:cNvGrpSpPr/>
            <p:nvPr/>
          </p:nvGrpSpPr>
          <p:grpSpPr>
            <a:xfrm>
              <a:off x="6645219" y="1417637"/>
              <a:ext cx="1585833" cy="5184576"/>
              <a:chOff x="5004919" y="1492077"/>
              <a:chExt cx="1585833" cy="5184576"/>
            </a:xfrm>
          </p:grpSpPr>
          <p:sp>
            <p:nvSpPr>
              <p:cNvPr id="42" name="TextBox 41">
                <a:extLst>
                  <a:ext uri="{FF2B5EF4-FFF2-40B4-BE49-F238E27FC236}">
                    <a16:creationId xmlns:a16="http://schemas.microsoft.com/office/drawing/2014/main" id="{1E97B3B0-FDF7-4699-B5E5-33775DC11DAD}"/>
                  </a:ext>
                </a:extLst>
              </p:cNvPr>
              <p:cNvSpPr txBox="1"/>
              <p:nvPr/>
            </p:nvSpPr>
            <p:spPr>
              <a:xfrm>
                <a:off x="5548990" y="1492077"/>
                <a:ext cx="1041762" cy="5184576"/>
              </a:xfrm>
              <a:prstGeom prst="rect">
                <a:avLst/>
              </a:prstGeom>
              <a:solidFill>
                <a:srgbClr val="5BBBB7"/>
              </a:solidFill>
              <a:ln w="12700">
                <a:noFill/>
              </a:ln>
            </p:spPr>
            <p:txBody>
              <a:bodyPr wrap="square" rtlCol="0" anchor="ctr">
                <a:noAutofit/>
              </a:bodyPr>
              <a:lstStyle/>
              <a:p>
                <a:pPr algn="ctr"/>
                <a:r>
                  <a:rPr lang="en-GB" sz="1600" b="1" dirty="0">
                    <a:solidFill>
                      <a:schemeClr val="bg1"/>
                    </a:solidFill>
                    <a:latin typeface="DINOT-Light"/>
                  </a:rPr>
                  <a:t>Other savings</a:t>
                </a:r>
              </a:p>
            </p:txBody>
          </p:sp>
          <p:sp>
            <p:nvSpPr>
              <p:cNvPr id="43" name="Partial Circle 42">
                <a:extLst>
                  <a:ext uri="{FF2B5EF4-FFF2-40B4-BE49-F238E27FC236}">
                    <a16:creationId xmlns:a16="http://schemas.microsoft.com/office/drawing/2014/main" id="{4EFADDF7-1C7A-4A11-A44B-F4748134D903}"/>
                  </a:ext>
                </a:extLst>
              </p:cNvPr>
              <p:cNvSpPr/>
              <p:nvPr/>
            </p:nvSpPr>
            <p:spPr>
              <a:xfrm rot="10800000">
                <a:off x="5004919" y="2597915"/>
                <a:ext cx="1088142" cy="1036887"/>
              </a:xfrm>
              <a:prstGeom prst="pie">
                <a:avLst>
                  <a:gd name="adj1" fmla="val 5368659"/>
                  <a:gd name="adj2" fmla="val 162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1" name="Partial Circle 40">
              <a:extLst>
                <a:ext uri="{FF2B5EF4-FFF2-40B4-BE49-F238E27FC236}">
                  <a16:creationId xmlns:a16="http://schemas.microsoft.com/office/drawing/2014/main" id="{5D608062-41B8-41CA-973E-EA9ABE5BB5BB}"/>
                </a:ext>
              </a:extLst>
            </p:cNvPr>
            <p:cNvSpPr/>
            <p:nvPr/>
          </p:nvSpPr>
          <p:spPr>
            <a:xfrm rot="10800000">
              <a:off x="6679422" y="4876377"/>
              <a:ext cx="925010" cy="1027559"/>
            </a:xfrm>
            <a:prstGeom prst="pie">
              <a:avLst>
                <a:gd name="adj1" fmla="val 5368659"/>
                <a:gd name="adj2" fmla="val 162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4" name="Group 43">
            <a:extLst>
              <a:ext uri="{FF2B5EF4-FFF2-40B4-BE49-F238E27FC236}">
                <a16:creationId xmlns:a16="http://schemas.microsoft.com/office/drawing/2014/main" id="{A1AADD68-72CF-4151-8E16-6D107C4AEAFE}"/>
              </a:ext>
            </a:extLst>
          </p:cNvPr>
          <p:cNvGrpSpPr/>
          <p:nvPr/>
        </p:nvGrpSpPr>
        <p:grpSpPr>
          <a:xfrm>
            <a:off x="264198" y="3461758"/>
            <a:ext cx="3485586" cy="3259384"/>
            <a:chOff x="2536197" y="3882416"/>
            <a:chExt cx="3485586" cy="3259384"/>
          </a:xfrm>
        </p:grpSpPr>
        <p:sp>
          <p:nvSpPr>
            <p:cNvPr id="45" name="TextBox 44">
              <a:extLst>
                <a:ext uri="{FF2B5EF4-FFF2-40B4-BE49-F238E27FC236}">
                  <a16:creationId xmlns:a16="http://schemas.microsoft.com/office/drawing/2014/main" id="{8CD08488-E938-488D-A75C-540C76EC016E}"/>
                </a:ext>
              </a:extLst>
            </p:cNvPr>
            <p:cNvSpPr txBox="1"/>
            <p:nvPr/>
          </p:nvSpPr>
          <p:spPr>
            <a:xfrm>
              <a:off x="2536197" y="4477504"/>
              <a:ext cx="3086694" cy="2664296"/>
            </a:xfrm>
            <a:prstGeom prst="rect">
              <a:avLst/>
            </a:prstGeom>
            <a:solidFill>
              <a:srgbClr val="5482AB"/>
            </a:solidFill>
            <a:ln w="12700">
              <a:noFill/>
            </a:ln>
          </p:spPr>
          <p:txBody>
            <a:bodyPr wrap="square" rtlCol="0" anchor="ctr">
              <a:noAutofit/>
            </a:bodyPr>
            <a:lstStyle/>
            <a:p>
              <a:pPr algn="ctr"/>
              <a:r>
                <a:rPr lang="en-GB" sz="2000" b="1" dirty="0">
                  <a:solidFill>
                    <a:schemeClr val="bg1"/>
                  </a:solidFill>
                  <a:latin typeface="DINOT-Light"/>
                </a:rPr>
                <a:t>NHS pension</a:t>
              </a:r>
            </a:p>
          </p:txBody>
        </p:sp>
        <p:sp>
          <p:nvSpPr>
            <p:cNvPr id="46" name="Partial Circle 45">
              <a:extLst>
                <a:ext uri="{FF2B5EF4-FFF2-40B4-BE49-F238E27FC236}">
                  <a16:creationId xmlns:a16="http://schemas.microsoft.com/office/drawing/2014/main" id="{A8E90238-2BD1-4875-B09A-DECF7FE9D87C}"/>
                </a:ext>
              </a:extLst>
            </p:cNvPr>
            <p:cNvSpPr/>
            <p:nvPr/>
          </p:nvSpPr>
          <p:spPr>
            <a:xfrm rot="16200000">
              <a:off x="3568033" y="3922336"/>
              <a:ext cx="1138292" cy="1058451"/>
            </a:xfrm>
            <a:prstGeom prst="pie">
              <a:avLst>
                <a:gd name="adj1" fmla="val 5368660"/>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Partial Circle 46">
              <a:extLst>
                <a:ext uri="{FF2B5EF4-FFF2-40B4-BE49-F238E27FC236}">
                  <a16:creationId xmlns:a16="http://schemas.microsoft.com/office/drawing/2014/main" id="{E5198E21-EA1A-4EC7-ADA9-A2F5DD711F3D}"/>
                </a:ext>
              </a:extLst>
            </p:cNvPr>
            <p:cNvSpPr/>
            <p:nvPr/>
          </p:nvSpPr>
          <p:spPr>
            <a:xfrm rot="10800000">
              <a:off x="4989691" y="5408346"/>
              <a:ext cx="1032092" cy="1036887"/>
            </a:xfrm>
            <a:prstGeom prst="pie">
              <a:avLst>
                <a:gd name="adj1" fmla="val 5368659"/>
                <a:gd name="adj2" fmla="val 16200000"/>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8" name="Group 47">
            <a:extLst>
              <a:ext uri="{FF2B5EF4-FFF2-40B4-BE49-F238E27FC236}">
                <a16:creationId xmlns:a16="http://schemas.microsoft.com/office/drawing/2014/main" id="{493B4881-DF08-45D0-AE51-26E809536CD8}"/>
              </a:ext>
            </a:extLst>
          </p:cNvPr>
          <p:cNvGrpSpPr/>
          <p:nvPr/>
        </p:nvGrpSpPr>
        <p:grpSpPr>
          <a:xfrm>
            <a:off x="264198" y="1701906"/>
            <a:ext cx="3617418" cy="2861687"/>
            <a:chOff x="2478547" y="1671579"/>
            <a:chExt cx="3617418" cy="2861687"/>
          </a:xfrm>
        </p:grpSpPr>
        <p:grpSp>
          <p:nvGrpSpPr>
            <p:cNvPr id="49" name="Group 48">
              <a:extLst>
                <a:ext uri="{FF2B5EF4-FFF2-40B4-BE49-F238E27FC236}">
                  <a16:creationId xmlns:a16="http://schemas.microsoft.com/office/drawing/2014/main" id="{62AB7720-E819-4F52-8C02-C8F77A01A5A6}"/>
                </a:ext>
              </a:extLst>
            </p:cNvPr>
            <p:cNvGrpSpPr/>
            <p:nvPr/>
          </p:nvGrpSpPr>
          <p:grpSpPr>
            <a:xfrm>
              <a:off x="2478547" y="2283979"/>
              <a:ext cx="3617418" cy="2249287"/>
              <a:chOff x="2478547" y="2283979"/>
              <a:chExt cx="3617418" cy="2249287"/>
            </a:xfrm>
          </p:grpSpPr>
          <p:grpSp>
            <p:nvGrpSpPr>
              <p:cNvPr id="51" name="Group 50">
                <a:extLst>
                  <a:ext uri="{FF2B5EF4-FFF2-40B4-BE49-F238E27FC236}">
                    <a16:creationId xmlns:a16="http://schemas.microsoft.com/office/drawing/2014/main" id="{00792062-A32A-4BD8-A460-92A32BA52314}"/>
                  </a:ext>
                </a:extLst>
              </p:cNvPr>
              <p:cNvGrpSpPr/>
              <p:nvPr/>
            </p:nvGrpSpPr>
            <p:grpSpPr>
              <a:xfrm>
                <a:off x="2478547" y="2283979"/>
                <a:ext cx="3082552" cy="2249287"/>
                <a:chOff x="2478547" y="2283979"/>
                <a:chExt cx="3082552" cy="2249287"/>
              </a:xfrm>
            </p:grpSpPr>
            <p:sp>
              <p:nvSpPr>
                <p:cNvPr id="53" name="TextBox 52">
                  <a:extLst>
                    <a:ext uri="{FF2B5EF4-FFF2-40B4-BE49-F238E27FC236}">
                      <a16:creationId xmlns:a16="http://schemas.microsoft.com/office/drawing/2014/main" id="{2235D1B4-939F-4E15-A9CF-7D6BE4CF53EF}"/>
                    </a:ext>
                  </a:extLst>
                </p:cNvPr>
                <p:cNvSpPr txBox="1"/>
                <p:nvPr/>
              </p:nvSpPr>
              <p:spPr>
                <a:xfrm>
                  <a:off x="2478547" y="2283979"/>
                  <a:ext cx="3082552" cy="1725946"/>
                </a:xfrm>
                <a:prstGeom prst="rect">
                  <a:avLst/>
                </a:prstGeom>
                <a:solidFill>
                  <a:srgbClr val="5EB6E5"/>
                </a:solidFill>
                <a:ln w="12700">
                  <a:noFill/>
                </a:ln>
              </p:spPr>
              <p:txBody>
                <a:bodyPr wrap="square" rtlCol="0" anchor="ctr">
                  <a:noAutofit/>
                </a:bodyPr>
                <a:lstStyle/>
                <a:p>
                  <a:pPr algn="ctr"/>
                  <a:r>
                    <a:rPr lang="en-GB" sz="2000" b="1" dirty="0">
                      <a:solidFill>
                        <a:schemeClr val="bg1"/>
                      </a:solidFill>
                      <a:latin typeface="DINOT-Light"/>
                    </a:rPr>
                    <a:t>State pension</a:t>
                  </a:r>
                </a:p>
              </p:txBody>
            </p:sp>
            <p:sp>
              <p:nvSpPr>
                <p:cNvPr id="54" name="Partial Circle 53">
                  <a:extLst>
                    <a:ext uri="{FF2B5EF4-FFF2-40B4-BE49-F238E27FC236}">
                      <a16:creationId xmlns:a16="http://schemas.microsoft.com/office/drawing/2014/main" id="{A5F804C5-6E55-4D31-B875-C140E8F28BC2}"/>
                    </a:ext>
                  </a:extLst>
                </p:cNvPr>
                <p:cNvSpPr/>
                <p:nvPr/>
              </p:nvSpPr>
              <p:spPr>
                <a:xfrm rot="16200000">
                  <a:off x="3499638" y="3444643"/>
                  <a:ext cx="1159783" cy="1017463"/>
                </a:xfrm>
                <a:prstGeom prst="pie">
                  <a:avLst>
                    <a:gd name="adj1" fmla="val 5368660"/>
                    <a:gd name="adj2" fmla="val 16200000"/>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2" name="Partial Circle 51">
                <a:extLst>
                  <a:ext uri="{FF2B5EF4-FFF2-40B4-BE49-F238E27FC236}">
                    <a16:creationId xmlns:a16="http://schemas.microsoft.com/office/drawing/2014/main" id="{43C67DBC-D4F2-42CC-B454-2C21785E91A1}"/>
                  </a:ext>
                </a:extLst>
              </p:cNvPr>
              <p:cNvSpPr/>
              <p:nvPr/>
            </p:nvSpPr>
            <p:spPr>
              <a:xfrm rot="10800000">
                <a:off x="5002015" y="2602537"/>
                <a:ext cx="1093950" cy="1017463"/>
              </a:xfrm>
              <a:prstGeom prst="pie">
                <a:avLst>
                  <a:gd name="adj1" fmla="val 5368660"/>
                  <a:gd name="adj2" fmla="val 16200000"/>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0" name="Partial Circle 49">
              <a:extLst>
                <a:ext uri="{FF2B5EF4-FFF2-40B4-BE49-F238E27FC236}">
                  <a16:creationId xmlns:a16="http://schemas.microsoft.com/office/drawing/2014/main" id="{5A96A657-D681-46CF-BE9F-F15AE4E5DD1D}"/>
                </a:ext>
              </a:extLst>
            </p:cNvPr>
            <p:cNvSpPr/>
            <p:nvPr/>
          </p:nvSpPr>
          <p:spPr>
            <a:xfrm rot="16200000">
              <a:off x="3509662" y="1706572"/>
              <a:ext cx="1000978" cy="930991"/>
            </a:xfrm>
            <a:prstGeom prst="pie">
              <a:avLst>
                <a:gd name="adj1" fmla="val 5368660"/>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55" name="Group 54">
            <a:extLst>
              <a:ext uri="{FF2B5EF4-FFF2-40B4-BE49-F238E27FC236}">
                <a16:creationId xmlns:a16="http://schemas.microsoft.com/office/drawing/2014/main" id="{894CB1A2-95E9-4668-A52D-23F28CD16540}"/>
              </a:ext>
            </a:extLst>
          </p:cNvPr>
          <p:cNvGrpSpPr/>
          <p:nvPr/>
        </p:nvGrpSpPr>
        <p:grpSpPr>
          <a:xfrm>
            <a:off x="264198" y="1496642"/>
            <a:ext cx="3070444" cy="1185927"/>
            <a:chOff x="18462" y="1310778"/>
            <a:chExt cx="3070444" cy="1185927"/>
          </a:xfrm>
        </p:grpSpPr>
        <p:sp>
          <p:nvSpPr>
            <p:cNvPr id="56" name="TextBox 55">
              <a:extLst>
                <a:ext uri="{FF2B5EF4-FFF2-40B4-BE49-F238E27FC236}">
                  <a16:creationId xmlns:a16="http://schemas.microsoft.com/office/drawing/2014/main" id="{13ED73D7-9DC5-46EC-9BC1-E3F0839C2F9F}"/>
                </a:ext>
              </a:extLst>
            </p:cNvPr>
            <p:cNvSpPr txBox="1"/>
            <p:nvPr/>
          </p:nvSpPr>
          <p:spPr>
            <a:xfrm>
              <a:off x="18462" y="1310778"/>
              <a:ext cx="3070444" cy="794333"/>
            </a:xfrm>
            <a:prstGeom prst="rect">
              <a:avLst/>
            </a:prstGeom>
            <a:solidFill>
              <a:srgbClr val="007A87"/>
            </a:solidFill>
            <a:ln w="12700">
              <a:noFill/>
            </a:ln>
          </p:spPr>
          <p:txBody>
            <a:bodyPr wrap="square" rtlCol="0" anchor="ctr">
              <a:noAutofit/>
            </a:bodyPr>
            <a:lstStyle/>
            <a:p>
              <a:pPr algn="ctr"/>
              <a:r>
                <a:rPr lang="en-GB" sz="2000" b="1" dirty="0">
                  <a:solidFill>
                    <a:schemeClr val="bg1"/>
                  </a:solidFill>
                  <a:latin typeface="DINOT-Light"/>
                </a:rPr>
                <a:t>Other pensions</a:t>
              </a:r>
            </a:p>
          </p:txBody>
        </p:sp>
        <p:sp>
          <p:nvSpPr>
            <p:cNvPr id="57" name="Partial Circle 56">
              <a:extLst>
                <a:ext uri="{FF2B5EF4-FFF2-40B4-BE49-F238E27FC236}">
                  <a16:creationId xmlns:a16="http://schemas.microsoft.com/office/drawing/2014/main" id="{6CE5470D-FB78-428D-AFD1-6F2E2B0CB4E7}"/>
                </a:ext>
              </a:extLst>
            </p:cNvPr>
            <p:cNvSpPr/>
            <p:nvPr/>
          </p:nvSpPr>
          <p:spPr>
            <a:xfrm rot="16200000">
              <a:off x="1043512" y="1545162"/>
              <a:ext cx="1011641" cy="891446"/>
            </a:xfrm>
            <a:prstGeom prst="pie">
              <a:avLst>
                <a:gd name="adj1" fmla="val 5368660"/>
                <a:gd name="adj2" fmla="val 1620000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3" name="TextBox 22">
            <a:extLst>
              <a:ext uri="{FF2B5EF4-FFF2-40B4-BE49-F238E27FC236}">
                <a16:creationId xmlns:a16="http://schemas.microsoft.com/office/drawing/2014/main" id="{A4AF45DD-89D1-4E24-94E1-2FCD0E7CBC60}"/>
              </a:ext>
            </a:extLst>
          </p:cNvPr>
          <p:cNvSpPr txBox="1"/>
          <p:nvPr/>
        </p:nvSpPr>
        <p:spPr>
          <a:xfrm>
            <a:off x="4710794" y="2279119"/>
            <a:ext cx="3060000" cy="1110832"/>
          </a:xfrm>
          <a:prstGeom prst="rect">
            <a:avLst/>
          </a:prstGeom>
          <a:solidFill>
            <a:srgbClr val="E21776"/>
          </a:solidFill>
          <a:ln w="12700">
            <a:noFill/>
          </a:ln>
        </p:spPr>
        <p:txBody>
          <a:bodyPr wrap="square" rtlCol="0" anchor="ctr">
            <a:noAutofit/>
          </a:bodyPr>
          <a:lstStyle/>
          <a:p>
            <a:pPr algn="ctr"/>
            <a:r>
              <a:rPr lang="en-GB" sz="2000" b="1" dirty="0">
                <a:solidFill>
                  <a:schemeClr val="bg1"/>
                </a:solidFill>
                <a:latin typeface="DINOT-Light"/>
              </a:rPr>
              <a:t>At what age would you</a:t>
            </a:r>
          </a:p>
          <a:p>
            <a:pPr algn="ctr"/>
            <a:r>
              <a:rPr lang="en-GB" sz="2000" b="1" dirty="0">
                <a:solidFill>
                  <a:schemeClr val="bg1"/>
                </a:solidFill>
                <a:latin typeface="DINOT-Light"/>
              </a:rPr>
              <a:t>like to stop work</a:t>
            </a:r>
          </a:p>
        </p:txBody>
      </p:sp>
    </p:spTree>
    <p:extLst>
      <p:ext uri="{BB962C8B-B14F-4D97-AF65-F5344CB8AC3E}">
        <p14:creationId xmlns:p14="http://schemas.microsoft.com/office/powerpoint/2010/main" val="410951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9. Ways to increase your benefits</a:t>
            </a:r>
          </a:p>
        </p:txBody>
      </p:sp>
    </p:spTree>
    <p:extLst>
      <p:ext uri="{BB962C8B-B14F-4D97-AF65-F5344CB8AC3E}">
        <p14:creationId xmlns:p14="http://schemas.microsoft.com/office/powerpoint/2010/main" val="1481345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Buying more pension</a:t>
            </a:r>
          </a:p>
        </p:txBody>
      </p:sp>
      <p:graphicFrame>
        <p:nvGraphicFramePr>
          <p:cNvPr id="3" name="Chart 2">
            <a:extLst>
              <a:ext uri="{FF2B5EF4-FFF2-40B4-BE49-F238E27FC236}">
                <a16:creationId xmlns:a16="http://schemas.microsoft.com/office/drawing/2014/main" id="{2BDB7738-1640-49A0-AAE8-D02844A8EA2B}"/>
              </a:ext>
            </a:extLst>
          </p:cNvPr>
          <p:cNvGraphicFramePr>
            <a:graphicFrameLocks noChangeAspect="1"/>
          </p:cNvGraphicFramePr>
          <p:nvPr>
            <p:extLst>
              <p:ext uri="{D42A27DB-BD31-4B8C-83A1-F6EECF244321}">
                <p14:modId xmlns:p14="http://schemas.microsoft.com/office/powerpoint/2010/main" val="1735900157"/>
              </p:ext>
            </p:extLst>
          </p:nvPr>
        </p:nvGraphicFramePr>
        <p:xfrm>
          <a:off x="2803289" y="4293096"/>
          <a:ext cx="1836000" cy="122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Plus Sign 3">
            <a:extLst>
              <a:ext uri="{FF2B5EF4-FFF2-40B4-BE49-F238E27FC236}">
                <a16:creationId xmlns:a16="http://schemas.microsoft.com/office/drawing/2014/main" id="{858624C4-B0AB-4481-A0ED-0C23C1829865}"/>
              </a:ext>
            </a:extLst>
          </p:cNvPr>
          <p:cNvSpPr>
            <a:spLocks noChangeAspect="1"/>
          </p:cNvSpPr>
          <p:nvPr/>
        </p:nvSpPr>
        <p:spPr>
          <a:xfrm>
            <a:off x="2255043" y="4790096"/>
            <a:ext cx="684000" cy="684000"/>
          </a:xfrm>
          <a:prstGeom prst="mathPlus">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Light"/>
            </a:endParaRPr>
          </a:p>
        </p:txBody>
      </p:sp>
      <p:sp>
        <p:nvSpPr>
          <p:cNvPr id="5" name="TextBox 4">
            <a:extLst>
              <a:ext uri="{FF2B5EF4-FFF2-40B4-BE49-F238E27FC236}">
                <a16:creationId xmlns:a16="http://schemas.microsoft.com/office/drawing/2014/main" id="{EE67B754-F4AC-4D59-9961-7AF51C74E00C}"/>
              </a:ext>
            </a:extLst>
          </p:cNvPr>
          <p:cNvSpPr txBox="1"/>
          <p:nvPr/>
        </p:nvSpPr>
        <p:spPr>
          <a:xfrm>
            <a:off x="3008463" y="5596521"/>
            <a:ext cx="1491528" cy="715089"/>
          </a:xfrm>
          <a:prstGeom prst="roundRect">
            <a:avLst/>
          </a:prstGeom>
          <a:solidFill>
            <a:srgbClr val="C60C30"/>
          </a:solidFill>
          <a:ln w="38100">
            <a:noFill/>
          </a:ln>
        </p:spPr>
        <p:txBody>
          <a:bodyPr wrap="square" rtlCol="0" anchor="ctr">
            <a:spAutoFit/>
          </a:bodyPr>
          <a:lstStyle/>
          <a:p>
            <a:pPr algn="ctr"/>
            <a:r>
              <a:rPr lang="en-GB" b="1" dirty="0">
                <a:solidFill>
                  <a:schemeClr val="bg1"/>
                </a:solidFill>
                <a:latin typeface="DINOT-Light"/>
              </a:rPr>
              <a:t>Paid every year for life</a:t>
            </a:r>
          </a:p>
        </p:txBody>
      </p:sp>
      <p:sp>
        <p:nvSpPr>
          <p:cNvPr id="6" name="TextBox 5">
            <a:extLst>
              <a:ext uri="{FF2B5EF4-FFF2-40B4-BE49-F238E27FC236}">
                <a16:creationId xmlns:a16="http://schemas.microsoft.com/office/drawing/2014/main" id="{E283DEC7-81D8-4141-8BDA-BE8B04DEB466}"/>
              </a:ext>
            </a:extLst>
          </p:cNvPr>
          <p:cNvSpPr txBox="1"/>
          <p:nvPr/>
        </p:nvSpPr>
        <p:spPr>
          <a:xfrm>
            <a:off x="220433" y="1461394"/>
            <a:ext cx="4279559" cy="919401"/>
          </a:xfrm>
          <a:prstGeom prst="roundRect">
            <a:avLst/>
          </a:prstGeom>
          <a:solidFill>
            <a:srgbClr val="C60C30"/>
          </a:solidFill>
          <a:ln w="38100">
            <a:noFill/>
          </a:ln>
        </p:spPr>
        <p:txBody>
          <a:bodyPr wrap="square" rtlCol="0" anchor="ctr">
            <a:spAutoFit/>
          </a:bodyPr>
          <a:lstStyle/>
          <a:p>
            <a:pPr algn="ctr"/>
            <a:r>
              <a:rPr lang="en-GB" sz="2400" b="1" dirty="0">
                <a:solidFill>
                  <a:schemeClr val="bg1"/>
                </a:solidFill>
                <a:latin typeface="DINOT-Light"/>
              </a:rPr>
              <a:t>Additional pension</a:t>
            </a:r>
          </a:p>
          <a:p>
            <a:pPr algn="ctr"/>
            <a:r>
              <a:rPr lang="en-GB" sz="2400" b="1" dirty="0">
                <a:solidFill>
                  <a:schemeClr val="bg1"/>
                </a:solidFill>
                <a:latin typeface="DINOT-Light"/>
              </a:rPr>
              <a:t>(“AP”)</a:t>
            </a:r>
          </a:p>
        </p:txBody>
      </p:sp>
      <p:sp>
        <p:nvSpPr>
          <p:cNvPr id="7" name="TextBox 6">
            <a:extLst>
              <a:ext uri="{FF2B5EF4-FFF2-40B4-BE49-F238E27FC236}">
                <a16:creationId xmlns:a16="http://schemas.microsoft.com/office/drawing/2014/main" id="{F4FCC6F0-D3FF-440E-808E-5BBE14E5B474}"/>
              </a:ext>
            </a:extLst>
          </p:cNvPr>
          <p:cNvSpPr txBox="1"/>
          <p:nvPr/>
        </p:nvSpPr>
        <p:spPr>
          <a:xfrm>
            <a:off x="220433" y="2533065"/>
            <a:ext cx="4279559" cy="442674"/>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Buy extra guaranteed income</a:t>
            </a:r>
          </a:p>
        </p:txBody>
      </p:sp>
      <p:sp>
        <p:nvSpPr>
          <p:cNvPr id="8" name="TextBox 7">
            <a:extLst>
              <a:ext uri="{FF2B5EF4-FFF2-40B4-BE49-F238E27FC236}">
                <a16:creationId xmlns:a16="http://schemas.microsoft.com/office/drawing/2014/main" id="{596ACFA6-9684-4586-B6CD-40B9D543441A}"/>
              </a:ext>
            </a:extLst>
          </p:cNvPr>
          <p:cNvSpPr txBox="1"/>
          <p:nvPr/>
        </p:nvSpPr>
        <p:spPr>
          <a:xfrm>
            <a:off x="220432" y="2986326"/>
            <a:ext cx="4279559" cy="442674"/>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In blocks of £250 per year</a:t>
            </a:r>
          </a:p>
        </p:txBody>
      </p:sp>
      <p:sp>
        <p:nvSpPr>
          <p:cNvPr id="9" name="TextBox 8">
            <a:extLst>
              <a:ext uri="{FF2B5EF4-FFF2-40B4-BE49-F238E27FC236}">
                <a16:creationId xmlns:a16="http://schemas.microsoft.com/office/drawing/2014/main" id="{21234CE9-A1FD-4E4B-9AFE-98A7A6169C22}"/>
              </a:ext>
            </a:extLst>
          </p:cNvPr>
          <p:cNvSpPr txBox="1"/>
          <p:nvPr/>
        </p:nvSpPr>
        <p:spPr>
          <a:xfrm>
            <a:off x="4790990" y="1493059"/>
            <a:ext cx="4069239" cy="510778"/>
          </a:xfrm>
          <a:prstGeom prst="roundRect">
            <a:avLst/>
          </a:prstGeom>
          <a:solidFill>
            <a:srgbClr val="C60C30"/>
          </a:solidFill>
          <a:ln w="38100">
            <a:noFill/>
          </a:ln>
        </p:spPr>
        <p:txBody>
          <a:bodyPr wrap="square" rtlCol="0" anchor="ctr">
            <a:spAutoFit/>
          </a:bodyPr>
          <a:lstStyle/>
          <a:p>
            <a:pPr algn="ctr"/>
            <a:r>
              <a:rPr lang="en-GB" sz="2400" b="1" dirty="0">
                <a:solidFill>
                  <a:schemeClr val="bg1"/>
                </a:solidFill>
                <a:latin typeface="DINOT-Light"/>
              </a:rPr>
              <a:t>Cost depends on</a:t>
            </a:r>
          </a:p>
        </p:txBody>
      </p:sp>
      <p:sp>
        <p:nvSpPr>
          <p:cNvPr id="10" name="TextBox 9">
            <a:extLst>
              <a:ext uri="{FF2B5EF4-FFF2-40B4-BE49-F238E27FC236}">
                <a16:creationId xmlns:a16="http://schemas.microsoft.com/office/drawing/2014/main" id="{B796DC72-6FD3-4D19-81B0-191298A77401}"/>
              </a:ext>
            </a:extLst>
          </p:cNvPr>
          <p:cNvSpPr txBox="1"/>
          <p:nvPr/>
        </p:nvSpPr>
        <p:spPr>
          <a:xfrm>
            <a:off x="4808284" y="2100137"/>
            <a:ext cx="4069239" cy="442674"/>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Your age</a:t>
            </a:r>
          </a:p>
        </p:txBody>
      </p:sp>
      <p:sp>
        <p:nvSpPr>
          <p:cNvPr id="11" name="TextBox 10">
            <a:extLst>
              <a:ext uri="{FF2B5EF4-FFF2-40B4-BE49-F238E27FC236}">
                <a16:creationId xmlns:a16="http://schemas.microsoft.com/office/drawing/2014/main" id="{4A901EC7-A4E6-45DA-B891-3177819F08BE}"/>
              </a:ext>
            </a:extLst>
          </p:cNvPr>
          <p:cNvSpPr txBox="1"/>
          <p:nvPr/>
        </p:nvSpPr>
        <p:spPr>
          <a:xfrm>
            <a:off x="4801366" y="2687494"/>
            <a:ext cx="4069239" cy="442674"/>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How many blocks you buy</a:t>
            </a:r>
          </a:p>
        </p:txBody>
      </p:sp>
      <p:sp>
        <p:nvSpPr>
          <p:cNvPr id="12" name="TextBox 11">
            <a:extLst>
              <a:ext uri="{FF2B5EF4-FFF2-40B4-BE49-F238E27FC236}">
                <a16:creationId xmlns:a16="http://schemas.microsoft.com/office/drawing/2014/main" id="{6A54ED96-89FB-4042-94EB-71B8CE8DD765}"/>
              </a:ext>
            </a:extLst>
          </p:cNvPr>
          <p:cNvSpPr txBox="1"/>
          <p:nvPr/>
        </p:nvSpPr>
        <p:spPr>
          <a:xfrm>
            <a:off x="4808284" y="3287197"/>
            <a:ext cx="4069239" cy="442674"/>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If you buy a survivor’s pension</a:t>
            </a:r>
          </a:p>
        </p:txBody>
      </p:sp>
      <p:sp>
        <p:nvSpPr>
          <p:cNvPr id="13" name="TextBox 12">
            <a:extLst>
              <a:ext uri="{FF2B5EF4-FFF2-40B4-BE49-F238E27FC236}">
                <a16:creationId xmlns:a16="http://schemas.microsoft.com/office/drawing/2014/main" id="{C1A380F7-DCCC-43AB-997F-534F2EF82D5E}"/>
              </a:ext>
            </a:extLst>
          </p:cNvPr>
          <p:cNvSpPr txBox="1"/>
          <p:nvPr/>
        </p:nvSpPr>
        <p:spPr>
          <a:xfrm>
            <a:off x="4790990" y="4331744"/>
            <a:ext cx="4069239" cy="510778"/>
          </a:xfrm>
          <a:prstGeom prst="roundRect">
            <a:avLst/>
          </a:prstGeom>
          <a:solidFill>
            <a:srgbClr val="C60C30"/>
          </a:solidFill>
          <a:ln w="38100">
            <a:noFill/>
          </a:ln>
        </p:spPr>
        <p:txBody>
          <a:bodyPr wrap="square" rtlCol="0" anchor="ctr">
            <a:spAutoFit/>
          </a:bodyPr>
          <a:lstStyle/>
          <a:p>
            <a:pPr algn="ctr"/>
            <a:r>
              <a:rPr lang="en-GB" sz="2400" b="1" dirty="0">
                <a:solidFill>
                  <a:schemeClr val="bg1"/>
                </a:solidFill>
                <a:latin typeface="DINOT-Light"/>
              </a:rPr>
              <a:t>You can pay by</a:t>
            </a:r>
          </a:p>
        </p:txBody>
      </p:sp>
      <p:sp>
        <p:nvSpPr>
          <p:cNvPr id="14" name="TextBox 13">
            <a:extLst>
              <a:ext uri="{FF2B5EF4-FFF2-40B4-BE49-F238E27FC236}">
                <a16:creationId xmlns:a16="http://schemas.microsoft.com/office/drawing/2014/main" id="{2D0B0BBD-B60E-4445-9526-5BB0149506B7}"/>
              </a:ext>
            </a:extLst>
          </p:cNvPr>
          <p:cNvSpPr txBox="1"/>
          <p:nvPr/>
        </p:nvSpPr>
        <p:spPr>
          <a:xfrm>
            <a:off x="4784070" y="4957992"/>
            <a:ext cx="4069239" cy="442674"/>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A single lump sum</a:t>
            </a:r>
          </a:p>
        </p:txBody>
      </p:sp>
      <p:sp>
        <p:nvSpPr>
          <p:cNvPr id="15" name="TextBox 14">
            <a:extLst>
              <a:ext uri="{FF2B5EF4-FFF2-40B4-BE49-F238E27FC236}">
                <a16:creationId xmlns:a16="http://schemas.microsoft.com/office/drawing/2014/main" id="{B7137E00-CE65-4D66-B906-96602E790A7F}"/>
              </a:ext>
            </a:extLst>
          </p:cNvPr>
          <p:cNvSpPr txBox="1"/>
          <p:nvPr/>
        </p:nvSpPr>
        <p:spPr>
          <a:xfrm>
            <a:off x="4784071" y="5506606"/>
            <a:ext cx="4069239" cy="442674"/>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Monthly (via payroll)</a:t>
            </a:r>
          </a:p>
        </p:txBody>
      </p:sp>
      <p:graphicFrame>
        <p:nvGraphicFramePr>
          <p:cNvPr id="16" name="Chart 15">
            <a:extLst>
              <a:ext uri="{FF2B5EF4-FFF2-40B4-BE49-F238E27FC236}">
                <a16:creationId xmlns:a16="http://schemas.microsoft.com/office/drawing/2014/main" id="{7C2D0494-C7E3-453A-9676-CAA9799D5012}"/>
              </a:ext>
            </a:extLst>
          </p:cNvPr>
          <p:cNvGraphicFramePr>
            <a:graphicFrameLocks noChangeAspect="1"/>
          </p:cNvGraphicFramePr>
          <p:nvPr>
            <p:extLst>
              <p:ext uri="{D42A27DB-BD31-4B8C-83A1-F6EECF244321}">
                <p14:modId xmlns:p14="http://schemas.microsoft.com/office/powerpoint/2010/main" val="4290155558"/>
              </p:ext>
            </p:extLst>
          </p:nvPr>
        </p:nvGraphicFramePr>
        <p:xfrm>
          <a:off x="-252536" y="3991701"/>
          <a:ext cx="2970000" cy="1980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5504C5B6-CFE1-4B5A-A868-27D3327F772E}"/>
              </a:ext>
            </a:extLst>
          </p:cNvPr>
          <p:cNvSpPr txBox="1"/>
          <p:nvPr/>
        </p:nvSpPr>
        <p:spPr>
          <a:xfrm>
            <a:off x="4784069" y="6044098"/>
            <a:ext cx="4069239" cy="442674"/>
          </a:xfrm>
          <a:prstGeom prst="roundRect">
            <a:avLst/>
          </a:prstGeom>
          <a:solidFill>
            <a:schemeClr val="bg1"/>
          </a:solidFill>
          <a:ln w="38100">
            <a:noFill/>
          </a:ln>
        </p:spPr>
        <p:txBody>
          <a:bodyPr wrap="square" rtlCol="0" anchor="ctr">
            <a:spAutoFit/>
          </a:bodyPr>
          <a:lstStyle/>
          <a:p>
            <a:pPr algn="ctr"/>
            <a:r>
              <a:rPr lang="en-GB" sz="2000" b="1" dirty="0">
                <a:solidFill>
                  <a:srgbClr val="C60C30"/>
                </a:solidFill>
                <a:latin typeface="DINOT-Light"/>
              </a:rPr>
              <a:t>Eligible for income tax relief</a:t>
            </a:r>
          </a:p>
        </p:txBody>
      </p:sp>
    </p:spTree>
    <p:extLst>
      <p:ext uri="{BB962C8B-B14F-4D97-AF65-F5344CB8AC3E}">
        <p14:creationId xmlns:p14="http://schemas.microsoft.com/office/powerpoint/2010/main" val="38917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Graphic spid="16" grpId="0">
        <p:bldAsOne/>
      </p:bldGraphic>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extra pension savings</a:t>
            </a:r>
          </a:p>
        </p:txBody>
      </p:sp>
      <p:sp>
        <p:nvSpPr>
          <p:cNvPr id="3" name="Plus Sign 2">
            <a:extLst>
              <a:ext uri="{FF2B5EF4-FFF2-40B4-BE49-F238E27FC236}">
                <a16:creationId xmlns:a16="http://schemas.microsoft.com/office/drawing/2014/main" id="{A0512E99-6C19-44F4-8CD8-D87CD4EFF5AD}"/>
              </a:ext>
            </a:extLst>
          </p:cNvPr>
          <p:cNvSpPr>
            <a:spLocks noChangeAspect="1"/>
          </p:cNvSpPr>
          <p:nvPr/>
        </p:nvSpPr>
        <p:spPr>
          <a:xfrm>
            <a:off x="2183035" y="4875467"/>
            <a:ext cx="684000" cy="684000"/>
          </a:xfrm>
          <a:prstGeom prst="mathPlus">
            <a:avLst/>
          </a:prstGeom>
          <a:solidFill>
            <a:srgbClr val="5BB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Light"/>
            </a:endParaRPr>
          </a:p>
        </p:txBody>
      </p:sp>
      <p:sp>
        <p:nvSpPr>
          <p:cNvPr id="4" name="TextBox 3">
            <a:extLst>
              <a:ext uri="{FF2B5EF4-FFF2-40B4-BE49-F238E27FC236}">
                <a16:creationId xmlns:a16="http://schemas.microsoft.com/office/drawing/2014/main" id="{0EC123AB-2DD9-41A9-8676-E5D097FFE496}"/>
              </a:ext>
            </a:extLst>
          </p:cNvPr>
          <p:cNvSpPr txBox="1"/>
          <p:nvPr/>
        </p:nvSpPr>
        <p:spPr>
          <a:xfrm>
            <a:off x="2867035" y="5648289"/>
            <a:ext cx="1916020" cy="715089"/>
          </a:xfrm>
          <a:prstGeom prst="roundRect">
            <a:avLst/>
          </a:prstGeom>
          <a:solidFill>
            <a:srgbClr val="5BBBB7"/>
          </a:solidFill>
          <a:ln w="38100">
            <a:noFill/>
          </a:ln>
        </p:spPr>
        <p:txBody>
          <a:bodyPr wrap="square" rtlCol="0" anchor="ctr">
            <a:spAutoFit/>
          </a:bodyPr>
          <a:lstStyle/>
          <a:p>
            <a:pPr algn="ctr"/>
            <a:r>
              <a:rPr lang="en-US" b="1" dirty="0">
                <a:solidFill>
                  <a:schemeClr val="bg1"/>
                </a:solidFill>
                <a:latin typeface="DINOT-Light"/>
              </a:rPr>
              <a:t>Choose how</a:t>
            </a:r>
          </a:p>
          <a:p>
            <a:pPr algn="ctr"/>
            <a:r>
              <a:rPr lang="en-US" b="1" dirty="0">
                <a:solidFill>
                  <a:schemeClr val="bg1"/>
                </a:solidFill>
                <a:latin typeface="DINOT-Light"/>
              </a:rPr>
              <a:t>you receive it</a:t>
            </a:r>
          </a:p>
        </p:txBody>
      </p:sp>
      <p:sp>
        <p:nvSpPr>
          <p:cNvPr id="5" name="TextBox 4">
            <a:extLst>
              <a:ext uri="{FF2B5EF4-FFF2-40B4-BE49-F238E27FC236}">
                <a16:creationId xmlns:a16="http://schemas.microsoft.com/office/drawing/2014/main" id="{1010BB26-3656-4276-BCA1-F3053304B752}"/>
              </a:ext>
            </a:extLst>
          </p:cNvPr>
          <p:cNvSpPr txBox="1"/>
          <p:nvPr/>
        </p:nvSpPr>
        <p:spPr>
          <a:xfrm>
            <a:off x="251520" y="1419483"/>
            <a:ext cx="4009187" cy="919401"/>
          </a:xfrm>
          <a:prstGeom prst="roundRect">
            <a:avLst/>
          </a:prstGeom>
          <a:solidFill>
            <a:srgbClr val="5BBBB7"/>
          </a:solidFill>
          <a:ln w="38100">
            <a:noFill/>
          </a:ln>
        </p:spPr>
        <p:txBody>
          <a:bodyPr wrap="square" rtlCol="0" anchor="ctr">
            <a:spAutoFit/>
          </a:bodyPr>
          <a:lstStyle/>
          <a:p>
            <a:pPr algn="ctr"/>
            <a:r>
              <a:rPr lang="en-GB" sz="2400" b="1" dirty="0">
                <a:solidFill>
                  <a:schemeClr val="bg1"/>
                </a:solidFill>
                <a:latin typeface="DINOT-Light"/>
              </a:rPr>
              <a:t>Additional voluntary</a:t>
            </a:r>
          </a:p>
          <a:p>
            <a:pPr algn="ctr"/>
            <a:r>
              <a:rPr lang="en-GB" sz="2400" b="1" dirty="0">
                <a:solidFill>
                  <a:schemeClr val="bg1"/>
                </a:solidFill>
                <a:latin typeface="DINOT-Light"/>
              </a:rPr>
              <a:t>contributions (“AVCs”)</a:t>
            </a:r>
          </a:p>
        </p:txBody>
      </p:sp>
      <p:sp>
        <p:nvSpPr>
          <p:cNvPr id="6" name="TextBox 5">
            <a:extLst>
              <a:ext uri="{FF2B5EF4-FFF2-40B4-BE49-F238E27FC236}">
                <a16:creationId xmlns:a16="http://schemas.microsoft.com/office/drawing/2014/main" id="{AADF3EA1-AFB5-4C9C-9422-377DA76190AF}"/>
              </a:ext>
            </a:extLst>
          </p:cNvPr>
          <p:cNvSpPr txBox="1"/>
          <p:nvPr/>
        </p:nvSpPr>
        <p:spPr>
          <a:xfrm>
            <a:off x="251520" y="2574924"/>
            <a:ext cx="4104456" cy="783193"/>
          </a:xfrm>
          <a:prstGeom prst="roundRect">
            <a:avLst/>
          </a:prstGeom>
          <a:solidFill>
            <a:schemeClr val="bg1"/>
          </a:solidFill>
          <a:ln w="38100">
            <a:noFill/>
          </a:ln>
        </p:spPr>
        <p:txBody>
          <a:bodyPr wrap="square" rtlCol="0" anchor="ctr">
            <a:spAutoFit/>
          </a:bodyPr>
          <a:lstStyle/>
          <a:p>
            <a:pPr algn="ctr"/>
            <a:r>
              <a:rPr lang="en-US" sz="2000" b="1" dirty="0">
                <a:solidFill>
                  <a:srgbClr val="5BBBB7"/>
                </a:solidFill>
                <a:latin typeface="DINOT-Light"/>
              </a:rPr>
              <a:t>Held separately from your</a:t>
            </a:r>
          </a:p>
          <a:p>
            <a:pPr algn="ctr"/>
            <a:r>
              <a:rPr lang="en-US" sz="2000" b="1" dirty="0">
                <a:solidFill>
                  <a:srgbClr val="5BBBB7"/>
                </a:solidFill>
                <a:latin typeface="DINOT-Light"/>
              </a:rPr>
              <a:t>main scheme benefits</a:t>
            </a:r>
          </a:p>
        </p:txBody>
      </p:sp>
      <p:sp>
        <p:nvSpPr>
          <p:cNvPr id="7" name="TextBox 6">
            <a:extLst>
              <a:ext uri="{FF2B5EF4-FFF2-40B4-BE49-F238E27FC236}">
                <a16:creationId xmlns:a16="http://schemas.microsoft.com/office/drawing/2014/main" id="{D07E9EC3-E34A-437B-8F89-0F7C202F472A}"/>
              </a:ext>
            </a:extLst>
          </p:cNvPr>
          <p:cNvSpPr txBox="1"/>
          <p:nvPr/>
        </p:nvSpPr>
        <p:spPr>
          <a:xfrm>
            <a:off x="4499992" y="1347917"/>
            <a:ext cx="4536504" cy="919401"/>
          </a:xfrm>
          <a:prstGeom prst="roundRect">
            <a:avLst/>
          </a:prstGeom>
          <a:solidFill>
            <a:srgbClr val="5BBBB7"/>
          </a:solidFill>
          <a:ln w="38100">
            <a:noFill/>
          </a:ln>
        </p:spPr>
        <p:txBody>
          <a:bodyPr wrap="square" rtlCol="0" anchor="ctr">
            <a:spAutoFit/>
          </a:bodyPr>
          <a:lstStyle/>
          <a:p>
            <a:pPr algn="ctr"/>
            <a:r>
              <a:rPr lang="en-GB" sz="2400" b="1" dirty="0">
                <a:solidFill>
                  <a:schemeClr val="bg1"/>
                </a:solidFill>
                <a:latin typeface="DINOT-Light"/>
              </a:rPr>
              <a:t>Size of your savings depends on</a:t>
            </a:r>
          </a:p>
        </p:txBody>
      </p:sp>
      <p:sp>
        <p:nvSpPr>
          <p:cNvPr id="8" name="TextBox 7">
            <a:extLst>
              <a:ext uri="{FF2B5EF4-FFF2-40B4-BE49-F238E27FC236}">
                <a16:creationId xmlns:a16="http://schemas.microsoft.com/office/drawing/2014/main" id="{67F1CF46-726E-4FB5-A1F3-F5BC9247F79A}"/>
              </a:ext>
            </a:extLst>
          </p:cNvPr>
          <p:cNvSpPr txBox="1"/>
          <p:nvPr/>
        </p:nvSpPr>
        <p:spPr>
          <a:xfrm>
            <a:off x="4805318" y="2332155"/>
            <a:ext cx="4165642" cy="442674"/>
          </a:xfrm>
          <a:prstGeom prst="roundRect">
            <a:avLst/>
          </a:prstGeom>
          <a:solidFill>
            <a:schemeClr val="bg1"/>
          </a:solidFill>
          <a:ln w="38100">
            <a:noFill/>
          </a:ln>
        </p:spPr>
        <p:txBody>
          <a:bodyPr wrap="square" rtlCol="0" anchor="ctr">
            <a:spAutoFit/>
          </a:bodyPr>
          <a:lstStyle/>
          <a:p>
            <a:pPr algn="ctr"/>
            <a:r>
              <a:rPr lang="en-GB" sz="2000" b="1" dirty="0">
                <a:solidFill>
                  <a:srgbClr val="5BBBB7"/>
                </a:solidFill>
                <a:latin typeface="DINOT-Light"/>
              </a:rPr>
              <a:t>How much you pay in</a:t>
            </a:r>
          </a:p>
        </p:txBody>
      </p:sp>
      <p:sp>
        <p:nvSpPr>
          <p:cNvPr id="9" name="TextBox 8">
            <a:extLst>
              <a:ext uri="{FF2B5EF4-FFF2-40B4-BE49-F238E27FC236}">
                <a16:creationId xmlns:a16="http://schemas.microsoft.com/office/drawing/2014/main" id="{238EB4E2-9698-4767-9690-6A5632E77907}"/>
              </a:ext>
            </a:extLst>
          </p:cNvPr>
          <p:cNvSpPr txBox="1"/>
          <p:nvPr/>
        </p:nvSpPr>
        <p:spPr>
          <a:xfrm>
            <a:off x="4798400" y="2818671"/>
            <a:ext cx="4032000" cy="442674"/>
          </a:xfrm>
          <a:prstGeom prst="roundRect">
            <a:avLst/>
          </a:prstGeom>
          <a:solidFill>
            <a:schemeClr val="bg1"/>
          </a:solidFill>
          <a:ln w="38100">
            <a:noFill/>
          </a:ln>
        </p:spPr>
        <p:txBody>
          <a:bodyPr wrap="square" rtlCol="0" anchor="ctr">
            <a:spAutoFit/>
          </a:bodyPr>
          <a:lstStyle/>
          <a:p>
            <a:pPr algn="ctr"/>
            <a:r>
              <a:rPr lang="en-GB" sz="2000" b="1" dirty="0">
                <a:solidFill>
                  <a:srgbClr val="5BBBB7"/>
                </a:solidFill>
                <a:latin typeface="DINOT-Light"/>
              </a:rPr>
              <a:t>Investment returns</a:t>
            </a:r>
          </a:p>
        </p:txBody>
      </p:sp>
      <p:sp>
        <p:nvSpPr>
          <p:cNvPr id="10" name="TextBox 9">
            <a:extLst>
              <a:ext uri="{FF2B5EF4-FFF2-40B4-BE49-F238E27FC236}">
                <a16:creationId xmlns:a16="http://schemas.microsoft.com/office/drawing/2014/main" id="{068FDD1C-4F24-4CCD-88EE-BD539F22AE0A}"/>
              </a:ext>
            </a:extLst>
          </p:cNvPr>
          <p:cNvSpPr txBox="1"/>
          <p:nvPr/>
        </p:nvSpPr>
        <p:spPr>
          <a:xfrm>
            <a:off x="4805318" y="3418374"/>
            <a:ext cx="4032000" cy="442674"/>
          </a:xfrm>
          <a:prstGeom prst="roundRect">
            <a:avLst/>
          </a:prstGeom>
          <a:solidFill>
            <a:schemeClr val="bg1"/>
          </a:solidFill>
          <a:ln w="38100">
            <a:noFill/>
          </a:ln>
        </p:spPr>
        <p:txBody>
          <a:bodyPr wrap="square" rtlCol="0" anchor="ctr">
            <a:spAutoFit/>
          </a:bodyPr>
          <a:lstStyle/>
          <a:p>
            <a:pPr algn="ctr"/>
            <a:r>
              <a:rPr lang="en-GB" sz="2000" b="1" dirty="0">
                <a:solidFill>
                  <a:srgbClr val="5BBBB7"/>
                </a:solidFill>
                <a:latin typeface="DINOT-Light"/>
              </a:rPr>
              <a:t>Management charges</a:t>
            </a:r>
          </a:p>
        </p:txBody>
      </p:sp>
      <p:sp>
        <p:nvSpPr>
          <p:cNvPr id="11" name="TextBox 10">
            <a:extLst>
              <a:ext uri="{FF2B5EF4-FFF2-40B4-BE49-F238E27FC236}">
                <a16:creationId xmlns:a16="http://schemas.microsoft.com/office/drawing/2014/main" id="{C4FD507F-1805-4EBE-8D89-03083BA9F05C}"/>
              </a:ext>
            </a:extLst>
          </p:cNvPr>
          <p:cNvSpPr txBox="1"/>
          <p:nvPr/>
        </p:nvSpPr>
        <p:spPr>
          <a:xfrm>
            <a:off x="4938960" y="4403752"/>
            <a:ext cx="4032000" cy="510778"/>
          </a:xfrm>
          <a:prstGeom prst="roundRect">
            <a:avLst/>
          </a:prstGeom>
          <a:solidFill>
            <a:srgbClr val="5BBBB7"/>
          </a:solidFill>
          <a:ln w="38100">
            <a:noFill/>
          </a:ln>
        </p:spPr>
        <p:txBody>
          <a:bodyPr wrap="square" rtlCol="0" anchor="ctr">
            <a:spAutoFit/>
          </a:bodyPr>
          <a:lstStyle/>
          <a:p>
            <a:pPr algn="ctr"/>
            <a:r>
              <a:rPr lang="en-GB" sz="2400" b="1" dirty="0">
                <a:solidFill>
                  <a:schemeClr val="bg1"/>
                </a:solidFill>
                <a:latin typeface="DINOT-Light"/>
              </a:rPr>
              <a:t>You can pay by</a:t>
            </a:r>
          </a:p>
        </p:txBody>
      </p:sp>
      <p:sp>
        <p:nvSpPr>
          <p:cNvPr id="12" name="TextBox 11">
            <a:extLst>
              <a:ext uri="{FF2B5EF4-FFF2-40B4-BE49-F238E27FC236}">
                <a16:creationId xmlns:a16="http://schemas.microsoft.com/office/drawing/2014/main" id="{103F87A6-8190-4945-8945-491FC8F40545}"/>
              </a:ext>
            </a:extLst>
          </p:cNvPr>
          <p:cNvSpPr txBox="1"/>
          <p:nvPr/>
        </p:nvSpPr>
        <p:spPr>
          <a:xfrm>
            <a:off x="4932040" y="5030000"/>
            <a:ext cx="4032000" cy="442674"/>
          </a:xfrm>
          <a:prstGeom prst="roundRect">
            <a:avLst/>
          </a:prstGeom>
          <a:solidFill>
            <a:schemeClr val="bg1"/>
          </a:solidFill>
          <a:ln w="38100">
            <a:noFill/>
          </a:ln>
        </p:spPr>
        <p:txBody>
          <a:bodyPr wrap="square" rtlCol="0" anchor="ctr">
            <a:spAutoFit/>
          </a:bodyPr>
          <a:lstStyle/>
          <a:p>
            <a:pPr algn="ctr"/>
            <a:r>
              <a:rPr lang="en-GB" sz="2000" b="1" dirty="0">
                <a:solidFill>
                  <a:srgbClr val="5BBBB7"/>
                </a:solidFill>
                <a:latin typeface="DINOT-Light"/>
              </a:rPr>
              <a:t>Single lump sums</a:t>
            </a:r>
          </a:p>
        </p:txBody>
      </p:sp>
      <p:sp>
        <p:nvSpPr>
          <p:cNvPr id="13" name="TextBox 12">
            <a:extLst>
              <a:ext uri="{FF2B5EF4-FFF2-40B4-BE49-F238E27FC236}">
                <a16:creationId xmlns:a16="http://schemas.microsoft.com/office/drawing/2014/main" id="{5E18D087-F968-4463-BADF-BE0F911CA50F}"/>
              </a:ext>
            </a:extLst>
          </p:cNvPr>
          <p:cNvSpPr txBox="1"/>
          <p:nvPr/>
        </p:nvSpPr>
        <p:spPr>
          <a:xfrm>
            <a:off x="4932041" y="5578614"/>
            <a:ext cx="4032000" cy="442674"/>
          </a:xfrm>
          <a:prstGeom prst="roundRect">
            <a:avLst/>
          </a:prstGeom>
          <a:solidFill>
            <a:schemeClr val="bg1"/>
          </a:solidFill>
          <a:ln w="38100">
            <a:noFill/>
          </a:ln>
        </p:spPr>
        <p:txBody>
          <a:bodyPr wrap="square" rtlCol="0" anchor="ctr">
            <a:spAutoFit/>
          </a:bodyPr>
          <a:lstStyle/>
          <a:p>
            <a:pPr algn="ctr"/>
            <a:r>
              <a:rPr lang="en-GB" sz="2000" b="1" dirty="0">
                <a:solidFill>
                  <a:srgbClr val="5BBBB7"/>
                </a:solidFill>
                <a:latin typeface="DINOT-Light"/>
              </a:rPr>
              <a:t>Monthly (via payroll)</a:t>
            </a:r>
          </a:p>
        </p:txBody>
      </p:sp>
      <p:graphicFrame>
        <p:nvGraphicFramePr>
          <p:cNvPr id="14" name="Chart 13">
            <a:extLst>
              <a:ext uri="{FF2B5EF4-FFF2-40B4-BE49-F238E27FC236}">
                <a16:creationId xmlns:a16="http://schemas.microsoft.com/office/drawing/2014/main" id="{E21DAACB-5D79-460D-BC0E-A78DF809AEA0}"/>
              </a:ext>
            </a:extLst>
          </p:cNvPr>
          <p:cNvGraphicFramePr>
            <a:graphicFrameLocks noChangeAspect="1"/>
          </p:cNvGraphicFramePr>
          <p:nvPr>
            <p:extLst>
              <p:ext uri="{D42A27DB-BD31-4B8C-83A1-F6EECF244321}">
                <p14:modId xmlns:p14="http://schemas.microsoft.com/office/powerpoint/2010/main" val="987601330"/>
              </p:ext>
            </p:extLst>
          </p:nvPr>
        </p:nvGraphicFramePr>
        <p:xfrm>
          <a:off x="-324544" y="4077072"/>
          <a:ext cx="2970000" cy="198000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Graphic 14" descr="Coins">
            <a:extLst>
              <a:ext uri="{FF2B5EF4-FFF2-40B4-BE49-F238E27FC236}">
                <a16:creationId xmlns:a16="http://schemas.microsoft.com/office/drawing/2014/main" id="{2853E5C9-764F-4E25-89CC-6E13A4F1D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6307" y="4653844"/>
            <a:ext cx="914400" cy="914400"/>
          </a:xfrm>
          <a:prstGeom prst="rect">
            <a:avLst/>
          </a:prstGeom>
        </p:spPr>
      </p:pic>
      <p:sp>
        <p:nvSpPr>
          <p:cNvPr id="16" name="TextBox 15">
            <a:extLst>
              <a:ext uri="{FF2B5EF4-FFF2-40B4-BE49-F238E27FC236}">
                <a16:creationId xmlns:a16="http://schemas.microsoft.com/office/drawing/2014/main" id="{50A2AEAF-69AB-4C68-BDFA-84125B81C318}"/>
              </a:ext>
            </a:extLst>
          </p:cNvPr>
          <p:cNvSpPr txBox="1"/>
          <p:nvPr/>
        </p:nvSpPr>
        <p:spPr>
          <a:xfrm>
            <a:off x="3222608" y="4293096"/>
            <a:ext cx="1133368" cy="408623"/>
          </a:xfrm>
          <a:prstGeom prst="roundRect">
            <a:avLst/>
          </a:prstGeom>
          <a:solidFill>
            <a:schemeClr val="bg1"/>
          </a:solidFill>
          <a:ln w="38100">
            <a:noFill/>
          </a:ln>
        </p:spPr>
        <p:txBody>
          <a:bodyPr wrap="square" rtlCol="0" anchor="ctr">
            <a:spAutoFit/>
          </a:bodyPr>
          <a:lstStyle/>
          <a:p>
            <a:pPr algn="ctr"/>
            <a:r>
              <a:rPr lang="en-GB" b="1" dirty="0">
                <a:solidFill>
                  <a:srgbClr val="5BBBB7"/>
                </a:solidFill>
                <a:latin typeface="DINOT-Light"/>
              </a:rPr>
              <a:t>AVCs</a:t>
            </a:r>
          </a:p>
        </p:txBody>
      </p:sp>
      <p:sp>
        <p:nvSpPr>
          <p:cNvPr id="17" name="TextBox 16">
            <a:extLst>
              <a:ext uri="{FF2B5EF4-FFF2-40B4-BE49-F238E27FC236}">
                <a16:creationId xmlns:a16="http://schemas.microsoft.com/office/drawing/2014/main" id="{9C15AACF-CE12-4C71-BFAA-20FBCDA474D6}"/>
              </a:ext>
            </a:extLst>
          </p:cNvPr>
          <p:cNvSpPr txBox="1"/>
          <p:nvPr/>
        </p:nvSpPr>
        <p:spPr>
          <a:xfrm>
            <a:off x="251520" y="3418374"/>
            <a:ext cx="4104456" cy="442674"/>
          </a:xfrm>
          <a:prstGeom prst="roundRect">
            <a:avLst/>
          </a:prstGeom>
          <a:solidFill>
            <a:schemeClr val="bg1"/>
          </a:solidFill>
          <a:ln w="38100">
            <a:noFill/>
          </a:ln>
        </p:spPr>
        <p:txBody>
          <a:bodyPr wrap="square" rtlCol="0" anchor="ctr">
            <a:spAutoFit/>
          </a:bodyPr>
          <a:lstStyle/>
          <a:p>
            <a:pPr algn="ctr"/>
            <a:r>
              <a:rPr lang="en-US" sz="2000" b="1" dirty="0">
                <a:solidFill>
                  <a:srgbClr val="5BBBB7"/>
                </a:solidFill>
                <a:latin typeface="DINOT-Light"/>
              </a:rPr>
              <a:t>In a pension savings account</a:t>
            </a:r>
          </a:p>
        </p:txBody>
      </p:sp>
    </p:spTree>
    <p:extLst>
      <p:ext uri="{BB962C8B-B14F-4D97-AF65-F5344CB8AC3E}">
        <p14:creationId xmlns:p14="http://schemas.microsoft.com/office/powerpoint/2010/main" val="15541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Graphic spid="14" grpId="0">
        <p:bldAsOne/>
      </p:bldGraphic>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D2BBC612-3BDF-42C8-9D2D-6AEC497E517D}"/>
              </a:ext>
            </a:extLst>
          </p:cNvPr>
          <p:cNvGraphicFramePr>
            <a:graphicFrameLocks noChangeAspect="1"/>
          </p:cNvGraphicFramePr>
          <p:nvPr>
            <p:extLst>
              <p:ext uri="{D42A27DB-BD31-4B8C-83A1-F6EECF244321}">
                <p14:modId xmlns:p14="http://schemas.microsoft.com/office/powerpoint/2010/main" val="352926279"/>
              </p:ext>
            </p:extLst>
          </p:nvPr>
        </p:nvGraphicFramePr>
        <p:xfrm>
          <a:off x="2336880" y="3759210"/>
          <a:ext cx="3214884" cy="214325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t>Earlier retirement age</a:t>
            </a:r>
            <a:br>
              <a:rPr lang="en-GB" dirty="0"/>
            </a:br>
            <a:r>
              <a:rPr lang="en-GB" dirty="0"/>
              <a:t>for </a:t>
            </a:r>
            <a:r>
              <a:rPr lang="en-GB" u="sng" dirty="0"/>
              <a:t>2015 Scheme only</a:t>
            </a:r>
          </a:p>
        </p:txBody>
      </p:sp>
      <p:sp>
        <p:nvSpPr>
          <p:cNvPr id="3" name="TextBox 2">
            <a:extLst>
              <a:ext uri="{FF2B5EF4-FFF2-40B4-BE49-F238E27FC236}">
                <a16:creationId xmlns:a16="http://schemas.microsoft.com/office/drawing/2014/main" id="{A1547445-A845-4E80-ABB8-0C81891DA987}"/>
              </a:ext>
            </a:extLst>
          </p:cNvPr>
          <p:cNvSpPr txBox="1"/>
          <p:nvPr/>
        </p:nvSpPr>
        <p:spPr>
          <a:xfrm>
            <a:off x="230613" y="1475095"/>
            <a:ext cx="4125363" cy="919401"/>
          </a:xfrm>
          <a:prstGeom prst="roundRect">
            <a:avLst/>
          </a:prstGeom>
          <a:solidFill>
            <a:srgbClr val="952D98"/>
          </a:solidFill>
          <a:ln w="38100">
            <a:noFill/>
          </a:ln>
        </p:spPr>
        <p:txBody>
          <a:bodyPr wrap="square" rtlCol="0" anchor="ctr">
            <a:spAutoFit/>
          </a:bodyPr>
          <a:lstStyle/>
          <a:p>
            <a:pPr algn="ctr"/>
            <a:r>
              <a:rPr lang="en-US" sz="2400" b="1" dirty="0">
                <a:solidFill>
                  <a:schemeClr val="bg1"/>
                </a:solidFill>
                <a:latin typeface="DINOT-Light"/>
              </a:rPr>
              <a:t>Early retirement reduction</a:t>
            </a:r>
          </a:p>
          <a:p>
            <a:pPr algn="ctr"/>
            <a:r>
              <a:rPr lang="en-US" sz="2400" b="1" dirty="0">
                <a:solidFill>
                  <a:schemeClr val="bg1"/>
                </a:solidFill>
                <a:latin typeface="DINOT-Light"/>
              </a:rPr>
              <a:t>buy out (“ERRBO”)</a:t>
            </a:r>
          </a:p>
        </p:txBody>
      </p:sp>
      <p:sp>
        <p:nvSpPr>
          <p:cNvPr id="4" name="TextBox 3">
            <a:extLst>
              <a:ext uri="{FF2B5EF4-FFF2-40B4-BE49-F238E27FC236}">
                <a16:creationId xmlns:a16="http://schemas.microsoft.com/office/drawing/2014/main" id="{569C16B7-0E9A-4198-BE59-EE22E05595B2}"/>
              </a:ext>
            </a:extLst>
          </p:cNvPr>
          <p:cNvSpPr txBox="1"/>
          <p:nvPr/>
        </p:nvSpPr>
        <p:spPr>
          <a:xfrm>
            <a:off x="230613" y="2501791"/>
            <a:ext cx="3981347" cy="783193"/>
          </a:xfrm>
          <a:prstGeom prst="roundRect">
            <a:avLst/>
          </a:prstGeom>
          <a:solidFill>
            <a:schemeClr val="bg1"/>
          </a:solidFill>
          <a:ln w="38100">
            <a:noFill/>
          </a:ln>
        </p:spPr>
        <p:txBody>
          <a:bodyPr wrap="square" rtlCol="0" anchor="ctr">
            <a:spAutoFit/>
          </a:bodyPr>
          <a:lstStyle/>
          <a:p>
            <a:pPr algn="ctr"/>
            <a:r>
              <a:rPr lang="en-US" sz="2000" b="1" dirty="0">
                <a:solidFill>
                  <a:srgbClr val="952D98"/>
                </a:solidFill>
                <a:latin typeface="DINOT-Light"/>
              </a:rPr>
              <a:t>Reduce your Normal Pension Age (“NPA”) by up to 3 years</a:t>
            </a:r>
          </a:p>
        </p:txBody>
      </p:sp>
      <p:sp>
        <p:nvSpPr>
          <p:cNvPr id="5" name="TextBox 4">
            <a:extLst>
              <a:ext uri="{FF2B5EF4-FFF2-40B4-BE49-F238E27FC236}">
                <a16:creationId xmlns:a16="http://schemas.microsoft.com/office/drawing/2014/main" id="{0B4ED4CA-0546-41A1-B6F6-78908E70EEA9}"/>
              </a:ext>
            </a:extLst>
          </p:cNvPr>
          <p:cNvSpPr txBox="1"/>
          <p:nvPr/>
        </p:nvSpPr>
        <p:spPr>
          <a:xfrm>
            <a:off x="5028046" y="1514476"/>
            <a:ext cx="3851474" cy="510778"/>
          </a:xfrm>
          <a:prstGeom prst="roundRect">
            <a:avLst/>
          </a:prstGeom>
          <a:solidFill>
            <a:srgbClr val="952D98"/>
          </a:solidFill>
          <a:ln w="38100">
            <a:noFill/>
          </a:ln>
        </p:spPr>
        <p:txBody>
          <a:bodyPr wrap="square" rtlCol="0" anchor="ctr">
            <a:spAutoFit/>
          </a:bodyPr>
          <a:lstStyle/>
          <a:p>
            <a:pPr algn="ctr"/>
            <a:r>
              <a:rPr lang="en-GB" sz="2400" b="1" dirty="0">
                <a:solidFill>
                  <a:schemeClr val="bg1"/>
                </a:solidFill>
                <a:latin typeface="DINOT-Light"/>
              </a:rPr>
              <a:t>Cost depends on</a:t>
            </a:r>
          </a:p>
        </p:txBody>
      </p:sp>
      <p:sp>
        <p:nvSpPr>
          <p:cNvPr id="6" name="TextBox 5">
            <a:extLst>
              <a:ext uri="{FF2B5EF4-FFF2-40B4-BE49-F238E27FC236}">
                <a16:creationId xmlns:a16="http://schemas.microsoft.com/office/drawing/2014/main" id="{5AB51F6D-493A-414C-BD52-87BCE7CCE198}"/>
              </a:ext>
            </a:extLst>
          </p:cNvPr>
          <p:cNvSpPr txBox="1"/>
          <p:nvPr/>
        </p:nvSpPr>
        <p:spPr>
          <a:xfrm>
            <a:off x="5045340" y="2056238"/>
            <a:ext cx="3851474" cy="442674"/>
          </a:xfrm>
          <a:prstGeom prst="roundRect">
            <a:avLst/>
          </a:prstGeom>
          <a:solidFill>
            <a:schemeClr val="bg1"/>
          </a:solidFill>
          <a:ln w="38100">
            <a:noFill/>
          </a:ln>
        </p:spPr>
        <p:txBody>
          <a:bodyPr wrap="square" rtlCol="0" anchor="ctr">
            <a:spAutoFit/>
          </a:bodyPr>
          <a:lstStyle/>
          <a:p>
            <a:pPr algn="ctr"/>
            <a:r>
              <a:rPr lang="en-GB" sz="2000" b="1" dirty="0">
                <a:solidFill>
                  <a:srgbClr val="952D98"/>
                </a:solidFill>
                <a:latin typeface="DINOT-Light"/>
              </a:rPr>
              <a:t>Your age</a:t>
            </a:r>
          </a:p>
        </p:txBody>
      </p:sp>
      <p:sp>
        <p:nvSpPr>
          <p:cNvPr id="7" name="TextBox 6">
            <a:extLst>
              <a:ext uri="{FF2B5EF4-FFF2-40B4-BE49-F238E27FC236}">
                <a16:creationId xmlns:a16="http://schemas.microsoft.com/office/drawing/2014/main" id="{B8408052-C07F-4E70-8176-8D21F9A48D2B}"/>
              </a:ext>
            </a:extLst>
          </p:cNvPr>
          <p:cNvSpPr txBox="1"/>
          <p:nvPr/>
        </p:nvSpPr>
        <p:spPr>
          <a:xfrm>
            <a:off x="5038422" y="2496634"/>
            <a:ext cx="3851474" cy="442674"/>
          </a:xfrm>
          <a:prstGeom prst="roundRect">
            <a:avLst/>
          </a:prstGeom>
          <a:solidFill>
            <a:schemeClr val="bg1"/>
          </a:solidFill>
          <a:ln w="38100">
            <a:noFill/>
          </a:ln>
        </p:spPr>
        <p:txBody>
          <a:bodyPr wrap="square" rtlCol="0" anchor="ctr">
            <a:spAutoFit/>
          </a:bodyPr>
          <a:lstStyle/>
          <a:p>
            <a:pPr algn="ctr"/>
            <a:r>
              <a:rPr lang="en-GB" sz="2000" b="1" dirty="0">
                <a:solidFill>
                  <a:srgbClr val="952D98"/>
                </a:solidFill>
                <a:latin typeface="DINOT-Light"/>
              </a:rPr>
              <a:t>Number of years’ reduction</a:t>
            </a:r>
          </a:p>
        </p:txBody>
      </p:sp>
      <p:sp>
        <p:nvSpPr>
          <p:cNvPr id="8" name="TextBox 7">
            <a:extLst>
              <a:ext uri="{FF2B5EF4-FFF2-40B4-BE49-F238E27FC236}">
                <a16:creationId xmlns:a16="http://schemas.microsoft.com/office/drawing/2014/main" id="{711A1733-C72E-43AE-8D79-1213A1DA35A3}"/>
              </a:ext>
            </a:extLst>
          </p:cNvPr>
          <p:cNvSpPr txBox="1"/>
          <p:nvPr/>
        </p:nvSpPr>
        <p:spPr>
          <a:xfrm>
            <a:off x="5028046" y="3062238"/>
            <a:ext cx="3851474" cy="510778"/>
          </a:xfrm>
          <a:prstGeom prst="roundRect">
            <a:avLst/>
          </a:prstGeom>
          <a:solidFill>
            <a:srgbClr val="952D98"/>
          </a:solidFill>
          <a:ln w="38100">
            <a:noFill/>
          </a:ln>
        </p:spPr>
        <p:txBody>
          <a:bodyPr wrap="square" rtlCol="0" anchor="ctr">
            <a:spAutoFit/>
          </a:bodyPr>
          <a:lstStyle/>
          <a:p>
            <a:pPr algn="ctr"/>
            <a:r>
              <a:rPr lang="en-GB" sz="2400" b="1" dirty="0">
                <a:solidFill>
                  <a:schemeClr val="bg1"/>
                </a:solidFill>
                <a:latin typeface="DINOT-Light"/>
              </a:rPr>
              <a:t>You can pay by</a:t>
            </a:r>
          </a:p>
        </p:txBody>
      </p:sp>
      <p:sp>
        <p:nvSpPr>
          <p:cNvPr id="9" name="TextBox 8">
            <a:extLst>
              <a:ext uri="{FF2B5EF4-FFF2-40B4-BE49-F238E27FC236}">
                <a16:creationId xmlns:a16="http://schemas.microsoft.com/office/drawing/2014/main" id="{13273FA6-4C54-4BA5-902B-AD61FB906B66}"/>
              </a:ext>
            </a:extLst>
          </p:cNvPr>
          <p:cNvSpPr txBox="1"/>
          <p:nvPr/>
        </p:nvSpPr>
        <p:spPr>
          <a:xfrm>
            <a:off x="5021127" y="3634398"/>
            <a:ext cx="3851474" cy="442674"/>
          </a:xfrm>
          <a:prstGeom prst="roundRect">
            <a:avLst/>
          </a:prstGeom>
          <a:solidFill>
            <a:schemeClr val="bg1"/>
          </a:solidFill>
          <a:ln w="38100">
            <a:noFill/>
          </a:ln>
        </p:spPr>
        <p:txBody>
          <a:bodyPr wrap="square" rtlCol="0" anchor="ctr">
            <a:spAutoFit/>
          </a:bodyPr>
          <a:lstStyle/>
          <a:p>
            <a:pPr algn="ctr"/>
            <a:r>
              <a:rPr lang="en-GB" sz="2000" b="1" dirty="0">
                <a:solidFill>
                  <a:srgbClr val="952D98"/>
                </a:solidFill>
                <a:latin typeface="DINOT-Light"/>
              </a:rPr>
              <a:t>Monthly (via payroll)</a:t>
            </a:r>
          </a:p>
        </p:txBody>
      </p:sp>
      <p:graphicFrame>
        <p:nvGraphicFramePr>
          <p:cNvPr id="10" name="Chart 9">
            <a:extLst>
              <a:ext uri="{FF2B5EF4-FFF2-40B4-BE49-F238E27FC236}">
                <a16:creationId xmlns:a16="http://schemas.microsoft.com/office/drawing/2014/main" id="{E106185E-832B-4843-97AD-B2F3C3D55052}"/>
              </a:ext>
            </a:extLst>
          </p:cNvPr>
          <p:cNvGraphicFramePr>
            <a:graphicFrameLocks noChangeAspect="1"/>
          </p:cNvGraphicFramePr>
          <p:nvPr>
            <p:extLst>
              <p:ext uri="{D42A27DB-BD31-4B8C-83A1-F6EECF244321}">
                <p14:modId xmlns:p14="http://schemas.microsoft.com/office/powerpoint/2010/main" val="893215840"/>
              </p:ext>
            </p:extLst>
          </p:nvPr>
        </p:nvGraphicFramePr>
        <p:xfrm>
          <a:off x="-252536" y="3903680"/>
          <a:ext cx="2970000" cy="198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Arrow: Right 10">
            <a:extLst>
              <a:ext uri="{FF2B5EF4-FFF2-40B4-BE49-F238E27FC236}">
                <a16:creationId xmlns:a16="http://schemas.microsoft.com/office/drawing/2014/main" id="{6EAD7DD5-705D-4821-8EE5-29636D866471}"/>
              </a:ext>
            </a:extLst>
          </p:cNvPr>
          <p:cNvSpPr>
            <a:spLocks noChangeAspect="1"/>
          </p:cNvSpPr>
          <p:nvPr/>
        </p:nvSpPr>
        <p:spPr>
          <a:xfrm>
            <a:off x="2313766" y="4698446"/>
            <a:ext cx="684000" cy="684000"/>
          </a:xfrm>
          <a:prstGeom prst="rightArrow">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Light"/>
            </a:endParaRPr>
          </a:p>
        </p:txBody>
      </p:sp>
      <p:sp>
        <p:nvSpPr>
          <p:cNvPr id="12" name="TextBox 11">
            <a:extLst>
              <a:ext uri="{FF2B5EF4-FFF2-40B4-BE49-F238E27FC236}">
                <a16:creationId xmlns:a16="http://schemas.microsoft.com/office/drawing/2014/main" id="{66969311-9BB3-413C-BA75-3F999B5C1401}"/>
              </a:ext>
            </a:extLst>
          </p:cNvPr>
          <p:cNvSpPr txBox="1"/>
          <p:nvPr/>
        </p:nvSpPr>
        <p:spPr>
          <a:xfrm>
            <a:off x="146317" y="5805026"/>
            <a:ext cx="2167449" cy="646986"/>
          </a:xfrm>
          <a:prstGeom prst="roundRect">
            <a:avLst/>
          </a:prstGeom>
          <a:solidFill>
            <a:srgbClr val="331C54"/>
          </a:solidFill>
          <a:ln w="38100">
            <a:noFill/>
          </a:ln>
        </p:spPr>
        <p:txBody>
          <a:bodyPr wrap="square" rtlCol="0" anchor="ctr">
            <a:spAutoFit/>
          </a:bodyPr>
          <a:lstStyle/>
          <a:p>
            <a:pPr algn="ctr"/>
            <a:r>
              <a:rPr lang="en-GB" sz="1600" b="1" dirty="0">
                <a:solidFill>
                  <a:schemeClr val="bg1"/>
                </a:solidFill>
                <a:latin typeface="DINOT-Light"/>
              </a:rPr>
              <a:t>Paid every year for life from NPA</a:t>
            </a:r>
          </a:p>
        </p:txBody>
      </p:sp>
      <p:sp>
        <p:nvSpPr>
          <p:cNvPr id="13" name="TextBox 12">
            <a:extLst>
              <a:ext uri="{FF2B5EF4-FFF2-40B4-BE49-F238E27FC236}">
                <a16:creationId xmlns:a16="http://schemas.microsoft.com/office/drawing/2014/main" id="{68880A24-8F82-42EE-9F73-0FBFBAD93CBF}"/>
              </a:ext>
            </a:extLst>
          </p:cNvPr>
          <p:cNvSpPr txBox="1"/>
          <p:nvPr/>
        </p:nvSpPr>
        <p:spPr>
          <a:xfrm>
            <a:off x="2860597" y="5806350"/>
            <a:ext cx="2167449" cy="646986"/>
          </a:xfrm>
          <a:prstGeom prst="roundRect">
            <a:avLst/>
          </a:prstGeom>
          <a:solidFill>
            <a:srgbClr val="952D98"/>
          </a:solidFill>
          <a:ln w="38100">
            <a:noFill/>
          </a:ln>
        </p:spPr>
        <p:txBody>
          <a:bodyPr wrap="square" rtlCol="0" anchor="ctr">
            <a:spAutoFit/>
          </a:bodyPr>
          <a:lstStyle/>
          <a:p>
            <a:pPr algn="ctr"/>
            <a:r>
              <a:rPr lang="en-GB" sz="1600" b="1" dirty="0">
                <a:solidFill>
                  <a:schemeClr val="bg1"/>
                </a:solidFill>
                <a:latin typeface="DINOT-Light"/>
              </a:rPr>
              <a:t>Paid every year for life from earlier age</a:t>
            </a:r>
          </a:p>
        </p:txBody>
      </p:sp>
      <p:sp>
        <p:nvSpPr>
          <p:cNvPr id="15" name="TextBox 14">
            <a:extLst>
              <a:ext uri="{FF2B5EF4-FFF2-40B4-BE49-F238E27FC236}">
                <a16:creationId xmlns:a16="http://schemas.microsoft.com/office/drawing/2014/main" id="{9D8DBAD5-B31C-4D0E-9F5D-B5B020BD6E04}"/>
              </a:ext>
            </a:extLst>
          </p:cNvPr>
          <p:cNvSpPr txBox="1"/>
          <p:nvPr/>
        </p:nvSpPr>
        <p:spPr>
          <a:xfrm>
            <a:off x="5458910" y="4399609"/>
            <a:ext cx="3271076" cy="510778"/>
          </a:xfrm>
          <a:prstGeom prst="roundRect">
            <a:avLst/>
          </a:prstGeom>
          <a:solidFill>
            <a:srgbClr val="952D98"/>
          </a:solidFill>
          <a:ln w="38100">
            <a:noFill/>
          </a:ln>
        </p:spPr>
        <p:txBody>
          <a:bodyPr wrap="square" rtlCol="0" anchor="ctr">
            <a:spAutoFit/>
          </a:bodyPr>
          <a:lstStyle/>
          <a:p>
            <a:pPr algn="ctr"/>
            <a:r>
              <a:rPr lang="en-GB" sz="2400" b="1" dirty="0">
                <a:solidFill>
                  <a:schemeClr val="bg1"/>
                </a:solidFill>
                <a:latin typeface="DINOT-Light"/>
              </a:rPr>
              <a:t>An example</a:t>
            </a:r>
          </a:p>
        </p:txBody>
      </p:sp>
      <p:sp>
        <p:nvSpPr>
          <p:cNvPr id="16" name="TextBox 15">
            <a:extLst>
              <a:ext uri="{FF2B5EF4-FFF2-40B4-BE49-F238E27FC236}">
                <a16:creationId xmlns:a16="http://schemas.microsoft.com/office/drawing/2014/main" id="{EB76685B-D18D-4409-A673-64CFDF27B540}"/>
              </a:ext>
            </a:extLst>
          </p:cNvPr>
          <p:cNvSpPr txBox="1"/>
          <p:nvPr/>
        </p:nvSpPr>
        <p:spPr>
          <a:xfrm>
            <a:off x="5543920" y="5066031"/>
            <a:ext cx="3131023" cy="442674"/>
          </a:xfrm>
          <a:prstGeom prst="roundRect">
            <a:avLst/>
          </a:prstGeom>
          <a:solidFill>
            <a:schemeClr val="bg1"/>
          </a:solidFill>
          <a:ln w="38100">
            <a:noFill/>
          </a:ln>
        </p:spPr>
        <p:txBody>
          <a:bodyPr wrap="square" rtlCol="0" anchor="ctr">
            <a:spAutoFit/>
          </a:bodyPr>
          <a:lstStyle/>
          <a:p>
            <a:pPr algn="ctr"/>
            <a:r>
              <a:rPr lang="en-GB" sz="2000" b="1" dirty="0">
                <a:solidFill>
                  <a:srgbClr val="952D98"/>
                </a:solidFill>
                <a:latin typeface="DINOT-Light"/>
              </a:rPr>
              <a:t>NPA in new scheme is </a:t>
            </a:r>
            <a:r>
              <a:rPr lang="en-GB" sz="2000" b="1" u="sng" dirty="0">
                <a:solidFill>
                  <a:srgbClr val="952D98"/>
                </a:solidFill>
                <a:latin typeface="DINOT-Light"/>
              </a:rPr>
              <a:t>68</a:t>
            </a:r>
          </a:p>
        </p:txBody>
      </p:sp>
      <p:sp>
        <p:nvSpPr>
          <p:cNvPr id="17" name="TextBox 16">
            <a:extLst>
              <a:ext uri="{FF2B5EF4-FFF2-40B4-BE49-F238E27FC236}">
                <a16:creationId xmlns:a16="http://schemas.microsoft.com/office/drawing/2014/main" id="{C7E46F5C-847F-4016-85B1-CCF5D5146977}"/>
              </a:ext>
            </a:extLst>
          </p:cNvPr>
          <p:cNvSpPr txBox="1"/>
          <p:nvPr/>
        </p:nvSpPr>
        <p:spPr>
          <a:xfrm>
            <a:off x="5364248" y="5601245"/>
            <a:ext cx="1440000" cy="1123712"/>
          </a:xfrm>
          <a:prstGeom prst="roundRect">
            <a:avLst/>
          </a:prstGeom>
          <a:solidFill>
            <a:schemeClr val="bg1"/>
          </a:solidFill>
          <a:ln w="12700">
            <a:solidFill>
              <a:srgbClr val="952D98"/>
            </a:solidFill>
          </a:ln>
        </p:spPr>
        <p:txBody>
          <a:bodyPr wrap="square" rtlCol="0" anchor="ctr">
            <a:spAutoFit/>
          </a:bodyPr>
          <a:lstStyle/>
          <a:p>
            <a:pPr algn="ctr"/>
            <a:r>
              <a:rPr lang="en-GB" sz="2000" b="1" dirty="0">
                <a:solidFill>
                  <a:srgbClr val="952D98"/>
                </a:solidFill>
                <a:latin typeface="DINOT-Light"/>
              </a:rPr>
              <a:t>Take out a 3-year ERRBO</a:t>
            </a:r>
          </a:p>
        </p:txBody>
      </p:sp>
      <p:sp>
        <p:nvSpPr>
          <p:cNvPr id="18" name="TextBox 17">
            <a:extLst>
              <a:ext uri="{FF2B5EF4-FFF2-40B4-BE49-F238E27FC236}">
                <a16:creationId xmlns:a16="http://schemas.microsoft.com/office/drawing/2014/main" id="{2F471DB2-02E1-42BA-A662-C2BD1B528C38}"/>
              </a:ext>
            </a:extLst>
          </p:cNvPr>
          <p:cNvSpPr txBox="1"/>
          <p:nvPr/>
        </p:nvSpPr>
        <p:spPr>
          <a:xfrm>
            <a:off x="7033232" y="5601245"/>
            <a:ext cx="1715232" cy="1123712"/>
          </a:xfrm>
          <a:prstGeom prst="roundRect">
            <a:avLst/>
          </a:prstGeom>
          <a:solidFill>
            <a:schemeClr val="bg1"/>
          </a:solidFill>
          <a:ln w="12700">
            <a:solidFill>
              <a:srgbClr val="952D98"/>
            </a:solidFill>
          </a:ln>
        </p:spPr>
        <p:txBody>
          <a:bodyPr wrap="square" rtlCol="0" anchor="ctr">
            <a:spAutoFit/>
          </a:bodyPr>
          <a:lstStyle/>
          <a:p>
            <a:pPr algn="ctr"/>
            <a:r>
              <a:rPr lang="en-GB" sz="2000" b="1" dirty="0">
                <a:solidFill>
                  <a:srgbClr val="952D98"/>
                </a:solidFill>
                <a:latin typeface="DINOT-Light"/>
              </a:rPr>
              <a:t>Same pension paid from </a:t>
            </a:r>
            <a:r>
              <a:rPr lang="en-GB" sz="2000" b="1" u="sng" dirty="0">
                <a:solidFill>
                  <a:srgbClr val="952D98"/>
                </a:solidFill>
                <a:latin typeface="DINOT-Light"/>
              </a:rPr>
              <a:t>65</a:t>
            </a:r>
          </a:p>
        </p:txBody>
      </p:sp>
    </p:spTree>
    <p:extLst>
      <p:ext uri="{BB962C8B-B14F-4D97-AF65-F5344CB8AC3E}">
        <p14:creationId xmlns:p14="http://schemas.microsoft.com/office/powerpoint/2010/main" val="21942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3" grpId="0" animBg="1"/>
      <p:bldP spid="4" grpId="0" animBg="1"/>
      <p:bldP spid="5" grpId="0" animBg="1"/>
      <p:bldP spid="6" grpId="0" animBg="1"/>
      <p:bldP spid="7" grpId="0" animBg="1"/>
      <p:bldP spid="8" grpId="0" animBg="1"/>
      <p:bldP spid="9" grpId="0" animBg="1"/>
      <p:bldGraphic spid="10" grpId="0">
        <p:bldAsOne/>
      </p:bldGraphic>
      <p:bldP spid="11" grpId="0" animBg="1"/>
      <p:bldP spid="12" grpId="0" animBg="1"/>
      <p:bldP spid="13" grpId="0" animBg="1"/>
      <p:bldP spid="15" grpId="0" animBg="1"/>
      <p:bldP spid="16" grpId="0" animBg="1"/>
      <p:bldP spid="17"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10. Pensions tax</a:t>
            </a:r>
          </a:p>
        </p:txBody>
      </p:sp>
    </p:spTree>
    <p:extLst>
      <p:ext uri="{BB962C8B-B14F-4D97-AF65-F5344CB8AC3E}">
        <p14:creationId xmlns:p14="http://schemas.microsoft.com/office/powerpoint/2010/main" val="317780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A1A6-5519-4E74-826E-B33C0564B21A}"/>
              </a:ext>
            </a:extLst>
          </p:cNvPr>
          <p:cNvSpPr>
            <a:spLocks noGrp="1"/>
          </p:cNvSpPr>
          <p:nvPr>
            <p:ph type="title"/>
          </p:nvPr>
        </p:nvSpPr>
        <p:spPr/>
        <p:txBody>
          <a:bodyPr/>
          <a:lstStyle/>
          <a:p>
            <a:r>
              <a:rPr lang="en-GB" b="1" dirty="0"/>
              <a:t>2. How much does the scheme cost?</a:t>
            </a:r>
          </a:p>
        </p:txBody>
      </p:sp>
    </p:spTree>
    <p:extLst>
      <p:ext uri="{BB962C8B-B14F-4D97-AF65-F5344CB8AC3E}">
        <p14:creationId xmlns:p14="http://schemas.microsoft.com/office/powerpoint/2010/main" val="854154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Annual Allowance (“AA”)</a:t>
            </a:r>
          </a:p>
        </p:txBody>
      </p:sp>
      <p:sp>
        <p:nvSpPr>
          <p:cNvPr id="4" name="Rounded Rectangle 6">
            <a:extLst>
              <a:ext uri="{FF2B5EF4-FFF2-40B4-BE49-F238E27FC236}">
                <a16:creationId xmlns:a16="http://schemas.microsoft.com/office/drawing/2014/main" id="{7A70BE8A-8F76-4F06-8A60-F329FC79B5C8}"/>
              </a:ext>
            </a:extLst>
          </p:cNvPr>
          <p:cNvSpPr/>
          <p:nvPr/>
        </p:nvSpPr>
        <p:spPr>
          <a:xfrm>
            <a:off x="193751" y="4005344"/>
            <a:ext cx="2604678" cy="2520000"/>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latin typeface="DINOT-Light"/>
                <a:cs typeface="Arial" pitchFamily="34" charset="0"/>
              </a:rPr>
              <a:t>Value of benefits earned over the year</a:t>
            </a:r>
          </a:p>
          <a:p>
            <a:pPr algn="ctr" eaLnBrk="1" hangingPunct="1">
              <a:defRPr/>
            </a:pPr>
            <a:endParaRPr lang="en-GB" sz="2000" dirty="0">
              <a:latin typeface="DINOT-Light"/>
              <a:cs typeface="Arial" pitchFamily="34" charset="0"/>
            </a:endParaRPr>
          </a:p>
          <a:p>
            <a:pPr algn="ctr">
              <a:defRPr/>
            </a:pPr>
            <a:r>
              <a:rPr lang="en-GB" sz="2000" dirty="0">
                <a:latin typeface="DINOT-Light"/>
                <a:cs typeface="Arial" pitchFamily="34" charset="0"/>
              </a:rPr>
              <a:t>“Pension Input Amount”</a:t>
            </a:r>
          </a:p>
        </p:txBody>
      </p:sp>
      <p:sp>
        <p:nvSpPr>
          <p:cNvPr id="5" name="Rounded Rectangle 7">
            <a:extLst>
              <a:ext uri="{FF2B5EF4-FFF2-40B4-BE49-F238E27FC236}">
                <a16:creationId xmlns:a16="http://schemas.microsoft.com/office/drawing/2014/main" id="{E25F8C11-AB90-4B84-BC6F-70757CE90DA9}"/>
              </a:ext>
            </a:extLst>
          </p:cNvPr>
          <p:cNvSpPr/>
          <p:nvPr/>
        </p:nvSpPr>
        <p:spPr>
          <a:xfrm>
            <a:off x="3017268" y="4739406"/>
            <a:ext cx="1482724" cy="1785938"/>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DINOT-Light"/>
                <a:cs typeface="Arial" pitchFamily="34" charset="0"/>
              </a:rPr>
              <a:t>Annual Allowance</a:t>
            </a:r>
          </a:p>
        </p:txBody>
      </p:sp>
      <p:cxnSp>
        <p:nvCxnSpPr>
          <p:cNvPr id="6" name="Straight Connector 5">
            <a:extLst>
              <a:ext uri="{FF2B5EF4-FFF2-40B4-BE49-F238E27FC236}">
                <a16:creationId xmlns:a16="http://schemas.microsoft.com/office/drawing/2014/main" id="{70B255BF-1FD4-42BB-9E8C-9A4509907907}"/>
              </a:ext>
            </a:extLst>
          </p:cNvPr>
          <p:cNvCxnSpPr>
            <a:cxnSpLocks/>
          </p:cNvCxnSpPr>
          <p:nvPr/>
        </p:nvCxnSpPr>
        <p:spPr>
          <a:xfrm flipV="1">
            <a:off x="2640712" y="4024404"/>
            <a:ext cx="1764000" cy="1"/>
          </a:xfrm>
          <a:prstGeom prst="line">
            <a:avLst/>
          </a:prstGeom>
          <a:ln w="28575">
            <a:solidFill>
              <a:srgbClr val="C60C3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CADACF-B07E-4633-8A38-FBF2199A1D8E}"/>
              </a:ext>
            </a:extLst>
          </p:cNvPr>
          <p:cNvCxnSpPr>
            <a:cxnSpLocks/>
          </p:cNvCxnSpPr>
          <p:nvPr/>
        </p:nvCxnSpPr>
        <p:spPr>
          <a:xfrm>
            <a:off x="2843726" y="4691992"/>
            <a:ext cx="1505542" cy="0"/>
          </a:xfrm>
          <a:prstGeom prst="line">
            <a:avLst/>
          </a:prstGeom>
          <a:ln w="28575">
            <a:solidFill>
              <a:srgbClr val="C60C30"/>
            </a:solidFill>
            <a:prstDash val="sysDash"/>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A789C4ED-5888-46F0-8CC7-04EBCCB787CB}"/>
              </a:ext>
            </a:extLst>
          </p:cNvPr>
          <p:cNvSpPr/>
          <p:nvPr/>
        </p:nvSpPr>
        <p:spPr>
          <a:xfrm>
            <a:off x="5643498" y="4065319"/>
            <a:ext cx="264903" cy="556990"/>
          </a:xfrm>
          <a:prstGeom prst="rightBrace">
            <a:avLst/>
          </a:prstGeom>
          <a:ln w="28575">
            <a:solidFill>
              <a:srgbClr val="C60C3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1400" dirty="0">
              <a:latin typeface="DINOT-Light"/>
              <a:cs typeface="Arial" pitchFamily="34" charset="0"/>
            </a:endParaRPr>
          </a:p>
        </p:txBody>
      </p:sp>
      <p:sp>
        <p:nvSpPr>
          <p:cNvPr id="9" name="TextBox 14">
            <a:extLst>
              <a:ext uri="{FF2B5EF4-FFF2-40B4-BE49-F238E27FC236}">
                <a16:creationId xmlns:a16="http://schemas.microsoft.com/office/drawing/2014/main" id="{9F1AD07B-80A8-4B54-A378-9C27F7EDD8A3}"/>
              </a:ext>
            </a:extLst>
          </p:cNvPr>
          <p:cNvSpPr txBox="1">
            <a:spLocks noChangeArrowheads="1"/>
          </p:cNvSpPr>
          <p:nvPr/>
        </p:nvSpPr>
        <p:spPr bwMode="auto">
          <a:xfrm>
            <a:off x="5990734" y="3789040"/>
            <a:ext cx="2829738" cy="1464231"/>
          </a:xfrm>
          <a:prstGeom prst="round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dirty="0">
                <a:solidFill>
                  <a:srgbClr val="C60C30"/>
                </a:solidFill>
                <a:latin typeface="DINOT-Light"/>
              </a:rPr>
              <a:t>A tax charge will fall due on this “</a:t>
            </a:r>
            <a:r>
              <a:rPr lang="en-GB" altLang="en-US" sz="2000" b="1" dirty="0">
                <a:solidFill>
                  <a:srgbClr val="C60C30"/>
                </a:solidFill>
                <a:latin typeface="DINOT-Light"/>
              </a:rPr>
              <a:t>excess accrual” </a:t>
            </a:r>
            <a:r>
              <a:rPr lang="en-GB" altLang="en-US" sz="2000" dirty="0">
                <a:solidFill>
                  <a:srgbClr val="C60C30"/>
                </a:solidFill>
                <a:latin typeface="DINOT-Light"/>
              </a:rPr>
              <a:t>unless there is sufficient “</a:t>
            </a:r>
            <a:r>
              <a:rPr lang="en-GB" altLang="en-US" sz="2000" b="1" dirty="0">
                <a:solidFill>
                  <a:srgbClr val="C60C30"/>
                </a:solidFill>
                <a:latin typeface="DINOT-Light"/>
              </a:rPr>
              <a:t>carry-forward</a:t>
            </a:r>
            <a:r>
              <a:rPr lang="en-GB" altLang="en-US" sz="2000" dirty="0">
                <a:solidFill>
                  <a:srgbClr val="C60C30"/>
                </a:solidFill>
                <a:latin typeface="DINOT-Light"/>
              </a:rPr>
              <a:t>”</a:t>
            </a:r>
          </a:p>
        </p:txBody>
      </p:sp>
      <p:sp>
        <p:nvSpPr>
          <p:cNvPr id="10" name="Rounded Rectangle 12">
            <a:extLst>
              <a:ext uri="{FF2B5EF4-FFF2-40B4-BE49-F238E27FC236}">
                <a16:creationId xmlns:a16="http://schemas.microsoft.com/office/drawing/2014/main" id="{0EA0EC6C-A7A9-4A68-9B87-7EB951A3FAA3}"/>
              </a:ext>
            </a:extLst>
          </p:cNvPr>
          <p:cNvSpPr/>
          <p:nvPr/>
        </p:nvSpPr>
        <p:spPr>
          <a:xfrm>
            <a:off x="4384451" y="4024197"/>
            <a:ext cx="1214437" cy="639235"/>
          </a:xfrm>
          <a:prstGeom prst="round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latin typeface="DINOT-Light"/>
                <a:cs typeface="Arial" pitchFamily="34" charset="0"/>
              </a:rPr>
              <a:t>Excess</a:t>
            </a:r>
          </a:p>
        </p:txBody>
      </p:sp>
      <p:sp>
        <p:nvSpPr>
          <p:cNvPr id="11" name="TextBox 10">
            <a:extLst>
              <a:ext uri="{FF2B5EF4-FFF2-40B4-BE49-F238E27FC236}">
                <a16:creationId xmlns:a16="http://schemas.microsoft.com/office/drawing/2014/main" id="{6C39D054-99F3-433F-9ED1-889C07D6BFB0}"/>
              </a:ext>
            </a:extLst>
          </p:cNvPr>
          <p:cNvSpPr txBox="1"/>
          <p:nvPr/>
        </p:nvSpPr>
        <p:spPr>
          <a:xfrm>
            <a:off x="1115616" y="1390437"/>
            <a:ext cx="6883975" cy="919401"/>
          </a:xfrm>
          <a:prstGeom prst="roundRect">
            <a:avLst/>
          </a:prstGeom>
          <a:solidFill>
            <a:srgbClr val="5E82AB"/>
          </a:solidFill>
          <a:ln w="38100">
            <a:noFill/>
          </a:ln>
        </p:spPr>
        <p:txBody>
          <a:bodyPr wrap="square" rtlCol="0" anchor="ctr">
            <a:spAutoFit/>
          </a:bodyPr>
          <a:lstStyle/>
          <a:p>
            <a:pPr algn="ctr"/>
            <a:r>
              <a:rPr lang="en-US" sz="2400" b="1" dirty="0">
                <a:solidFill>
                  <a:schemeClr val="bg1"/>
                </a:solidFill>
                <a:latin typeface="DINOT-Light"/>
              </a:rPr>
              <a:t>Limit on tax-relieved pension savings in one year for all pension savers, not just NHS</a:t>
            </a:r>
          </a:p>
        </p:txBody>
      </p:sp>
      <p:sp>
        <p:nvSpPr>
          <p:cNvPr id="12" name="TextBox 11">
            <a:extLst>
              <a:ext uri="{FF2B5EF4-FFF2-40B4-BE49-F238E27FC236}">
                <a16:creationId xmlns:a16="http://schemas.microsoft.com/office/drawing/2014/main" id="{4260A073-6AA3-4007-9AF9-84233C0CAD71}"/>
              </a:ext>
            </a:extLst>
          </p:cNvPr>
          <p:cNvSpPr txBox="1"/>
          <p:nvPr/>
        </p:nvSpPr>
        <p:spPr>
          <a:xfrm>
            <a:off x="1115616" y="2723160"/>
            <a:ext cx="6883975" cy="442674"/>
          </a:xfrm>
          <a:prstGeom prst="roundRect">
            <a:avLst/>
          </a:prstGeom>
          <a:solidFill>
            <a:schemeClr val="bg1"/>
          </a:solidFill>
          <a:ln w="38100">
            <a:noFill/>
          </a:ln>
        </p:spPr>
        <p:txBody>
          <a:bodyPr wrap="square" rtlCol="0" anchor="ctr">
            <a:spAutoFit/>
          </a:bodyPr>
          <a:lstStyle/>
          <a:p>
            <a:pPr algn="ctr"/>
            <a:r>
              <a:rPr lang="en-US" sz="2000" b="1" dirty="0">
                <a:solidFill>
                  <a:srgbClr val="5E82AB"/>
                </a:solidFill>
                <a:latin typeface="DINOT-Light"/>
              </a:rPr>
              <a:t>If you breach the AA, you </a:t>
            </a:r>
            <a:r>
              <a:rPr lang="en-US" sz="2000" b="1" u="sng" dirty="0">
                <a:solidFill>
                  <a:srgbClr val="5E82AB"/>
                </a:solidFill>
                <a:latin typeface="DINOT-Light"/>
              </a:rPr>
              <a:t>may</a:t>
            </a:r>
            <a:r>
              <a:rPr lang="en-US" sz="2000" b="1" dirty="0">
                <a:solidFill>
                  <a:srgbClr val="5E82AB"/>
                </a:solidFill>
                <a:latin typeface="DINOT-Light"/>
              </a:rPr>
              <a:t> be subject to a tax charge</a:t>
            </a:r>
          </a:p>
        </p:txBody>
      </p:sp>
      <p:sp>
        <p:nvSpPr>
          <p:cNvPr id="13" name="TextBox 12">
            <a:extLst>
              <a:ext uri="{FF2B5EF4-FFF2-40B4-BE49-F238E27FC236}">
                <a16:creationId xmlns:a16="http://schemas.microsoft.com/office/drawing/2014/main" id="{721AC228-1C90-443B-A15B-4E43DEC88826}"/>
              </a:ext>
            </a:extLst>
          </p:cNvPr>
          <p:cNvSpPr txBox="1"/>
          <p:nvPr/>
        </p:nvSpPr>
        <p:spPr>
          <a:xfrm>
            <a:off x="1115615" y="2312100"/>
            <a:ext cx="6883975" cy="442674"/>
          </a:xfrm>
          <a:prstGeom prst="roundRect">
            <a:avLst/>
          </a:prstGeom>
          <a:solidFill>
            <a:schemeClr val="bg1"/>
          </a:solidFill>
          <a:ln w="38100">
            <a:noFill/>
          </a:ln>
        </p:spPr>
        <p:txBody>
          <a:bodyPr wrap="square" rtlCol="0" anchor="ctr">
            <a:spAutoFit/>
          </a:bodyPr>
          <a:lstStyle/>
          <a:p>
            <a:pPr algn="ctr"/>
            <a:r>
              <a:rPr lang="en-US" sz="2000" b="1" dirty="0">
                <a:solidFill>
                  <a:srgbClr val="5E82AB"/>
                </a:solidFill>
                <a:latin typeface="DINOT-Light"/>
              </a:rPr>
              <a:t>Headline AA is currently £40,000 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GB" dirty="0"/>
              <a:t>Testing against the AA</a:t>
            </a:r>
          </a:p>
        </p:txBody>
      </p:sp>
      <p:sp>
        <p:nvSpPr>
          <p:cNvPr id="4" name="Rounded Rectangle 6">
            <a:extLst>
              <a:ext uri="{FF2B5EF4-FFF2-40B4-BE49-F238E27FC236}">
                <a16:creationId xmlns:a16="http://schemas.microsoft.com/office/drawing/2014/main" id="{5644EA9A-8D04-48FA-857B-59A40B98A0A8}"/>
              </a:ext>
            </a:extLst>
          </p:cNvPr>
          <p:cNvSpPr/>
          <p:nvPr/>
        </p:nvSpPr>
        <p:spPr>
          <a:xfrm>
            <a:off x="6635896" y="3388811"/>
            <a:ext cx="2088000" cy="843250"/>
          </a:xfrm>
          <a:prstGeom prst="roundRect">
            <a:avLst/>
          </a:prstGeom>
          <a:noFill/>
          <a:ln w="5715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C60C30"/>
                </a:solidFill>
                <a:latin typeface="DINOT-Light"/>
                <a:cs typeface="Arial" pitchFamily="34" charset="0"/>
              </a:rPr>
              <a:t>Value of one year’s DB pension saving</a:t>
            </a:r>
          </a:p>
        </p:txBody>
      </p:sp>
      <p:sp>
        <p:nvSpPr>
          <p:cNvPr id="5" name="Rounded Rectangle 6">
            <a:extLst>
              <a:ext uri="{FF2B5EF4-FFF2-40B4-BE49-F238E27FC236}">
                <a16:creationId xmlns:a16="http://schemas.microsoft.com/office/drawing/2014/main" id="{EC8210E9-7B2D-437C-BA09-3497CA0761E4}"/>
              </a:ext>
            </a:extLst>
          </p:cNvPr>
          <p:cNvSpPr/>
          <p:nvPr/>
        </p:nvSpPr>
        <p:spPr>
          <a:xfrm>
            <a:off x="374060" y="5085184"/>
            <a:ext cx="2181762" cy="1432320"/>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latin typeface="DINOT-Light"/>
                <a:cs typeface="Arial" pitchFamily="34" charset="0"/>
              </a:rPr>
              <a:t>AVCs</a:t>
            </a:r>
            <a:endParaRPr lang="en-GB" sz="3200" b="1" dirty="0">
              <a:latin typeface="DINOT-Light"/>
              <a:cs typeface="Arial" pitchFamily="34" charset="0"/>
            </a:endParaRPr>
          </a:p>
          <a:p>
            <a:pPr algn="ctr">
              <a:defRPr/>
            </a:pPr>
            <a:endParaRPr lang="en-GB" sz="1200" b="1" dirty="0">
              <a:latin typeface="DINOT-Light"/>
              <a:cs typeface="Arial" pitchFamily="34" charset="0"/>
            </a:endParaRPr>
          </a:p>
          <a:p>
            <a:pPr algn="ctr">
              <a:defRPr/>
            </a:pPr>
            <a:r>
              <a:rPr lang="en-GB" sz="1400" b="1" dirty="0">
                <a:latin typeface="DINOT-Light"/>
                <a:cs typeface="Arial" pitchFamily="34" charset="0"/>
              </a:rPr>
              <a:t>“Defined Contribution”</a:t>
            </a:r>
          </a:p>
        </p:txBody>
      </p:sp>
      <p:sp>
        <p:nvSpPr>
          <p:cNvPr id="6" name="Rounded Rectangle 6">
            <a:extLst>
              <a:ext uri="{FF2B5EF4-FFF2-40B4-BE49-F238E27FC236}">
                <a16:creationId xmlns:a16="http://schemas.microsoft.com/office/drawing/2014/main" id="{4A847799-A485-4EC0-A335-5D8E958BEDFE}"/>
              </a:ext>
            </a:extLst>
          </p:cNvPr>
          <p:cNvSpPr/>
          <p:nvPr/>
        </p:nvSpPr>
        <p:spPr>
          <a:xfrm>
            <a:off x="3164142" y="2102605"/>
            <a:ext cx="1861963" cy="51156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5E82AB"/>
                </a:solidFill>
                <a:latin typeface="DINOT-Light"/>
                <a:cs typeface="Arial" pitchFamily="34" charset="0"/>
              </a:rPr>
              <a:t>Pension built up at </a:t>
            </a:r>
            <a:r>
              <a:rPr lang="en-GB" b="1" u="sng" dirty="0">
                <a:solidFill>
                  <a:srgbClr val="5E82AB"/>
                </a:solidFill>
                <a:latin typeface="DINOT-Light"/>
                <a:cs typeface="Arial" pitchFamily="34" charset="0"/>
              </a:rPr>
              <a:t>end</a:t>
            </a:r>
            <a:r>
              <a:rPr lang="en-GB" b="1" dirty="0">
                <a:solidFill>
                  <a:srgbClr val="5E82AB"/>
                </a:solidFill>
                <a:latin typeface="DINOT-Light"/>
                <a:cs typeface="Arial" pitchFamily="34" charset="0"/>
              </a:rPr>
              <a:t> of year</a:t>
            </a:r>
          </a:p>
        </p:txBody>
      </p:sp>
      <p:sp>
        <p:nvSpPr>
          <p:cNvPr id="7" name="Rounded Rectangle 6">
            <a:extLst>
              <a:ext uri="{FF2B5EF4-FFF2-40B4-BE49-F238E27FC236}">
                <a16:creationId xmlns:a16="http://schemas.microsoft.com/office/drawing/2014/main" id="{AA76E295-02AB-4D32-BB50-C7343B07EB3F}"/>
              </a:ext>
            </a:extLst>
          </p:cNvPr>
          <p:cNvSpPr/>
          <p:nvPr/>
        </p:nvSpPr>
        <p:spPr>
          <a:xfrm>
            <a:off x="5940152" y="2034386"/>
            <a:ext cx="2373071" cy="92765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5E82AB"/>
                </a:solidFill>
                <a:latin typeface="DINOT-Light"/>
                <a:cs typeface="Arial" pitchFamily="34" charset="0"/>
              </a:rPr>
              <a:t>Pension built up</a:t>
            </a:r>
          </a:p>
          <a:p>
            <a:pPr algn="ctr">
              <a:defRPr/>
            </a:pPr>
            <a:r>
              <a:rPr lang="en-GB" b="1" dirty="0">
                <a:solidFill>
                  <a:srgbClr val="5E82AB"/>
                </a:solidFill>
                <a:latin typeface="DINOT-Light"/>
                <a:cs typeface="Arial" pitchFamily="34" charset="0"/>
              </a:rPr>
              <a:t>at </a:t>
            </a:r>
            <a:r>
              <a:rPr lang="en-GB" b="1" u="sng" dirty="0">
                <a:solidFill>
                  <a:srgbClr val="5E82AB"/>
                </a:solidFill>
                <a:latin typeface="DINOT-Light"/>
                <a:cs typeface="Arial" pitchFamily="34" charset="0"/>
              </a:rPr>
              <a:t>start</a:t>
            </a:r>
            <a:r>
              <a:rPr lang="en-GB" b="1" dirty="0">
                <a:solidFill>
                  <a:srgbClr val="5E82AB"/>
                </a:solidFill>
                <a:latin typeface="DINOT-Light"/>
                <a:cs typeface="Arial" pitchFamily="34" charset="0"/>
              </a:rPr>
              <a:t> of year</a:t>
            </a:r>
          </a:p>
          <a:p>
            <a:pPr algn="ctr" eaLnBrk="1" hangingPunct="1">
              <a:defRPr/>
            </a:pPr>
            <a:r>
              <a:rPr lang="en-GB" b="1" i="1" dirty="0">
                <a:solidFill>
                  <a:srgbClr val="5E82AB"/>
                </a:solidFill>
                <a:latin typeface="DINOT-Light"/>
                <a:cs typeface="Arial" pitchFamily="34" charset="0"/>
              </a:rPr>
              <a:t>(uplifted for inflation)</a:t>
            </a:r>
          </a:p>
        </p:txBody>
      </p:sp>
      <p:sp>
        <p:nvSpPr>
          <p:cNvPr id="8" name="Rounded Rectangle 6">
            <a:extLst>
              <a:ext uri="{FF2B5EF4-FFF2-40B4-BE49-F238E27FC236}">
                <a16:creationId xmlns:a16="http://schemas.microsoft.com/office/drawing/2014/main" id="{89419908-36D7-446A-AA03-EABE409D13E9}"/>
              </a:ext>
            </a:extLst>
          </p:cNvPr>
          <p:cNvSpPr/>
          <p:nvPr/>
        </p:nvSpPr>
        <p:spPr>
          <a:xfrm>
            <a:off x="5136117" y="2249118"/>
            <a:ext cx="835262" cy="184510"/>
          </a:xfrm>
          <a:prstGeom prst="roundRect">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100" dirty="0">
              <a:solidFill>
                <a:schemeClr val="bg1"/>
              </a:solidFill>
              <a:latin typeface="DINOT-Light"/>
              <a:cs typeface="Arial" pitchFamily="34" charset="0"/>
            </a:endParaRPr>
          </a:p>
        </p:txBody>
      </p:sp>
      <p:sp>
        <p:nvSpPr>
          <p:cNvPr id="9" name="Rounded Rectangle 6">
            <a:extLst>
              <a:ext uri="{FF2B5EF4-FFF2-40B4-BE49-F238E27FC236}">
                <a16:creationId xmlns:a16="http://schemas.microsoft.com/office/drawing/2014/main" id="{DE7EEFA3-035D-49A5-BEE9-B454B6B2950D}"/>
              </a:ext>
            </a:extLst>
          </p:cNvPr>
          <p:cNvSpPr/>
          <p:nvPr/>
        </p:nvSpPr>
        <p:spPr>
          <a:xfrm>
            <a:off x="3018511" y="3282372"/>
            <a:ext cx="900000" cy="900000"/>
          </a:xfrm>
          <a:prstGeom prst="mathMultiply">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
        <p:nvSpPr>
          <p:cNvPr id="10" name="Rounded Rectangle 6">
            <a:extLst>
              <a:ext uri="{FF2B5EF4-FFF2-40B4-BE49-F238E27FC236}">
                <a16:creationId xmlns:a16="http://schemas.microsoft.com/office/drawing/2014/main" id="{1FF4423A-5E02-41A8-A784-1EAF8830CDEA}"/>
              </a:ext>
            </a:extLst>
          </p:cNvPr>
          <p:cNvSpPr/>
          <p:nvPr/>
        </p:nvSpPr>
        <p:spPr>
          <a:xfrm>
            <a:off x="3982093" y="3518989"/>
            <a:ext cx="1388351" cy="34011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5E82AB"/>
                </a:solidFill>
                <a:latin typeface="DINOT-Light"/>
                <a:cs typeface="Arial" pitchFamily="34" charset="0"/>
              </a:rPr>
              <a:t>Factor of 16</a:t>
            </a:r>
          </a:p>
        </p:txBody>
      </p:sp>
      <p:sp>
        <p:nvSpPr>
          <p:cNvPr id="11" name="Rounded Rectangle 6">
            <a:extLst>
              <a:ext uri="{FF2B5EF4-FFF2-40B4-BE49-F238E27FC236}">
                <a16:creationId xmlns:a16="http://schemas.microsoft.com/office/drawing/2014/main" id="{7489D9BB-1D05-4B41-AADA-1EE70B2B7FBA}"/>
              </a:ext>
            </a:extLst>
          </p:cNvPr>
          <p:cNvSpPr/>
          <p:nvPr/>
        </p:nvSpPr>
        <p:spPr>
          <a:xfrm>
            <a:off x="5515635" y="3282372"/>
            <a:ext cx="900000" cy="900000"/>
          </a:xfrm>
          <a:prstGeom prst="mathEqual">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
        <p:nvSpPr>
          <p:cNvPr id="12" name="Rounded Rectangle 6">
            <a:extLst>
              <a:ext uri="{FF2B5EF4-FFF2-40B4-BE49-F238E27FC236}">
                <a16:creationId xmlns:a16="http://schemas.microsoft.com/office/drawing/2014/main" id="{289B4012-42B9-45C0-9486-B5922D9C92FE}"/>
              </a:ext>
            </a:extLst>
          </p:cNvPr>
          <p:cNvSpPr/>
          <p:nvPr/>
        </p:nvSpPr>
        <p:spPr>
          <a:xfrm>
            <a:off x="328171" y="1249699"/>
            <a:ext cx="2181762" cy="3229165"/>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latin typeface="DINOT-Light"/>
                <a:cs typeface="Arial" pitchFamily="34" charset="0"/>
              </a:rPr>
              <a:t>NHS</a:t>
            </a:r>
          </a:p>
          <a:p>
            <a:pPr algn="ctr" eaLnBrk="1" hangingPunct="1">
              <a:defRPr/>
            </a:pPr>
            <a:r>
              <a:rPr lang="en-GB" sz="2400" b="1" dirty="0">
                <a:latin typeface="DINOT-Light"/>
                <a:cs typeface="Arial" pitchFamily="34" charset="0"/>
              </a:rPr>
              <a:t>Pension</a:t>
            </a:r>
          </a:p>
          <a:p>
            <a:pPr algn="ctr" eaLnBrk="1" hangingPunct="1">
              <a:defRPr/>
            </a:pPr>
            <a:r>
              <a:rPr lang="en-GB" sz="2400" b="1" dirty="0">
                <a:latin typeface="DINOT-Light"/>
                <a:cs typeface="Arial" pitchFamily="34" charset="0"/>
              </a:rPr>
              <a:t>Scheme</a:t>
            </a:r>
          </a:p>
          <a:p>
            <a:pPr algn="ctr" eaLnBrk="1" hangingPunct="1">
              <a:defRPr/>
            </a:pPr>
            <a:endParaRPr lang="en-GB" sz="2400" b="1" dirty="0">
              <a:latin typeface="DINOT-Light"/>
              <a:cs typeface="Arial" pitchFamily="34" charset="0"/>
            </a:endParaRPr>
          </a:p>
          <a:p>
            <a:pPr algn="ctr" eaLnBrk="1" hangingPunct="1">
              <a:defRPr/>
            </a:pPr>
            <a:r>
              <a:rPr lang="en-GB" b="1" dirty="0">
                <a:latin typeface="DINOT-Light"/>
                <a:cs typeface="Arial" pitchFamily="34" charset="0"/>
              </a:rPr>
              <a:t>“Defined Benefit”</a:t>
            </a:r>
          </a:p>
        </p:txBody>
      </p:sp>
      <p:sp>
        <p:nvSpPr>
          <p:cNvPr id="13" name="Rounded Rectangle 6">
            <a:extLst>
              <a:ext uri="{FF2B5EF4-FFF2-40B4-BE49-F238E27FC236}">
                <a16:creationId xmlns:a16="http://schemas.microsoft.com/office/drawing/2014/main" id="{228EAAA1-C715-4EE5-9C76-9121F6EFD0B0}"/>
              </a:ext>
            </a:extLst>
          </p:cNvPr>
          <p:cNvSpPr/>
          <p:nvPr/>
        </p:nvSpPr>
        <p:spPr>
          <a:xfrm>
            <a:off x="3236405" y="1178656"/>
            <a:ext cx="5076000" cy="1448454"/>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
        <p:nvSpPr>
          <p:cNvPr id="14" name="Rounded Rectangle 6">
            <a:extLst>
              <a:ext uri="{FF2B5EF4-FFF2-40B4-BE49-F238E27FC236}">
                <a16:creationId xmlns:a16="http://schemas.microsoft.com/office/drawing/2014/main" id="{81C33CDC-0AD4-4AB2-B58D-F90087C5DC10}"/>
              </a:ext>
            </a:extLst>
          </p:cNvPr>
          <p:cNvSpPr/>
          <p:nvPr/>
        </p:nvSpPr>
        <p:spPr>
          <a:xfrm>
            <a:off x="3521212" y="1358678"/>
            <a:ext cx="4512637" cy="23297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b="1" dirty="0">
              <a:solidFill>
                <a:schemeClr val="tx1"/>
              </a:solidFill>
              <a:latin typeface="DINOT-Light"/>
              <a:cs typeface="Arial" pitchFamily="34" charset="0"/>
            </a:endParaRPr>
          </a:p>
        </p:txBody>
      </p:sp>
      <p:sp>
        <p:nvSpPr>
          <p:cNvPr id="15" name="Rounded Rectangle 6">
            <a:extLst>
              <a:ext uri="{FF2B5EF4-FFF2-40B4-BE49-F238E27FC236}">
                <a16:creationId xmlns:a16="http://schemas.microsoft.com/office/drawing/2014/main" id="{2882102E-45BE-44B4-895F-3BAC2887B869}"/>
              </a:ext>
            </a:extLst>
          </p:cNvPr>
          <p:cNvSpPr/>
          <p:nvPr/>
        </p:nvSpPr>
        <p:spPr>
          <a:xfrm>
            <a:off x="2743688" y="5753220"/>
            <a:ext cx="2799761" cy="594821"/>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5E82AB"/>
                </a:solidFill>
                <a:latin typeface="DINOT-Light"/>
                <a:cs typeface="Arial" pitchFamily="34" charset="0"/>
              </a:rPr>
              <a:t>Gross contributions paid</a:t>
            </a:r>
          </a:p>
        </p:txBody>
      </p:sp>
      <p:sp>
        <p:nvSpPr>
          <p:cNvPr id="16" name="Rounded Rectangle 6">
            <a:extLst>
              <a:ext uri="{FF2B5EF4-FFF2-40B4-BE49-F238E27FC236}">
                <a16:creationId xmlns:a16="http://schemas.microsoft.com/office/drawing/2014/main" id="{8715FDF6-1C08-4911-9AA2-6F8E60A81785}"/>
              </a:ext>
            </a:extLst>
          </p:cNvPr>
          <p:cNvSpPr/>
          <p:nvPr/>
        </p:nvSpPr>
        <p:spPr>
          <a:xfrm>
            <a:off x="5562882" y="5612364"/>
            <a:ext cx="900000" cy="900000"/>
          </a:xfrm>
          <a:prstGeom prst="mathEqual">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
        <p:nvSpPr>
          <p:cNvPr id="17" name="Rounded Rectangle 6">
            <a:extLst>
              <a:ext uri="{FF2B5EF4-FFF2-40B4-BE49-F238E27FC236}">
                <a16:creationId xmlns:a16="http://schemas.microsoft.com/office/drawing/2014/main" id="{80BECF22-7655-4D74-BA3A-4F17E6D82C84}"/>
              </a:ext>
            </a:extLst>
          </p:cNvPr>
          <p:cNvSpPr/>
          <p:nvPr/>
        </p:nvSpPr>
        <p:spPr>
          <a:xfrm>
            <a:off x="6650748" y="5675314"/>
            <a:ext cx="2088000" cy="859719"/>
          </a:xfrm>
          <a:prstGeom prst="roundRect">
            <a:avLst/>
          </a:prstGeom>
          <a:noFill/>
          <a:ln w="5715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C60C30"/>
                </a:solidFill>
                <a:latin typeface="DINOT-Light"/>
                <a:cs typeface="Arial" pitchFamily="34" charset="0"/>
              </a:rPr>
              <a:t>Value of one year’s DC pension saving</a:t>
            </a:r>
          </a:p>
        </p:txBody>
      </p:sp>
      <p:cxnSp>
        <p:nvCxnSpPr>
          <p:cNvPr id="18" name="Straight Connector 17">
            <a:extLst>
              <a:ext uri="{FF2B5EF4-FFF2-40B4-BE49-F238E27FC236}">
                <a16:creationId xmlns:a16="http://schemas.microsoft.com/office/drawing/2014/main" id="{D023BC10-A4A7-4BF9-B42D-AA2B847C5503}"/>
              </a:ext>
            </a:extLst>
          </p:cNvPr>
          <p:cNvCxnSpPr>
            <a:cxnSpLocks/>
          </p:cNvCxnSpPr>
          <p:nvPr/>
        </p:nvCxnSpPr>
        <p:spPr>
          <a:xfrm>
            <a:off x="152400" y="4748538"/>
            <a:ext cx="8839200" cy="0"/>
          </a:xfrm>
          <a:prstGeom prst="line">
            <a:avLst/>
          </a:prstGeom>
          <a:ln w="28575">
            <a:solidFill>
              <a:srgbClr val="5E82AB"/>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D83857-C315-4D5D-BD76-97378B90E8BA}"/>
              </a:ext>
            </a:extLst>
          </p:cNvPr>
          <p:cNvSpPr txBox="1"/>
          <p:nvPr/>
        </p:nvSpPr>
        <p:spPr>
          <a:xfrm>
            <a:off x="2843808" y="1150922"/>
            <a:ext cx="5616625" cy="783193"/>
          </a:xfrm>
          <a:prstGeom prst="roundRect">
            <a:avLst/>
          </a:prstGeom>
          <a:solidFill>
            <a:srgbClr val="5E82AB"/>
          </a:solidFill>
          <a:ln w="38100">
            <a:noFill/>
          </a:ln>
        </p:spPr>
        <p:txBody>
          <a:bodyPr wrap="square" rtlCol="0" anchor="ctr">
            <a:spAutoFit/>
          </a:bodyPr>
          <a:lstStyle/>
          <a:p>
            <a:pPr algn="ctr"/>
            <a:r>
              <a:rPr lang="en-US" sz="2000" b="1" dirty="0">
                <a:solidFill>
                  <a:schemeClr val="bg1"/>
                </a:solidFill>
                <a:latin typeface="DINOT-Light"/>
              </a:rPr>
              <a:t>DB pension earned over the year (in real terms)</a:t>
            </a:r>
          </a:p>
        </p:txBody>
      </p:sp>
      <p:sp>
        <p:nvSpPr>
          <p:cNvPr id="22" name="Double Bracket 21">
            <a:extLst>
              <a:ext uri="{FF2B5EF4-FFF2-40B4-BE49-F238E27FC236}">
                <a16:creationId xmlns:a16="http://schemas.microsoft.com/office/drawing/2014/main" id="{3A1FA05D-3DDF-498C-8E02-7A1BDAF5E29B}"/>
              </a:ext>
            </a:extLst>
          </p:cNvPr>
          <p:cNvSpPr/>
          <p:nvPr/>
        </p:nvSpPr>
        <p:spPr>
          <a:xfrm>
            <a:off x="2947939" y="1938535"/>
            <a:ext cx="5568543" cy="1194669"/>
          </a:xfrm>
          <a:prstGeom prst="bracketPair">
            <a:avLst/>
          </a:prstGeom>
          <a:ln w="76200">
            <a:solidFill>
              <a:srgbClr val="5E82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DINOT-Light"/>
            </a:endParaRPr>
          </a:p>
        </p:txBody>
      </p:sp>
      <p:sp>
        <p:nvSpPr>
          <p:cNvPr id="23" name="TextBox 22">
            <a:extLst>
              <a:ext uri="{FF2B5EF4-FFF2-40B4-BE49-F238E27FC236}">
                <a16:creationId xmlns:a16="http://schemas.microsoft.com/office/drawing/2014/main" id="{A3FF7F0B-6BDE-4C80-AF6E-99F56C619032}"/>
              </a:ext>
            </a:extLst>
          </p:cNvPr>
          <p:cNvSpPr txBox="1"/>
          <p:nvPr/>
        </p:nvSpPr>
        <p:spPr>
          <a:xfrm>
            <a:off x="3218405" y="5083473"/>
            <a:ext cx="5112000" cy="442674"/>
          </a:xfrm>
          <a:prstGeom prst="roundRect">
            <a:avLst/>
          </a:prstGeom>
          <a:solidFill>
            <a:srgbClr val="5E82AB"/>
          </a:solidFill>
          <a:ln w="38100">
            <a:noFill/>
          </a:ln>
        </p:spPr>
        <p:txBody>
          <a:bodyPr wrap="square" rtlCol="0" anchor="ctr">
            <a:spAutoFit/>
          </a:bodyPr>
          <a:lstStyle/>
          <a:p>
            <a:pPr algn="ctr"/>
            <a:r>
              <a:rPr lang="en-US" sz="2000" b="1" dirty="0">
                <a:solidFill>
                  <a:schemeClr val="bg1"/>
                </a:solidFill>
                <a:latin typeface="DINOT-Light"/>
              </a:rPr>
              <a:t>DC pension earned over the year</a:t>
            </a:r>
          </a:p>
        </p:txBody>
      </p:sp>
    </p:spTree>
    <p:extLst>
      <p:ext uri="{BB962C8B-B14F-4D97-AF65-F5344CB8AC3E}">
        <p14:creationId xmlns:p14="http://schemas.microsoft.com/office/powerpoint/2010/main" val="42766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p:bldP spid="11" grpId="0" animBg="1"/>
      <p:bldP spid="12" grpId="0" animBg="1"/>
      <p:bldP spid="13" grpId="0" animBg="1"/>
      <p:bldP spid="15" grpId="0"/>
      <p:bldP spid="16" grpId="0" animBg="1"/>
      <p:bldP spid="17" grpId="0" animBg="1"/>
      <p:bldP spid="19" grpId="0" animBg="1"/>
      <p:bldP spid="22" grpId="0" animBg="1"/>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Breaching the Annual Allowance</a:t>
            </a:r>
          </a:p>
        </p:txBody>
      </p:sp>
      <p:sp>
        <p:nvSpPr>
          <p:cNvPr id="4" name="Rounded Rectangle 6">
            <a:extLst>
              <a:ext uri="{FF2B5EF4-FFF2-40B4-BE49-F238E27FC236}">
                <a16:creationId xmlns:a16="http://schemas.microsoft.com/office/drawing/2014/main" id="{70078E1E-A7B7-41AE-88CB-2DE827EB0DF2}"/>
              </a:ext>
            </a:extLst>
          </p:cNvPr>
          <p:cNvSpPr/>
          <p:nvPr/>
        </p:nvSpPr>
        <p:spPr>
          <a:xfrm>
            <a:off x="157688" y="2996952"/>
            <a:ext cx="2434952" cy="1144704"/>
          </a:xfrm>
          <a:prstGeom prst="roundRect">
            <a:avLst/>
          </a:prstGeom>
          <a:solidFill>
            <a:srgbClr val="5EB6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bg1"/>
                </a:solidFill>
                <a:latin typeface="Arial" pitchFamily="34" charset="0"/>
                <a:cs typeface="Arial" pitchFamily="34" charset="0"/>
              </a:rPr>
              <a:t>Value of one year’s</a:t>
            </a:r>
          </a:p>
          <a:p>
            <a:pPr algn="ctr" eaLnBrk="1" hangingPunct="1">
              <a:defRPr/>
            </a:pPr>
            <a:r>
              <a:rPr lang="en-GB" b="1" dirty="0">
                <a:solidFill>
                  <a:schemeClr val="bg1"/>
                </a:solidFill>
                <a:latin typeface="Arial" pitchFamily="34" charset="0"/>
                <a:cs typeface="Arial" pitchFamily="34" charset="0"/>
              </a:rPr>
              <a:t>pension saving</a:t>
            </a:r>
          </a:p>
          <a:p>
            <a:pPr algn="ctr" eaLnBrk="1" hangingPunct="1">
              <a:defRPr/>
            </a:pPr>
            <a:r>
              <a:rPr lang="en-GB" b="1" dirty="0">
                <a:solidFill>
                  <a:schemeClr val="bg1"/>
                </a:solidFill>
                <a:latin typeface="Arial" pitchFamily="34" charset="0"/>
                <a:cs typeface="Arial" pitchFamily="34" charset="0"/>
              </a:rPr>
              <a:t>DB + DC</a:t>
            </a:r>
          </a:p>
        </p:txBody>
      </p:sp>
      <p:sp>
        <p:nvSpPr>
          <p:cNvPr id="5" name="Rounded Rectangle 6">
            <a:extLst>
              <a:ext uri="{FF2B5EF4-FFF2-40B4-BE49-F238E27FC236}">
                <a16:creationId xmlns:a16="http://schemas.microsoft.com/office/drawing/2014/main" id="{FD915E61-28E4-41F5-97A9-4E8ADA11E490}"/>
              </a:ext>
            </a:extLst>
          </p:cNvPr>
          <p:cNvSpPr/>
          <p:nvPr/>
        </p:nvSpPr>
        <p:spPr>
          <a:xfrm>
            <a:off x="2727207" y="3415697"/>
            <a:ext cx="969636" cy="275678"/>
          </a:xfrm>
          <a:prstGeom prst="roundRect">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bg1"/>
              </a:solidFill>
              <a:latin typeface="Arial" pitchFamily="34" charset="0"/>
              <a:cs typeface="Arial" pitchFamily="34" charset="0"/>
            </a:endParaRPr>
          </a:p>
        </p:txBody>
      </p:sp>
      <p:sp>
        <p:nvSpPr>
          <p:cNvPr id="6" name="Rounded Rectangle 6">
            <a:extLst>
              <a:ext uri="{FF2B5EF4-FFF2-40B4-BE49-F238E27FC236}">
                <a16:creationId xmlns:a16="http://schemas.microsoft.com/office/drawing/2014/main" id="{492A3B5F-D591-4091-B78A-B3DABBA8A336}"/>
              </a:ext>
            </a:extLst>
          </p:cNvPr>
          <p:cNvSpPr/>
          <p:nvPr/>
        </p:nvSpPr>
        <p:spPr>
          <a:xfrm>
            <a:off x="3862223" y="2996952"/>
            <a:ext cx="2457708" cy="1144704"/>
          </a:xfrm>
          <a:prstGeom prst="roundRect">
            <a:avLst/>
          </a:prstGeom>
          <a:solidFill>
            <a:srgbClr val="5EB6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bg1"/>
                </a:solidFill>
                <a:latin typeface="Arial" pitchFamily="34" charset="0"/>
                <a:cs typeface="Arial" pitchFamily="34" charset="0"/>
              </a:rPr>
              <a:t>£40,000*</a:t>
            </a:r>
          </a:p>
          <a:p>
            <a:pPr algn="ctr" eaLnBrk="1" hangingPunct="1">
              <a:defRPr/>
            </a:pPr>
            <a:r>
              <a:rPr lang="en-GB" b="1" dirty="0">
                <a:solidFill>
                  <a:schemeClr val="bg1"/>
                </a:solidFill>
                <a:latin typeface="Arial" pitchFamily="34" charset="0"/>
                <a:cs typeface="Arial" pitchFamily="34" charset="0"/>
              </a:rPr>
              <a:t>plus carry forward from last 3 years</a:t>
            </a:r>
          </a:p>
          <a:p>
            <a:pPr algn="ctr" eaLnBrk="1" hangingPunct="1">
              <a:defRPr/>
            </a:pPr>
            <a:r>
              <a:rPr lang="en-GB" sz="1100" b="1" i="1" dirty="0">
                <a:solidFill>
                  <a:schemeClr val="bg1"/>
                </a:solidFill>
                <a:latin typeface="Arial" pitchFamily="34" charset="0"/>
                <a:cs typeface="Arial" pitchFamily="34" charset="0"/>
              </a:rPr>
              <a:t>(*ignores tapering)</a:t>
            </a:r>
          </a:p>
        </p:txBody>
      </p:sp>
      <p:sp>
        <p:nvSpPr>
          <p:cNvPr id="7" name="Rounded Rectangle 6">
            <a:extLst>
              <a:ext uri="{FF2B5EF4-FFF2-40B4-BE49-F238E27FC236}">
                <a16:creationId xmlns:a16="http://schemas.microsoft.com/office/drawing/2014/main" id="{24C899BF-4978-4D98-9695-C5EACF1EC620}"/>
              </a:ext>
            </a:extLst>
          </p:cNvPr>
          <p:cNvSpPr/>
          <p:nvPr/>
        </p:nvSpPr>
        <p:spPr>
          <a:xfrm>
            <a:off x="6398028" y="3103536"/>
            <a:ext cx="900000" cy="900000"/>
          </a:xfrm>
          <a:prstGeom prst="mathEqual">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Arial" pitchFamily="34" charset="0"/>
              <a:cs typeface="Arial" pitchFamily="34" charset="0"/>
            </a:endParaRPr>
          </a:p>
        </p:txBody>
      </p:sp>
      <p:sp>
        <p:nvSpPr>
          <p:cNvPr id="8" name="Rounded Rectangle 6">
            <a:extLst>
              <a:ext uri="{FF2B5EF4-FFF2-40B4-BE49-F238E27FC236}">
                <a16:creationId xmlns:a16="http://schemas.microsoft.com/office/drawing/2014/main" id="{ADC7B7BF-1EDE-4C0F-9F1D-E4DE020FC6B3}"/>
              </a:ext>
            </a:extLst>
          </p:cNvPr>
          <p:cNvSpPr/>
          <p:nvPr/>
        </p:nvSpPr>
        <p:spPr>
          <a:xfrm>
            <a:off x="7376125" y="2996952"/>
            <a:ext cx="1542765" cy="1153368"/>
          </a:xfrm>
          <a:prstGeom prst="roundRect">
            <a:avLst/>
          </a:prstGeom>
          <a:noFill/>
          <a:ln w="3810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C00000"/>
                </a:solidFill>
                <a:latin typeface="Arial" pitchFamily="34" charset="0"/>
                <a:cs typeface="Arial" pitchFamily="34" charset="0"/>
              </a:rPr>
              <a:t>Excess pension savings</a:t>
            </a:r>
          </a:p>
        </p:txBody>
      </p:sp>
      <p:cxnSp>
        <p:nvCxnSpPr>
          <p:cNvPr id="11" name="Straight Connector 10">
            <a:extLst>
              <a:ext uri="{FF2B5EF4-FFF2-40B4-BE49-F238E27FC236}">
                <a16:creationId xmlns:a16="http://schemas.microsoft.com/office/drawing/2014/main" id="{18116BB1-F244-42DE-800D-82FD34EA4AF9}"/>
              </a:ext>
            </a:extLst>
          </p:cNvPr>
          <p:cNvCxnSpPr>
            <a:cxnSpLocks/>
          </p:cNvCxnSpPr>
          <p:nvPr/>
        </p:nvCxnSpPr>
        <p:spPr>
          <a:xfrm>
            <a:off x="152400" y="3295416"/>
            <a:ext cx="8839200" cy="0"/>
          </a:xfrm>
          <a:prstGeom prst="line">
            <a:avLst/>
          </a:prstGeom>
          <a:ln w="28575">
            <a:no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7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GB" dirty="0"/>
              <a:t>Keeping track of the AA</a:t>
            </a:r>
          </a:p>
        </p:txBody>
      </p:sp>
      <p:sp>
        <p:nvSpPr>
          <p:cNvPr id="21" name="TextBox 20">
            <a:extLst>
              <a:ext uri="{FF2B5EF4-FFF2-40B4-BE49-F238E27FC236}">
                <a16:creationId xmlns:a16="http://schemas.microsoft.com/office/drawing/2014/main" id="{98296FAD-4EFD-4B7F-8710-7F3D6E4A3A19}"/>
              </a:ext>
            </a:extLst>
          </p:cNvPr>
          <p:cNvSpPr txBox="1"/>
          <p:nvPr/>
        </p:nvSpPr>
        <p:spPr>
          <a:xfrm>
            <a:off x="323528" y="1340768"/>
            <a:ext cx="6883975" cy="442674"/>
          </a:xfrm>
          <a:prstGeom prst="roundRect">
            <a:avLst/>
          </a:prstGeom>
          <a:solidFill>
            <a:schemeClr val="bg1"/>
          </a:solidFill>
          <a:ln w="38100">
            <a:noFill/>
          </a:ln>
        </p:spPr>
        <p:txBody>
          <a:bodyPr wrap="square" rtlCol="0" anchor="ctr">
            <a:spAutoFit/>
          </a:bodyPr>
          <a:lstStyle/>
          <a:p>
            <a:r>
              <a:rPr lang="en-US" sz="2000" b="1" dirty="0">
                <a:solidFill>
                  <a:srgbClr val="5E82AB"/>
                </a:solidFill>
                <a:latin typeface="DINOT-Light"/>
              </a:rPr>
              <a:t>The Scheme will send you a statement if you exceed the AA</a:t>
            </a:r>
          </a:p>
        </p:txBody>
      </p:sp>
      <p:pic>
        <p:nvPicPr>
          <p:cNvPr id="2" name="Picture 1">
            <a:extLst>
              <a:ext uri="{FF2B5EF4-FFF2-40B4-BE49-F238E27FC236}">
                <a16:creationId xmlns:a16="http://schemas.microsoft.com/office/drawing/2014/main" id="{07905F04-BE8F-4221-94F4-FE906FB90B1F}"/>
              </a:ext>
            </a:extLst>
          </p:cNvPr>
          <p:cNvPicPr>
            <a:picLocks noChangeAspect="1"/>
          </p:cNvPicPr>
          <p:nvPr/>
        </p:nvPicPr>
        <p:blipFill rotWithShape="1">
          <a:blip r:embed="rId3"/>
          <a:srcRect b="48799"/>
          <a:stretch/>
        </p:blipFill>
        <p:spPr>
          <a:xfrm>
            <a:off x="323528" y="2132856"/>
            <a:ext cx="4754172"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Speech Bubble: Rectangle with Corners Rounded 19">
            <a:extLst>
              <a:ext uri="{FF2B5EF4-FFF2-40B4-BE49-F238E27FC236}">
                <a16:creationId xmlns:a16="http://schemas.microsoft.com/office/drawing/2014/main" id="{3D3702B5-5971-43A6-904E-025E7BE2CB0D}"/>
              </a:ext>
            </a:extLst>
          </p:cNvPr>
          <p:cNvSpPr/>
          <p:nvPr/>
        </p:nvSpPr>
        <p:spPr>
          <a:xfrm>
            <a:off x="5436096" y="2132856"/>
            <a:ext cx="3528392" cy="1440160"/>
          </a:xfrm>
          <a:prstGeom prst="wedgeRoundRectCallout">
            <a:avLst>
              <a:gd name="adj1" fmla="val -57401"/>
              <a:gd name="adj2" fmla="val 28637"/>
              <a:gd name="adj3" fmla="val 16667"/>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statement will show the value of your pension savings for the latest tax year…</a:t>
            </a:r>
          </a:p>
        </p:txBody>
      </p:sp>
      <p:sp>
        <p:nvSpPr>
          <p:cNvPr id="25" name="Speech Bubble: Rectangle with Corners Rounded 24">
            <a:extLst>
              <a:ext uri="{FF2B5EF4-FFF2-40B4-BE49-F238E27FC236}">
                <a16:creationId xmlns:a16="http://schemas.microsoft.com/office/drawing/2014/main" id="{B0364287-55AC-4DB6-8ECB-5C2A1E982A41}"/>
              </a:ext>
            </a:extLst>
          </p:cNvPr>
          <p:cNvSpPr/>
          <p:nvPr/>
        </p:nvSpPr>
        <p:spPr>
          <a:xfrm>
            <a:off x="5436096" y="3861048"/>
            <a:ext cx="3528392" cy="1440160"/>
          </a:xfrm>
          <a:prstGeom prst="wedgeRoundRectCallout">
            <a:avLst>
              <a:gd name="adj1" fmla="val -57401"/>
              <a:gd name="adj2" fmla="val 28637"/>
              <a:gd name="adj3" fmla="val 16667"/>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…and the previous 3 years, enabling you to work out your unused AA to carry forward.</a:t>
            </a:r>
          </a:p>
        </p:txBody>
      </p:sp>
      <p:sp>
        <p:nvSpPr>
          <p:cNvPr id="26" name="Flowchart: Process 25">
            <a:extLst>
              <a:ext uri="{FF2B5EF4-FFF2-40B4-BE49-F238E27FC236}">
                <a16:creationId xmlns:a16="http://schemas.microsoft.com/office/drawing/2014/main" id="{5AE4AEBE-CDF5-4FFC-859B-5583C5673DA7}"/>
              </a:ext>
            </a:extLst>
          </p:cNvPr>
          <p:cNvSpPr/>
          <p:nvPr/>
        </p:nvSpPr>
        <p:spPr>
          <a:xfrm>
            <a:off x="457200" y="5877272"/>
            <a:ext cx="8363272" cy="720080"/>
          </a:xfrm>
          <a:prstGeom prst="flowChartProcess">
            <a:avLst/>
          </a:prstGeom>
          <a:solidFill>
            <a:srgbClr val="F5A52C"/>
          </a:solidFill>
          <a:ln>
            <a:solidFill>
              <a:srgbClr val="F5A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Scheme will ONLY inform you about the value of your NHS benefits. You need to also consider benefits you might be building up outside the Scheme. </a:t>
            </a:r>
          </a:p>
        </p:txBody>
      </p:sp>
    </p:spTree>
    <p:extLst>
      <p:ext uri="{BB962C8B-B14F-4D97-AF65-F5344CB8AC3E}">
        <p14:creationId xmlns:p14="http://schemas.microsoft.com/office/powerpoint/2010/main" val="297406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25"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Annual Allowance</a:t>
            </a:r>
            <a:br>
              <a:rPr lang="en-GB" dirty="0"/>
            </a:br>
            <a:r>
              <a:rPr lang="en-GB" dirty="0"/>
              <a:t>How to pay…</a:t>
            </a:r>
          </a:p>
        </p:txBody>
      </p:sp>
      <p:sp>
        <p:nvSpPr>
          <p:cNvPr id="9" name="Rounded Rectangle 7">
            <a:extLst>
              <a:ext uri="{FF2B5EF4-FFF2-40B4-BE49-F238E27FC236}">
                <a16:creationId xmlns:a16="http://schemas.microsoft.com/office/drawing/2014/main" id="{E8E8539F-2A65-42A6-824F-A91A0CA23799}"/>
              </a:ext>
            </a:extLst>
          </p:cNvPr>
          <p:cNvSpPr/>
          <p:nvPr/>
        </p:nvSpPr>
        <p:spPr>
          <a:xfrm>
            <a:off x="457200" y="3401306"/>
            <a:ext cx="1332000" cy="3243538"/>
          </a:xfrm>
          <a:prstGeom prst="roundRect">
            <a:avLst/>
          </a:prstGeom>
          <a:solidFill>
            <a:srgbClr val="5EB6E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dirty="0">
                <a:latin typeface="Arial" pitchFamily="34" charset="0"/>
                <a:cs typeface="Arial" pitchFamily="34" charset="0"/>
              </a:rPr>
              <a:t>Taxable income</a:t>
            </a:r>
          </a:p>
        </p:txBody>
      </p:sp>
      <p:sp>
        <p:nvSpPr>
          <p:cNvPr id="10" name="Rounded Rectangle 6">
            <a:extLst>
              <a:ext uri="{FF2B5EF4-FFF2-40B4-BE49-F238E27FC236}">
                <a16:creationId xmlns:a16="http://schemas.microsoft.com/office/drawing/2014/main" id="{F08B53B9-3D3B-4262-B37C-EB038CC3E433}"/>
              </a:ext>
            </a:extLst>
          </p:cNvPr>
          <p:cNvSpPr/>
          <p:nvPr/>
        </p:nvSpPr>
        <p:spPr>
          <a:xfrm>
            <a:off x="457200" y="2140401"/>
            <a:ext cx="1332000" cy="1253360"/>
          </a:xfrm>
          <a:prstGeom prst="roundRect">
            <a:avLst/>
          </a:prstGeom>
          <a:noFill/>
          <a:ln w="3810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solidFill>
                  <a:srgbClr val="FF0000"/>
                </a:solidFill>
                <a:latin typeface="Arial" pitchFamily="34" charset="0"/>
                <a:cs typeface="Arial" pitchFamily="34" charset="0"/>
              </a:rPr>
              <a:t>Excess pension savings</a:t>
            </a:r>
          </a:p>
        </p:txBody>
      </p:sp>
      <p:cxnSp>
        <p:nvCxnSpPr>
          <p:cNvPr id="11" name="Straight Connector 10">
            <a:extLst>
              <a:ext uri="{FF2B5EF4-FFF2-40B4-BE49-F238E27FC236}">
                <a16:creationId xmlns:a16="http://schemas.microsoft.com/office/drawing/2014/main" id="{18116BB1-F244-42DE-800D-82FD34EA4AF9}"/>
              </a:ext>
            </a:extLst>
          </p:cNvPr>
          <p:cNvCxnSpPr>
            <a:cxnSpLocks/>
          </p:cNvCxnSpPr>
          <p:nvPr/>
        </p:nvCxnSpPr>
        <p:spPr>
          <a:xfrm>
            <a:off x="107504" y="2132856"/>
            <a:ext cx="8839200" cy="0"/>
          </a:xfrm>
          <a:prstGeom prst="line">
            <a:avLst/>
          </a:prstGeom>
          <a:ln w="28575">
            <a:noFill/>
            <a:prstDash val="sysDash"/>
          </a:ln>
        </p:spPr>
        <p:style>
          <a:lnRef idx="1">
            <a:schemeClr val="accent1"/>
          </a:lnRef>
          <a:fillRef idx="0">
            <a:schemeClr val="accent1"/>
          </a:fillRef>
          <a:effectRef idx="0">
            <a:schemeClr val="accent1"/>
          </a:effectRef>
          <a:fontRef idx="minor">
            <a:schemeClr val="tx1"/>
          </a:fontRef>
        </p:style>
      </p:cxnSp>
      <p:sp>
        <p:nvSpPr>
          <p:cNvPr id="12" name="Rounded Rectangle 6">
            <a:extLst>
              <a:ext uri="{FF2B5EF4-FFF2-40B4-BE49-F238E27FC236}">
                <a16:creationId xmlns:a16="http://schemas.microsoft.com/office/drawing/2014/main" id="{7F798034-BBF3-4369-A161-59044CD94238}"/>
              </a:ext>
            </a:extLst>
          </p:cNvPr>
          <p:cNvSpPr/>
          <p:nvPr/>
        </p:nvSpPr>
        <p:spPr>
          <a:xfrm>
            <a:off x="3879616" y="2395381"/>
            <a:ext cx="3743832" cy="408623"/>
          </a:xfrm>
          <a:prstGeom prst="roundRect">
            <a:avLst/>
          </a:prstGeom>
          <a:solidFill>
            <a:srgbClr val="C60C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b="1" dirty="0">
                <a:solidFill>
                  <a:schemeClr val="bg1"/>
                </a:solidFill>
                <a:latin typeface="Arial" pitchFamily="34" charset="0"/>
                <a:cs typeface="Arial" pitchFamily="34" charset="0"/>
              </a:rPr>
              <a:t>AA tax charge</a:t>
            </a:r>
          </a:p>
        </p:txBody>
      </p:sp>
      <p:sp>
        <p:nvSpPr>
          <p:cNvPr id="13" name="Rounded Rectangle 6">
            <a:extLst>
              <a:ext uri="{FF2B5EF4-FFF2-40B4-BE49-F238E27FC236}">
                <a16:creationId xmlns:a16="http://schemas.microsoft.com/office/drawing/2014/main" id="{7A2CE103-8940-442F-A19E-951FDA866223}"/>
              </a:ext>
            </a:extLst>
          </p:cNvPr>
          <p:cNvSpPr/>
          <p:nvPr/>
        </p:nvSpPr>
        <p:spPr>
          <a:xfrm>
            <a:off x="2726904" y="2868076"/>
            <a:ext cx="5940152" cy="374571"/>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rgbClr val="C00000"/>
                </a:solidFill>
                <a:latin typeface="Arial" pitchFamily="34" charset="0"/>
                <a:cs typeface="Arial" pitchFamily="34" charset="0"/>
              </a:rPr>
              <a:t>= Excess pension savings × relevant rate(s) of income tax</a:t>
            </a:r>
            <a:endParaRPr lang="en-GB" sz="1600" b="1" dirty="0">
              <a:solidFill>
                <a:srgbClr val="C00000"/>
              </a:solidFill>
              <a:latin typeface="Arial" pitchFamily="34" charset="0"/>
              <a:cs typeface="Arial" pitchFamily="34" charset="0"/>
            </a:endParaRPr>
          </a:p>
        </p:txBody>
      </p:sp>
      <p:sp>
        <p:nvSpPr>
          <p:cNvPr id="14" name="Rounded Rectangle 6">
            <a:extLst>
              <a:ext uri="{FF2B5EF4-FFF2-40B4-BE49-F238E27FC236}">
                <a16:creationId xmlns:a16="http://schemas.microsoft.com/office/drawing/2014/main" id="{9D0E6AE2-9D71-4416-A643-B6D1179E68A1}"/>
              </a:ext>
            </a:extLst>
          </p:cNvPr>
          <p:cNvSpPr/>
          <p:nvPr/>
        </p:nvSpPr>
        <p:spPr>
          <a:xfrm>
            <a:off x="3158952" y="3791346"/>
            <a:ext cx="5256000" cy="408623"/>
          </a:xfrm>
          <a:prstGeom prst="roundRect">
            <a:avLst/>
          </a:prstGeom>
          <a:solidFill>
            <a:srgbClr val="C60C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b="1" dirty="0">
                <a:solidFill>
                  <a:schemeClr val="bg1"/>
                </a:solidFill>
                <a:latin typeface="Arial" pitchFamily="34" charset="0"/>
                <a:cs typeface="Arial" pitchFamily="34" charset="0"/>
              </a:rPr>
              <a:t>AA tax charge can be paid by the…</a:t>
            </a:r>
          </a:p>
        </p:txBody>
      </p:sp>
      <p:sp>
        <p:nvSpPr>
          <p:cNvPr id="15" name="Rounded Rectangle 6">
            <a:extLst>
              <a:ext uri="{FF2B5EF4-FFF2-40B4-BE49-F238E27FC236}">
                <a16:creationId xmlns:a16="http://schemas.microsoft.com/office/drawing/2014/main" id="{24EC41A1-2A2C-4C73-B838-5FB2E15BDACB}"/>
              </a:ext>
            </a:extLst>
          </p:cNvPr>
          <p:cNvSpPr/>
          <p:nvPr/>
        </p:nvSpPr>
        <p:spPr>
          <a:xfrm>
            <a:off x="2913094" y="4745991"/>
            <a:ext cx="2952328" cy="374571"/>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rgbClr val="C00000"/>
                </a:solidFill>
                <a:latin typeface="Arial" pitchFamily="34" charset="0"/>
                <a:cs typeface="Arial" pitchFamily="34" charset="0"/>
              </a:rPr>
              <a:t>Self-assessment tax return</a:t>
            </a:r>
          </a:p>
        </p:txBody>
      </p:sp>
      <p:sp>
        <p:nvSpPr>
          <p:cNvPr id="16" name="Rounded Rectangle 6">
            <a:extLst>
              <a:ext uri="{FF2B5EF4-FFF2-40B4-BE49-F238E27FC236}">
                <a16:creationId xmlns:a16="http://schemas.microsoft.com/office/drawing/2014/main" id="{EFBE0E98-BAA2-4E2F-99AA-9930E89C99AC}"/>
              </a:ext>
            </a:extLst>
          </p:cNvPr>
          <p:cNvSpPr/>
          <p:nvPr/>
        </p:nvSpPr>
        <p:spPr>
          <a:xfrm>
            <a:off x="3158952" y="4284222"/>
            <a:ext cx="2592000" cy="408623"/>
          </a:xfrm>
          <a:prstGeom prst="roundRect">
            <a:avLst/>
          </a:prstGeom>
          <a:solidFill>
            <a:srgbClr val="C60C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chemeClr val="bg1">
                    <a:lumMod val="95000"/>
                  </a:schemeClr>
                </a:solidFill>
                <a:latin typeface="Arial" pitchFamily="34" charset="0"/>
                <a:cs typeface="Arial" pitchFamily="34" charset="0"/>
              </a:rPr>
              <a:t>(1)…scheme member</a:t>
            </a:r>
          </a:p>
        </p:txBody>
      </p:sp>
      <p:sp>
        <p:nvSpPr>
          <p:cNvPr id="17" name="Rounded Rectangle 6">
            <a:extLst>
              <a:ext uri="{FF2B5EF4-FFF2-40B4-BE49-F238E27FC236}">
                <a16:creationId xmlns:a16="http://schemas.microsoft.com/office/drawing/2014/main" id="{B27FD033-D580-4568-9801-6BACA71BF372}"/>
              </a:ext>
            </a:extLst>
          </p:cNvPr>
          <p:cNvSpPr/>
          <p:nvPr/>
        </p:nvSpPr>
        <p:spPr>
          <a:xfrm>
            <a:off x="5822952" y="4293096"/>
            <a:ext cx="2592000" cy="408623"/>
          </a:xfrm>
          <a:prstGeom prst="roundRect">
            <a:avLst/>
          </a:prstGeom>
          <a:solidFill>
            <a:srgbClr val="C60C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chemeClr val="bg1">
                    <a:lumMod val="95000"/>
                  </a:schemeClr>
                </a:solidFill>
                <a:latin typeface="Arial" pitchFamily="34" charset="0"/>
                <a:cs typeface="Arial" pitchFamily="34" charset="0"/>
              </a:rPr>
              <a:t>(2)…pension scheme</a:t>
            </a:r>
          </a:p>
        </p:txBody>
      </p:sp>
      <p:sp>
        <p:nvSpPr>
          <p:cNvPr id="18" name="Rounded Rectangle 6">
            <a:extLst>
              <a:ext uri="{FF2B5EF4-FFF2-40B4-BE49-F238E27FC236}">
                <a16:creationId xmlns:a16="http://schemas.microsoft.com/office/drawing/2014/main" id="{1B88A344-C281-4C7D-9E09-DB8383CA7939}"/>
              </a:ext>
            </a:extLst>
          </p:cNvPr>
          <p:cNvSpPr/>
          <p:nvPr/>
        </p:nvSpPr>
        <p:spPr>
          <a:xfrm>
            <a:off x="5817231" y="4738859"/>
            <a:ext cx="2592000" cy="374571"/>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rgbClr val="C00000"/>
                </a:solidFill>
                <a:latin typeface="Arial" pitchFamily="34" charset="0"/>
                <a:cs typeface="Arial" pitchFamily="34" charset="0"/>
              </a:rPr>
              <a:t>“Scheme Pays”</a:t>
            </a:r>
          </a:p>
        </p:txBody>
      </p:sp>
      <p:sp>
        <p:nvSpPr>
          <p:cNvPr id="20" name="Rounded Rectangle 6">
            <a:extLst>
              <a:ext uri="{FF2B5EF4-FFF2-40B4-BE49-F238E27FC236}">
                <a16:creationId xmlns:a16="http://schemas.microsoft.com/office/drawing/2014/main" id="{31380C3C-1D0C-4E1F-9024-0F059171689A}"/>
              </a:ext>
            </a:extLst>
          </p:cNvPr>
          <p:cNvSpPr/>
          <p:nvPr/>
        </p:nvSpPr>
        <p:spPr>
          <a:xfrm>
            <a:off x="5860436" y="5180314"/>
            <a:ext cx="2592000" cy="374571"/>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rgbClr val="C00000"/>
                </a:solidFill>
                <a:latin typeface="Arial" pitchFamily="34" charset="0"/>
                <a:cs typeface="Arial" pitchFamily="34" charset="0"/>
              </a:rPr>
              <a:t>Benefits reduced</a:t>
            </a:r>
          </a:p>
        </p:txBody>
      </p:sp>
      <p:sp>
        <p:nvSpPr>
          <p:cNvPr id="21" name="Rounded Rectangle 6">
            <a:extLst>
              <a:ext uri="{FF2B5EF4-FFF2-40B4-BE49-F238E27FC236}">
                <a16:creationId xmlns:a16="http://schemas.microsoft.com/office/drawing/2014/main" id="{2D722B92-0AFC-44A2-AC58-128044AC7AC4}"/>
              </a:ext>
            </a:extLst>
          </p:cNvPr>
          <p:cNvSpPr/>
          <p:nvPr/>
        </p:nvSpPr>
        <p:spPr>
          <a:xfrm>
            <a:off x="2913094" y="5160490"/>
            <a:ext cx="2952328" cy="374571"/>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rgbClr val="C00000"/>
                </a:solidFill>
                <a:latin typeface="Arial" pitchFamily="34" charset="0"/>
                <a:cs typeface="Arial" pitchFamily="34" charset="0"/>
              </a:rPr>
              <a:t>Paid out of post-tax income</a:t>
            </a:r>
          </a:p>
        </p:txBody>
      </p:sp>
      <p:sp>
        <p:nvSpPr>
          <p:cNvPr id="22" name="Rounded Rectangle 6">
            <a:extLst>
              <a:ext uri="{FF2B5EF4-FFF2-40B4-BE49-F238E27FC236}">
                <a16:creationId xmlns:a16="http://schemas.microsoft.com/office/drawing/2014/main" id="{2A1B37C8-0749-4B9F-B2DD-95D023ED01AC}"/>
              </a:ext>
            </a:extLst>
          </p:cNvPr>
          <p:cNvSpPr/>
          <p:nvPr/>
        </p:nvSpPr>
        <p:spPr>
          <a:xfrm>
            <a:off x="2913094" y="5574709"/>
            <a:ext cx="2952328" cy="374571"/>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rgbClr val="C00000"/>
                </a:solidFill>
                <a:latin typeface="Arial" pitchFamily="34" charset="0"/>
                <a:cs typeface="Arial" pitchFamily="34" charset="0"/>
              </a:rPr>
              <a:t>Benefits unchanged</a:t>
            </a:r>
          </a:p>
        </p:txBody>
      </p:sp>
    </p:spTree>
    <p:extLst>
      <p:ext uri="{BB962C8B-B14F-4D97-AF65-F5344CB8AC3E}">
        <p14:creationId xmlns:p14="http://schemas.microsoft.com/office/powerpoint/2010/main" val="242964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AA can be less than £40,000</a:t>
            </a:r>
          </a:p>
        </p:txBody>
      </p:sp>
      <p:sp>
        <p:nvSpPr>
          <p:cNvPr id="4" name="Rounded Rectangle 6">
            <a:extLst>
              <a:ext uri="{FF2B5EF4-FFF2-40B4-BE49-F238E27FC236}">
                <a16:creationId xmlns:a16="http://schemas.microsoft.com/office/drawing/2014/main" id="{8374E7E1-3BFE-4F93-98B6-C15D9299844C}"/>
              </a:ext>
            </a:extLst>
          </p:cNvPr>
          <p:cNvSpPr/>
          <p:nvPr/>
        </p:nvSpPr>
        <p:spPr>
          <a:xfrm>
            <a:off x="314326" y="2347103"/>
            <a:ext cx="2880000" cy="115378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5EB6E5"/>
                </a:solidFill>
                <a:latin typeface="DINOT-Light"/>
                <a:cs typeface="Arial" pitchFamily="34" charset="0"/>
              </a:rPr>
              <a:t>Is your taxable income*</a:t>
            </a:r>
          </a:p>
          <a:p>
            <a:pPr algn="ctr">
              <a:defRPr/>
            </a:pPr>
            <a:r>
              <a:rPr lang="en-US" b="1" dirty="0">
                <a:solidFill>
                  <a:srgbClr val="5EB6E5"/>
                </a:solidFill>
                <a:latin typeface="DINOT-Light"/>
                <a:cs typeface="Arial" pitchFamily="34" charset="0"/>
              </a:rPr>
              <a:t>more than £110,000?</a:t>
            </a:r>
          </a:p>
          <a:p>
            <a:pPr algn="ctr">
              <a:defRPr/>
            </a:pPr>
            <a:r>
              <a:rPr lang="en-US" sz="1200" b="1" dirty="0">
                <a:solidFill>
                  <a:srgbClr val="5EB6E5"/>
                </a:solidFill>
                <a:latin typeface="DINOT-Light"/>
                <a:cs typeface="Arial" pitchFamily="34" charset="0"/>
              </a:rPr>
              <a:t>(*not just employment earnings, exclude pension contributions)</a:t>
            </a:r>
          </a:p>
        </p:txBody>
      </p:sp>
      <p:sp>
        <p:nvSpPr>
          <p:cNvPr id="5" name="6-Point Star 3">
            <a:extLst>
              <a:ext uri="{FF2B5EF4-FFF2-40B4-BE49-F238E27FC236}">
                <a16:creationId xmlns:a16="http://schemas.microsoft.com/office/drawing/2014/main" id="{D592F537-3714-4675-BD22-8C79DE14CC14}"/>
              </a:ext>
            </a:extLst>
          </p:cNvPr>
          <p:cNvSpPr/>
          <p:nvPr/>
        </p:nvSpPr>
        <p:spPr>
          <a:xfrm>
            <a:off x="6719699" y="1633978"/>
            <a:ext cx="2088232" cy="2109504"/>
          </a:xfrm>
          <a:prstGeom prst="star6">
            <a:avLst/>
          </a:prstGeom>
          <a:solidFill>
            <a:srgbClr val="C60C30"/>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latin typeface="DINOT-Light"/>
              </a:rPr>
              <a:t>Annual Allowance is £40,000</a:t>
            </a:r>
          </a:p>
        </p:txBody>
      </p:sp>
      <p:sp>
        <p:nvSpPr>
          <p:cNvPr id="6" name="Pentagon 8">
            <a:extLst>
              <a:ext uri="{FF2B5EF4-FFF2-40B4-BE49-F238E27FC236}">
                <a16:creationId xmlns:a16="http://schemas.microsoft.com/office/drawing/2014/main" id="{8E032D78-E67E-423C-A12D-3EEA5B1D2893}"/>
              </a:ext>
            </a:extLst>
          </p:cNvPr>
          <p:cNvSpPr/>
          <p:nvPr/>
        </p:nvSpPr>
        <p:spPr>
          <a:xfrm>
            <a:off x="6429659" y="5170026"/>
            <a:ext cx="2546835" cy="1055216"/>
          </a:xfrm>
          <a:prstGeom prst="homePlate">
            <a:avLst/>
          </a:prstGeom>
          <a:solidFill>
            <a:srgbClr val="C60C30"/>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latin typeface="DINOT-Light"/>
              </a:rPr>
              <a:t>Annual Allowance is lower than £40,000</a:t>
            </a:r>
          </a:p>
        </p:txBody>
      </p:sp>
      <p:cxnSp>
        <p:nvCxnSpPr>
          <p:cNvPr id="7" name="Straight Arrow Connector 6">
            <a:extLst>
              <a:ext uri="{FF2B5EF4-FFF2-40B4-BE49-F238E27FC236}">
                <a16:creationId xmlns:a16="http://schemas.microsoft.com/office/drawing/2014/main" id="{6D813FD5-8B21-42B4-89A4-1810488B771C}"/>
              </a:ext>
            </a:extLst>
          </p:cNvPr>
          <p:cNvCxnSpPr>
            <a:cxnSpLocks/>
          </p:cNvCxnSpPr>
          <p:nvPr/>
        </p:nvCxnSpPr>
        <p:spPr>
          <a:xfrm>
            <a:off x="3362978" y="2577193"/>
            <a:ext cx="3254638" cy="3470"/>
          </a:xfrm>
          <a:prstGeom prst="straightConnector1">
            <a:avLst/>
          </a:prstGeom>
          <a:ln w="57150">
            <a:solidFill>
              <a:srgbClr val="5E82AB"/>
            </a:solidFill>
            <a:tailEnd type="triangle"/>
          </a:ln>
          <a:effectLst/>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1D59A1B8-76AC-4E48-9E29-ECB1490771F4}"/>
              </a:ext>
            </a:extLst>
          </p:cNvPr>
          <p:cNvSpPr txBox="1"/>
          <p:nvPr/>
        </p:nvSpPr>
        <p:spPr>
          <a:xfrm>
            <a:off x="3416604" y="2203669"/>
            <a:ext cx="615231" cy="369332"/>
          </a:xfrm>
          <a:prstGeom prst="rect">
            <a:avLst/>
          </a:prstGeom>
          <a:noFill/>
        </p:spPr>
        <p:txBody>
          <a:bodyPr wrap="square" rtlCol="0" anchor="ctr">
            <a:spAutoFit/>
          </a:bodyPr>
          <a:lstStyle/>
          <a:p>
            <a:pPr algn="ctr"/>
            <a:r>
              <a:rPr lang="en-GB" b="1" dirty="0">
                <a:solidFill>
                  <a:srgbClr val="5E82AB"/>
                </a:solidFill>
                <a:latin typeface="DINOT-Light"/>
              </a:rPr>
              <a:t>No</a:t>
            </a:r>
          </a:p>
        </p:txBody>
      </p:sp>
      <p:cxnSp>
        <p:nvCxnSpPr>
          <p:cNvPr id="9" name="Straight Arrow Connector 8">
            <a:extLst>
              <a:ext uri="{FF2B5EF4-FFF2-40B4-BE49-F238E27FC236}">
                <a16:creationId xmlns:a16="http://schemas.microsoft.com/office/drawing/2014/main" id="{742507BC-71A7-4670-8C5A-BD8B5A23E262}"/>
              </a:ext>
            </a:extLst>
          </p:cNvPr>
          <p:cNvCxnSpPr>
            <a:cxnSpLocks/>
          </p:cNvCxnSpPr>
          <p:nvPr/>
        </p:nvCxnSpPr>
        <p:spPr>
          <a:xfrm>
            <a:off x="1700427" y="3585729"/>
            <a:ext cx="0" cy="756000"/>
          </a:xfrm>
          <a:prstGeom prst="straightConnector1">
            <a:avLst/>
          </a:prstGeom>
          <a:ln w="57150">
            <a:solidFill>
              <a:srgbClr val="5E82AB"/>
            </a:solidFill>
            <a:tailEnd type="triangle"/>
          </a:ln>
          <a:effectLst/>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83E1B2BF-02C5-44AD-97EC-2AFDDBCAA534}"/>
              </a:ext>
            </a:extLst>
          </p:cNvPr>
          <p:cNvSpPr txBox="1"/>
          <p:nvPr/>
        </p:nvSpPr>
        <p:spPr>
          <a:xfrm>
            <a:off x="1698861" y="3706044"/>
            <a:ext cx="711426" cy="369332"/>
          </a:xfrm>
          <a:prstGeom prst="rect">
            <a:avLst/>
          </a:prstGeom>
          <a:noFill/>
        </p:spPr>
        <p:txBody>
          <a:bodyPr wrap="square" rtlCol="0" anchor="ctr">
            <a:spAutoFit/>
          </a:bodyPr>
          <a:lstStyle/>
          <a:p>
            <a:pPr algn="ctr"/>
            <a:r>
              <a:rPr lang="en-GB" b="1" dirty="0">
                <a:solidFill>
                  <a:srgbClr val="5E82AB"/>
                </a:solidFill>
                <a:latin typeface="DINOT-Light"/>
              </a:rPr>
              <a:t>Yes</a:t>
            </a:r>
          </a:p>
        </p:txBody>
      </p:sp>
      <p:sp>
        <p:nvSpPr>
          <p:cNvPr id="11" name="TextBox 10">
            <a:extLst>
              <a:ext uri="{FF2B5EF4-FFF2-40B4-BE49-F238E27FC236}">
                <a16:creationId xmlns:a16="http://schemas.microsoft.com/office/drawing/2014/main" id="{C97106ED-CFDF-49BC-81F6-F91456C368F6}"/>
              </a:ext>
            </a:extLst>
          </p:cNvPr>
          <p:cNvSpPr txBox="1"/>
          <p:nvPr/>
        </p:nvSpPr>
        <p:spPr>
          <a:xfrm>
            <a:off x="3292172" y="5751889"/>
            <a:ext cx="864096" cy="369332"/>
          </a:xfrm>
          <a:prstGeom prst="rect">
            <a:avLst/>
          </a:prstGeom>
          <a:noFill/>
        </p:spPr>
        <p:txBody>
          <a:bodyPr wrap="square" rtlCol="0" anchor="ctr">
            <a:spAutoFit/>
          </a:bodyPr>
          <a:lstStyle/>
          <a:p>
            <a:pPr algn="ctr"/>
            <a:r>
              <a:rPr lang="en-GB" b="1" dirty="0">
                <a:solidFill>
                  <a:srgbClr val="5E82AB"/>
                </a:solidFill>
                <a:latin typeface="DINOT-Light"/>
              </a:rPr>
              <a:t>Yes</a:t>
            </a:r>
          </a:p>
        </p:txBody>
      </p:sp>
      <p:cxnSp>
        <p:nvCxnSpPr>
          <p:cNvPr id="12" name="Elbow Connector 24">
            <a:extLst>
              <a:ext uri="{FF2B5EF4-FFF2-40B4-BE49-F238E27FC236}">
                <a16:creationId xmlns:a16="http://schemas.microsoft.com/office/drawing/2014/main" id="{D7FEC97A-C97B-42C4-A103-4129DA25383C}"/>
              </a:ext>
            </a:extLst>
          </p:cNvPr>
          <p:cNvCxnSpPr>
            <a:cxnSpLocks/>
          </p:cNvCxnSpPr>
          <p:nvPr/>
        </p:nvCxnSpPr>
        <p:spPr>
          <a:xfrm rot="5400000" flipH="1" flipV="1">
            <a:off x="2786085" y="3203863"/>
            <a:ext cx="2844658" cy="1633241"/>
          </a:xfrm>
          <a:prstGeom prst="bentConnector3">
            <a:avLst>
              <a:gd name="adj1" fmla="val 955"/>
            </a:avLst>
          </a:prstGeom>
          <a:ln w="57150">
            <a:solidFill>
              <a:srgbClr val="5E82AB"/>
            </a:solidFill>
            <a:tailEnd type="none"/>
          </a:ln>
          <a:effectLst/>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F3A8E986-F7D6-4A6C-BB12-C020869EBA17}"/>
              </a:ext>
            </a:extLst>
          </p:cNvPr>
          <p:cNvSpPr txBox="1"/>
          <p:nvPr/>
        </p:nvSpPr>
        <p:spPr>
          <a:xfrm>
            <a:off x="3436192" y="5026474"/>
            <a:ext cx="576054" cy="369332"/>
          </a:xfrm>
          <a:prstGeom prst="rect">
            <a:avLst/>
          </a:prstGeom>
          <a:noFill/>
        </p:spPr>
        <p:txBody>
          <a:bodyPr wrap="square" rtlCol="0" anchor="ctr">
            <a:spAutoFit/>
          </a:bodyPr>
          <a:lstStyle/>
          <a:p>
            <a:pPr algn="ctr"/>
            <a:r>
              <a:rPr lang="en-GB" b="1" dirty="0">
                <a:solidFill>
                  <a:srgbClr val="5E82AB"/>
                </a:solidFill>
                <a:latin typeface="DINOT-Light"/>
              </a:rPr>
              <a:t>No</a:t>
            </a:r>
          </a:p>
        </p:txBody>
      </p:sp>
      <p:cxnSp>
        <p:nvCxnSpPr>
          <p:cNvPr id="14" name="Straight Arrow Connector 13">
            <a:extLst>
              <a:ext uri="{FF2B5EF4-FFF2-40B4-BE49-F238E27FC236}">
                <a16:creationId xmlns:a16="http://schemas.microsoft.com/office/drawing/2014/main" id="{B494C8C4-FEA9-4216-A93E-1F7EEE096B06}"/>
              </a:ext>
            </a:extLst>
          </p:cNvPr>
          <p:cNvCxnSpPr>
            <a:cxnSpLocks/>
          </p:cNvCxnSpPr>
          <p:nvPr/>
        </p:nvCxnSpPr>
        <p:spPr>
          <a:xfrm>
            <a:off x="3362978" y="5718130"/>
            <a:ext cx="2891348" cy="0"/>
          </a:xfrm>
          <a:prstGeom prst="straightConnector1">
            <a:avLst/>
          </a:prstGeom>
          <a:ln w="57150">
            <a:solidFill>
              <a:srgbClr val="5E82AB"/>
            </a:solidFill>
            <a:tailEnd type="triangle"/>
          </a:ln>
          <a:effectLst/>
        </p:spPr>
        <p:style>
          <a:lnRef idx="3">
            <a:schemeClr val="accent1"/>
          </a:lnRef>
          <a:fillRef idx="0">
            <a:schemeClr val="accent1"/>
          </a:fillRef>
          <a:effectRef idx="2">
            <a:schemeClr val="accent1"/>
          </a:effectRef>
          <a:fontRef idx="minor">
            <a:schemeClr val="tx1"/>
          </a:fontRef>
        </p:style>
      </p:cxnSp>
      <p:sp>
        <p:nvSpPr>
          <p:cNvPr id="15" name="Rounded Rectangle 6">
            <a:extLst>
              <a:ext uri="{FF2B5EF4-FFF2-40B4-BE49-F238E27FC236}">
                <a16:creationId xmlns:a16="http://schemas.microsoft.com/office/drawing/2014/main" id="{6A56B7F4-0A7B-4C1E-A8F6-475E88B26F80}"/>
              </a:ext>
            </a:extLst>
          </p:cNvPr>
          <p:cNvSpPr/>
          <p:nvPr/>
        </p:nvSpPr>
        <p:spPr>
          <a:xfrm>
            <a:off x="314326" y="1632158"/>
            <a:ext cx="2880000" cy="688149"/>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latin typeface="DINOT-Light"/>
                <a:cs typeface="Arial" pitchFamily="34" charset="0"/>
              </a:rPr>
              <a:t>Test 1</a:t>
            </a:r>
          </a:p>
          <a:p>
            <a:pPr algn="ctr" eaLnBrk="1" hangingPunct="1">
              <a:defRPr/>
            </a:pPr>
            <a:r>
              <a:rPr lang="en-GB" sz="2000" b="1" dirty="0">
                <a:latin typeface="DINOT-Light"/>
                <a:cs typeface="Arial" pitchFamily="34" charset="0"/>
              </a:rPr>
              <a:t>“Threshold income”</a:t>
            </a:r>
          </a:p>
        </p:txBody>
      </p:sp>
      <p:sp>
        <p:nvSpPr>
          <p:cNvPr id="16" name="Rounded Rectangle 6">
            <a:extLst>
              <a:ext uri="{FF2B5EF4-FFF2-40B4-BE49-F238E27FC236}">
                <a16:creationId xmlns:a16="http://schemas.microsoft.com/office/drawing/2014/main" id="{C37CBA1B-DE0E-4479-9F71-61D31D4A4B63}"/>
              </a:ext>
            </a:extLst>
          </p:cNvPr>
          <p:cNvSpPr/>
          <p:nvPr/>
        </p:nvSpPr>
        <p:spPr>
          <a:xfrm>
            <a:off x="258861" y="5122891"/>
            <a:ext cx="2880000" cy="12584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5EB6E5"/>
                </a:solidFill>
                <a:latin typeface="DINOT-Light"/>
                <a:cs typeface="Arial" pitchFamily="34" charset="0"/>
              </a:rPr>
              <a:t>Adding on the value of your pension savings, does this sum to more than £150,000?</a:t>
            </a:r>
          </a:p>
        </p:txBody>
      </p:sp>
      <p:sp>
        <p:nvSpPr>
          <p:cNvPr id="17" name="Rounded Rectangle 6">
            <a:extLst>
              <a:ext uri="{FF2B5EF4-FFF2-40B4-BE49-F238E27FC236}">
                <a16:creationId xmlns:a16="http://schemas.microsoft.com/office/drawing/2014/main" id="{2DEBCFE0-0B18-4D8A-A00A-3307923E6620}"/>
              </a:ext>
            </a:extLst>
          </p:cNvPr>
          <p:cNvSpPr/>
          <p:nvPr/>
        </p:nvSpPr>
        <p:spPr>
          <a:xfrm>
            <a:off x="258861" y="4407946"/>
            <a:ext cx="2880000" cy="688149"/>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latin typeface="DINOT-Light"/>
                <a:cs typeface="Arial" pitchFamily="34" charset="0"/>
              </a:rPr>
              <a:t>Test 2</a:t>
            </a:r>
          </a:p>
          <a:p>
            <a:pPr algn="ctr">
              <a:defRPr/>
            </a:pPr>
            <a:r>
              <a:rPr lang="en-GB" sz="2000" b="1" dirty="0">
                <a:latin typeface="DINOT-Light"/>
                <a:cs typeface="Arial" pitchFamily="34" charset="0"/>
              </a:rPr>
              <a:t>“</a:t>
            </a:r>
            <a:r>
              <a:rPr lang="en-GB" sz="2000" b="1" dirty="0">
                <a:solidFill>
                  <a:schemeClr val="bg1"/>
                </a:solidFill>
                <a:latin typeface="DINOT-Light"/>
              </a:rPr>
              <a:t>Adjusted</a:t>
            </a:r>
            <a:r>
              <a:rPr lang="en-GB" sz="2000" b="1" dirty="0">
                <a:latin typeface="DINOT-Light"/>
                <a:cs typeface="Arial" pitchFamily="34" charset="0"/>
              </a:rPr>
              <a:t> income”</a:t>
            </a:r>
          </a:p>
        </p:txBody>
      </p:sp>
    </p:spTree>
    <p:extLst>
      <p:ext uri="{BB962C8B-B14F-4D97-AF65-F5344CB8AC3E}">
        <p14:creationId xmlns:p14="http://schemas.microsoft.com/office/powerpoint/2010/main" val="42582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32" presetClass="emph" presetSubtype="0" fill="hold" grpId="1" nodeType="withEffect">
                                  <p:stCondLst>
                                    <p:cond delay="0"/>
                                  </p:stCondLst>
                                  <p:childTnLst>
                                    <p:animRot by="120000">
                                      <p:cBhvr>
                                        <p:cTn id="45" dur="300" fill="hold">
                                          <p:stCondLst>
                                            <p:cond delay="0"/>
                                          </p:stCondLst>
                                        </p:cTn>
                                        <p:tgtEl>
                                          <p:spTgt spid="5"/>
                                        </p:tgtEl>
                                        <p:attrNameLst>
                                          <p:attrName>r</p:attrName>
                                        </p:attrNameLst>
                                      </p:cBhvr>
                                    </p:animRot>
                                    <p:animRot by="-240000">
                                      <p:cBhvr>
                                        <p:cTn id="46" dur="600" fill="hold">
                                          <p:stCondLst>
                                            <p:cond delay="600"/>
                                          </p:stCondLst>
                                        </p:cTn>
                                        <p:tgtEl>
                                          <p:spTgt spid="5"/>
                                        </p:tgtEl>
                                        <p:attrNameLst>
                                          <p:attrName>r</p:attrName>
                                        </p:attrNameLst>
                                      </p:cBhvr>
                                    </p:animRot>
                                    <p:animRot by="240000">
                                      <p:cBhvr>
                                        <p:cTn id="47" dur="600" fill="hold">
                                          <p:stCondLst>
                                            <p:cond delay="1200"/>
                                          </p:stCondLst>
                                        </p:cTn>
                                        <p:tgtEl>
                                          <p:spTgt spid="5"/>
                                        </p:tgtEl>
                                        <p:attrNameLst>
                                          <p:attrName>r</p:attrName>
                                        </p:attrNameLst>
                                      </p:cBhvr>
                                    </p:animRot>
                                    <p:animRot by="-240000">
                                      <p:cBhvr>
                                        <p:cTn id="48" dur="600" fill="hold">
                                          <p:stCondLst>
                                            <p:cond delay="1800"/>
                                          </p:stCondLst>
                                        </p:cTn>
                                        <p:tgtEl>
                                          <p:spTgt spid="5"/>
                                        </p:tgtEl>
                                        <p:attrNameLst>
                                          <p:attrName>r</p:attrName>
                                        </p:attrNameLst>
                                      </p:cBhvr>
                                    </p:animRot>
                                    <p:animRot by="120000">
                                      <p:cBhvr>
                                        <p:cTn id="49" dur="600" fill="hold">
                                          <p:stCondLst>
                                            <p:cond delay="2400"/>
                                          </p:stCondLst>
                                        </p:cTn>
                                        <p:tgtEl>
                                          <p:spTgt spid="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8" grpId="0"/>
      <p:bldP spid="10" grpId="0"/>
      <p:bldP spid="11" grpId="0"/>
      <p:bldP spid="13" grpId="0"/>
      <p:bldP spid="15" grpId="0" animBg="1"/>
      <p:bldP spid="16" grpId="0"/>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tapered AA</a:t>
            </a:r>
          </a:p>
        </p:txBody>
      </p:sp>
      <p:graphicFrame>
        <p:nvGraphicFramePr>
          <p:cNvPr id="4" name="Content Placeholder 4">
            <a:extLst>
              <a:ext uri="{FF2B5EF4-FFF2-40B4-BE49-F238E27FC236}">
                <a16:creationId xmlns:a16="http://schemas.microsoft.com/office/drawing/2014/main" id="{7AC79F55-6FB1-41DC-8F95-198487A37C44}"/>
              </a:ext>
            </a:extLst>
          </p:cNvPr>
          <p:cNvGraphicFramePr>
            <a:graphicFrameLocks/>
          </p:cNvGraphicFramePr>
          <p:nvPr>
            <p:extLst>
              <p:ext uri="{D42A27DB-BD31-4B8C-83A1-F6EECF244321}">
                <p14:modId xmlns:p14="http://schemas.microsoft.com/office/powerpoint/2010/main" val="3708978707"/>
              </p:ext>
            </p:extLst>
          </p:nvPr>
        </p:nvGraphicFramePr>
        <p:xfrm>
          <a:off x="107504" y="3123024"/>
          <a:ext cx="4201690" cy="2682240"/>
        </p:xfrm>
        <a:graphic>
          <a:graphicData uri="http://schemas.openxmlformats.org/drawingml/2006/table">
            <a:tbl>
              <a:tblPr firstRow="1" bandRow="1">
                <a:tableStyleId>{5C22544A-7EE6-4342-B048-85BDC9FD1C3A}</a:tableStyleId>
              </a:tblPr>
              <a:tblGrid>
                <a:gridCol w="2006717">
                  <a:extLst>
                    <a:ext uri="{9D8B030D-6E8A-4147-A177-3AD203B41FA5}">
                      <a16:colId xmlns:a16="http://schemas.microsoft.com/office/drawing/2014/main" val="20000"/>
                    </a:ext>
                  </a:extLst>
                </a:gridCol>
                <a:gridCol w="2194973">
                  <a:extLst>
                    <a:ext uri="{9D8B030D-6E8A-4147-A177-3AD203B41FA5}">
                      <a16:colId xmlns:a16="http://schemas.microsoft.com/office/drawing/2014/main" val="20001"/>
                    </a:ext>
                  </a:extLst>
                </a:gridCol>
              </a:tblGrid>
              <a:tr h="324000">
                <a:tc>
                  <a:txBody>
                    <a:bodyPr/>
                    <a:lstStyle/>
                    <a:p>
                      <a:pPr algn="ctr"/>
                      <a:r>
                        <a:rPr lang="en-GB" sz="1600" dirty="0">
                          <a:latin typeface="DINOT-Light"/>
                        </a:rPr>
                        <a:t>Adjusted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2AB"/>
                    </a:solidFill>
                  </a:tcPr>
                </a:tc>
                <a:tc>
                  <a:txBody>
                    <a:bodyPr/>
                    <a:lstStyle/>
                    <a:p>
                      <a:pPr algn="ctr"/>
                      <a:r>
                        <a:rPr lang="en-GB" sz="1600" dirty="0">
                          <a:latin typeface="DINOT-Light"/>
                        </a:rPr>
                        <a:t>Annual Allowance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2AB"/>
                    </a:solidFill>
                  </a:tcPr>
                </a:tc>
                <a:extLst>
                  <a:ext uri="{0D108BD9-81ED-4DB2-BD59-A6C34878D82A}">
                    <a16:rowId xmlns:a16="http://schemas.microsoft.com/office/drawing/2014/main" val="10000"/>
                  </a:ext>
                </a:extLst>
              </a:tr>
              <a:tr h="324000">
                <a:tc>
                  <a:txBody>
                    <a:bodyPr/>
                    <a:lstStyle/>
                    <a:p>
                      <a:pPr algn="ctr"/>
                      <a:r>
                        <a:rPr lang="en-GB" sz="1600" dirty="0">
                          <a:solidFill>
                            <a:schemeClr val="tx1"/>
                          </a:solidFill>
                          <a:latin typeface="DINOT-Light"/>
                        </a:rPr>
                        <a:t>Less than £150,000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solidFill>
                          <a:latin typeface="DINOT-Light"/>
                        </a:rPr>
                        <a:t>£40,000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algn="ctr"/>
                      <a:r>
                        <a:rPr lang="en-GB" sz="1600" dirty="0">
                          <a:solidFill>
                            <a:schemeClr val="tx1"/>
                          </a:solidFill>
                          <a:latin typeface="DINOT-Light"/>
                        </a:rPr>
                        <a:t>£160,000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solidFill>
                          <a:latin typeface="DINOT-Light"/>
                        </a:rPr>
                        <a:t>£35,000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algn="ctr"/>
                      <a:r>
                        <a:rPr lang="en-GB" sz="1600" dirty="0">
                          <a:solidFill>
                            <a:schemeClr val="tx1"/>
                          </a:solidFill>
                          <a:latin typeface="DINOT-Light"/>
                        </a:rPr>
                        <a:t>£170,000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solidFill>
                          <a:latin typeface="DINOT-Light"/>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algn="ctr"/>
                      <a:r>
                        <a:rPr lang="en-GB" sz="1600" dirty="0">
                          <a:solidFill>
                            <a:schemeClr val="tx1"/>
                          </a:solidFill>
                          <a:latin typeface="DINOT-Light"/>
                        </a:rPr>
                        <a:t>£180,000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solidFill>
                          <a:latin typeface="DINOT-Light"/>
                        </a:rPr>
                        <a:t>£25,000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algn="ctr"/>
                      <a:r>
                        <a:rPr lang="en-GB" sz="1600" dirty="0">
                          <a:solidFill>
                            <a:schemeClr val="tx1"/>
                          </a:solidFill>
                          <a:latin typeface="DINOT-Light"/>
                        </a:rPr>
                        <a:t>£190,000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solidFill>
                          <a:latin typeface="DINOT-Light"/>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4000">
                <a:tc>
                  <a:txBody>
                    <a:bodyPr/>
                    <a:lstStyle/>
                    <a:p>
                      <a:pPr algn="ctr"/>
                      <a:r>
                        <a:rPr lang="en-GB" sz="1600" dirty="0">
                          <a:solidFill>
                            <a:schemeClr val="tx1"/>
                          </a:solidFill>
                          <a:latin typeface="DINOT-Light"/>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solidFill>
                          <a:latin typeface="DINOT-Light"/>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4000">
                <a:tc>
                  <a:txBody>
                    <a:bodyPr/>
                    <a:lstStyle/>
                    <a:p>
                      <a:pPr algn="ctr"/>
                      <a:r>
                        <a:rPr lang="en-GB" sz="1600" dirty="0">
                          <a:solidFill>
                            <a:schemeClr val="tx1"/>
                          </a:solidFill>
                          <a:latin typeface="DINOT-Light"/>
                        </a:rPr>
                        <a:t>More than £210,000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DINOT-Light"/>
                        </a:rPr>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751425"/>
                  </a:ext>
                </a:extLst>
              </a:tr>
            </a:tbl>
          </a:graphicData>
        </a:graphic>
      </p:graphicFrame>
      <p:sp>
        <p:nvSpPr>
          <p:cNvPr id="5" name="TextBox 4">
            <a:extLst>
              <a:ext uri="{FF2B5EF4-FFF2-40B4-BE49-F238E27FC236}">
                <a16:creationId xmlns:a16="http://schemas.microsoft.com/office/drawing/2014/main" id="{01C8BC0C-11E9-4135-AEE1-4DCEEC132D96}"/>
              </a:ext>
            </a:extLst>
          </p:cNvPr>
          <p:cNvSpPr txBox="1"/>
          <p:nvPr/>
        </p:nvSpPr>
        <p:spPr>
          <a:xfrm>
            <a:off x="126000" y="1546166"/>
            <a:ext cx="8892000" cy="442674"/>
          </a:xfrm>
          <a:prstGeom prst="roundRect">
            <a:avLst/>
          </a:prstGeom>
          <a:solidFill>
            <a:srgbClr val="5E82AB"/>
          </a:solidFill>
          <a:ln w="38100">
            <a:noFill/>
          </a:ln>
        </p:spPr>
        <p:txBody>
          <a:bodyPr wrap="square" rtlCol="0" anchor="ctr">
            <a:spAutoFit/>
          </a:bodyPr>
          <a:lstStyle/>
          <a:p>
            <a:pPr algn="ctr"/>
            <a:r>
              <a:rPr lang="en-US" sz="2000" b="1" dirty="0">
                <a:solidFill>
                  <a:schemeClr val="bg1"/>
                </a:solidFill>
                <a:latin typeface="DINOT-Light"/>
              </a:rPr>
              <a:t>Each £2 of adjusted income above £150,000, reduces the AA by £1</a:t>
            </a:r>
          </a:p>
        </p:txBody>
      </p:sp>
      <p:sp>
        <p:nvSpPr>
          <p:cNvPr id="6" name="TextBox 5">
            <a:extLst>
              <a:ext uri="{FF2B5EF4-FFF2-40B4-BE49-F238E27FC236}">
                <a16:creationId xmlns:a16="http://schemas.microsoft.com/office/drawing/2014/main" id="{738DC9A3-6D35-41E2-AA29-014DC56CA20E}"/>
              </a:ext>
            </a:extLst>
          </p:cNvPr>
          <p:cNvSpPr txBox="1"/>
          <p:nvPr/>
        </p:nvSpPr>
        <p:spPr>
          <a:xfrm>
            <a:off x="2351386" y="2122230"/>
            <a:ext cx="4441229" cy="442674"/>
          </a:xfrm>
          <a:prstGeom prst="roundRect">
            <a:avLst/>
          </a:prstGeom>
          <a:solidFill>
            <a:schemeClr val="bg1"/>
          </a:solidFill>
          <a:ln w="38100">
            <a:noFill/>
          </a:ln>
        </p:spPr>
        <p:txBody>
          <a:bodyPr wrap="square" rtlCol="0" anchor="ctr">
            <a:spAutoFit/>
          </a:bodyPr>
          <a:lstStyle/>
          <a:p>
            <a:pPr algn="ctr"/>
            <a:r>
              <a:rPr lang="en-US" sz="2000" b="1" dirty="0">
                <a:solidFill>
                  <a:srgbClr val="5E82AB"/>
                </a:solidFill>
                <a:latin typeface="DINOT-Light"/>
              </a:rPr>
              <a:t>With a minimum AA of £10,000</a:t>
            </a:r>
          </a:p>
        </p:txBody>
      </p:sp>
      <p:pic>
        <p:nvPicPr>
          <p:cNvPr id="7" name="Picture 6">
            <a:extLst>
              <a:ext uri="{FF2B5EF4-FFF2-40B4-BE49-F238E27FC236}">
                <a16:creationId xmlns:a16="http://schemas.microsoft.com/office/drawing/2014/main" id="{5E842662-791A-4AF7-944D-130B135E4966}"/>
              </a:ext>
            </a:extLst>
          </p:cNvPr>
          <p:cNvPicPr>
            <a:picLocks noChangeAspect="1"/>
          </p:cNvPicPr>
          <p:nvPr/>
        </p:nvPicPr>
        <p:blipFill>
          <a:blip r:embed="rId3"/>
          <a:stretch>
            <a:fillRect/>
          </a:stretch>
        </p:blipFill>
        <p:spPr>
          <a:xfrm>
            <a:off x="4427984" y="3068960"/>
            <a:ext cx="4578493" cy="2761727"/>
          </a:xfrm>
          <a:prstGeom prst="rect">
            <a:avLst/>
          </a:prstGeom>
          <a:ln w="28575">
            <a:solidFill>
              <a:srgbClr val="5E82AB"/>
            </a:solidFill>
          </a:ln>
        </p:spPr>
      </p:pic>
    </p:spTree>
    <p:extLst>
      <p:ext uri="{BB962C8B-B14F-4D97-AF65-F5344CB8AC3E}">
        <p14:creationId xmlns:p14="http://schemas.microsoft.com/office/powerpoint/2010/main" val="6400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Lifetime Allowance (“LTA”)</a:t>
            </a:r>
          </a:p>
        </p:txBody>
      </p:sp>
      <p:sp>
        <p:nvSpPr>
          <p:cNvPr id="4" name="Rounded Rectangle 6">
            <a:extLst>
              <a:ext uri="{FF2B5EF4-FFF2-40B4-BE49-F238E27FC236}">
                <a16:creationId xmlns:a16="http://schemas.microsoft.com/office/drawing/2014/main" id="{EC8C1B55-F797-4C57-9F42-6D54C48645E4}"/>
              </a:ext>
            </a:extLst>
          </p:cNvPr>
          <p:cNvSpPr/>
          <p:nvPr/>
        </p:nvSpPr>
        <p:spPr>
          <a:xfrm>
            <a:off x="193751" y="3933336"/>
            <a:ext cx="2604678" cy="2520000"/>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latin typeface="DINOT-Light"/>
                <a:cs typeface="Arial" pitchFamily="34" charset="0"/>
              </a:rPr>
              <a:t>Total value of benefits across all schemes</a:t>
            </a:r>
          </a:p>
        </p:txBody>
      </p:sp>
      <p:sp>
        <p:nvSpPr>
          <p:cNvPr id="5" name="Rounded Rectangle 7">
            <a:extLst>
              <a:ext uri="{FF2B5EF4-FFF2-40B4-BE49-F238E27FC236}">
                <a16:creationId xmlns:a16="http://schemas.microsoft.com/office/drawing/2014/main" id="{60D8B709-42C3-4AB0-97D5-53ACF7914D33}"/>
              </a:ext>
            </a:extLst>
          </p:cNvPr>
          <p:cNvSpPr/>
          <p:nvPr/>
        </p:nvSpPr>
        <p:spPr>
          <a:xfrm>
            <a:off x="3017268" y="4667398"/>
            <a:ext cx="1554732" cy="1785938"/>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DINOT-Light"/>
                <a:cs typeface="Arial" pitchFamily="34" charset="0"/>
              </a:rPr>
              <a:t>Lifetime Allowance</a:t>
            </a:r>
          </a:p>
        </p:txBody>
      </p:sp>
      <p:cxnSp>
        <p:nvCxnSpPr>
          <p:cNvPr id="6" name="Straight Connector 5">
            <a:extLst>
              <a:ext uri="{FF2B5EF4-FFF2-40B4-BE49-F238E27FC236}">
                <a16:creationId xmlns:a16="http://schemas.microsoft.com/office/drawing/2014/main" id="{E0929205-23AE-491B-BFA9-EE47221E0F4A}"/>
              </a:ext>
            </a:extLst>
          </p:cNvPr>
          <p:cNvCxnSpPr>
            <a:cxnSpLocks/>
          </p:cNvCxnSpPr>
          <p:nvPr/>
        </p:nvCxnSpPr>
        <p:spPr>
          <a:xfrm flipV="1">
            <a:off x="2640712" y="3952396"/>
            <a:ext cx="1764000" cy="1"/>
          </a:xfrm>
          <a:prstGeom prst="line">
            <a:avLst/>
          </a:prstGeom>
          <a:ln w="28575">
            <a:solidFill>
              <a:srgbClr val="C60C3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8D7C1E-57EA-4BAA-8754-C14A9E17B6CA}"/>
              </a:ext>
            </a:extLst>
          </p:cNvPr>
          <p:cNvCxnSpPr>
            <a:cxnSpLocks/>
          </p:cNvCxnSpPr>
          <p:nvPr/>
        </p:nvCxnSpPr>
        <p:spPr>
          <a:xfrm>
            <a:off x="2843726" y="4619984"/>
            <a:ext cx="1505542" cy="0"/>
          </a:xfrm>
          <a:prstGeom prst="line">
            <a:avLst/>
          </a:prstGeom>
          <a:ln w="28575">
            <a:solidFill>
              <a:srgbClr val="C60C30"/>
            </a:solidFill>
            <a:prstDash val="sysDash"/>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924F5044-9480-4B96-A1F7-2DD4D8DCD241}"/>
              </a:ext>
            </a:extLst>
          </p:cNvPr>
          <p:cNvSpPr/>
          <p:nvPr/>
        </p:nvSpPr>
        <p:spPr>
          <a:xfrm>
            <a:off x="5643498" y="3993311"/>
            <a:ext cx="264903" cy="556990"/>
          </a:xfrm>
          <a:prstGeom prst="rightBrace">
            <a:avLst/>
          </a:prstGeom>
          <a:ln w="28575">
            <a:solidFill>
              <a:srgbClr val="C60C3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1400" dirty="0">
              <a:latin typeface="DINOT-Light"/>
              <a:cs typeface="Arial" pitchFamily="34" charset="0"/>
            </a:endParaRPr>
          </a:p>
        </p:txBody>
      </p:sp>
      <p:sp>
        <p:nvSpPr>
          <p:cNvPr id="9" name="TextBox 14">
            <a:extLst>
              <a:ext uri="{FF2B5EF4-FFF2-40B4-BE49-F238E27FC236}">
                <a16:creationId xmlns:a16="http://schemas.microsoft.com/office/drawing/2014/main" id="{534C6030-8B6B-46B3-B6AD-BF958A9F1241}"/>
              </a:ext>
            </a:extLst>
          </p:cNvPr>
          <p:cNvSpPr txBox="1">
            <a:spLocks noChangeArrowheads="1"/>
          </p:cNvSpPr>
          <p:nvPr/>
        </p:nvSpPr>
        <p:spPr bwMode="auto">
          <a:xfrm>
            <a:off x="5998656" y="3858067"/>
            <a:ext cx="2388277" cy="1123712"/>
          </a:xfrm>
          <a:prstGeom prst="round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2000" dirty="0">
                <a:solidFill>
                  <a:srgbClr val="C60C30"/>
                </a:solidFill>
                <a:latin typeface="DINOT-Light"/>
              </a:rPr>
              <a:t>A tax charge will fall due on these</a:t>
            </a:r>
          </a:p>
          <a:p>
            <a:pPr algn="ctr"/>
            <a:r>
              <a:rPr lang="en-GB" altLang="en-US" sz="2000" dirty="0">
                <a:solidFill>
                  <a:srgbClr val="C60C30"/>
                </a:solidFill>
                <a:latin typeface="DINOT-Light"/>
              </a:rPr>
              <a:t>“</a:t>
            </a:r>
            <a:r>
              <a:rPr lang="en-GB" altLang="en-US" sz="2000" b="1" dirty="0">
                <a:solidFill>
                  <a:srgbClr val="C60C30"/>
                </a:solidFill>
                <a:latin typeface="DINOT-Light"/>
              </a:rPr>
              <a:t>excess benefits”</a:t>
            </a:r>
            <a:endParaRPr lang="en-GB" altLang="en-US" sz="2000" dirty="0">
              <a:solidFill>
                <a:srgbClr val="C60C30"/>
              </a:solidFill>
              <a:latin typeface="DINOT-Light"/>
            </a:endParaRPr>
          </a:p>
        </p:txBody>
      </p:sp>
      <p:sp>
        <p:nvSpPr>
          <p:cNvPr id="10" name="Rounded Rectangle 12">
            <a:extLst>
              <a:ext uri="{FF2B5EF4-FFF2-40B4-BE49-F238E27FC236}">
                <a16:creationId xmlns:a16="http://schemas.microsoft.com/office/drawing/2014/main" id="{0E1CD68B-9533-429F-9ED7-056DC21E4E00}"/>
              </a:ext>
            </a:extLst>
          </p:cNvPr>
          <p:cNvSpPr/>
          <p:nvPr/>
        </p:nvSpPr>
        <p:spPr>
          <a:xfrm>
            <a:off x="4384451" y="3952189"/>
            <a:ext cx="1214437" cy="639235"/>
          </a:xfrm>
          <a:prstGeom prst="round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latin typeface="DINOT-Light"/>
                <a:cs typeface="Arial" pitchFamily="34" charset="0"/>
              </a:rPr>
              <a:t>Excess</a:t>
            </a:r>
          </a:p>
        </p:txBody>
      </p:sp>
      <p:sp>
        <p:nvSpPr>
          <p:cNvPr id="11" name="TextBox 10">
            <a:extLst>
              <a:ext uri="{FF2B5EF4-FFF2-40B4-BE49-F238E27FC236}">
                <a16:creationId xmlns:a16="http://schemas.microsoft.com/office/drawing/2014/main" id="{D57323A9-696E-46FB-8C49-C5F0501CDF95}"/>
              </a:ext>
            </a:extLst>
          </p:cNvPr>
          <p:cNvSpPr txBox="1"/>
          <p:nvPr/>
        </p:nvSpPr>
        <p:spPr>
          <a:xfrm>
            <a:off x="1130013" y="1370431"/>
            <a:ext cx="6883975" cy="919401"/>
          </a:xfrm>
          <a:prstGeom prst="roundRect">
            <a:avLst/>
          </a:prstGeom>
          <a:solidFill>
            <a:srgbClr val="5E82AB"/>
          </a:solidFill>
          <a:ln w="38100">
            <a:noFill/>
          </a:ln>
        </p:spPr>
        <p:txBody>
          <a:bodyPr wrap="square" rtlCol="0" anchor="ctr">
            <a:spAutoFit/>
          </a:bodyPr>
          <a:lstStyle/>
          <a:p>
            <a:pPr algn="ctr"/>
            <a:r>
              <a:rPr lang="en-US" sz="2400" b="1" dirty="0">
                <a:solidFill>
                  <a:schemeClr val="bg1"/>
                </a:solidFill>
                <a:latin typeface="DINOT-Light"/>
              </a:rPr>
              <a:t>Limit on tax-relieved pension savings over a lifetime for all pension savers – not just NHS</a:t>
            </a:r>
          </a:p>
        </p:txBody>
      </p:sp>
      <p:sp>
        <p:nvSpPr>
          <p:cNvPr id="12" name="TextBox 11">
            <a:extLst>
              <a:ext uri="{FF2B5EF4-FFF2-40B4-BE49-F238E27FC236}">
                <a16:creationId xmlns:a16="http://schemas.microsoft.com/office/drawing/2014/main" id="{CBE63353-3CA8-4DED-A6B8-1235EF7CC92F}"/>
              </a:ext>
            </a:extLst>
          </p:cNvPr>
          <p:cNvSpPr txBox="1"/>
          <p:nvPr/>
        </p:nvSpPr>
        <p:spPr>
          <a:xfrm>
            <a:off x="1130013" y="2849955"/>
            <a:ext cx="6883975" cy="442674"/>
          </a:xfrm>
          <a:prstGeom prst="roundRect">
            <a:avLst/>
          </a:prstGeom>
          <a:solidFill>
            <a:schemeClr val="bg1"/>
          </a:solidFill>
          <a:ln w="38100">
            <a:noFill/>
          </a:ln>
        </p:spPr>
        <p:txBody>
          <a:bodyPr wrap="square" rtlCol="0" anchor="ctr">
            <a:spAutoFit/>
          </a:bodyPr>
          <a:lstStyle/>
          <a:p>
            <a:pPr algn="ctr"/>
            <a:r>
              <a:rPr lang="en-US" sz="2000" b="1" dirty="0">
                <a:solidFill>
                  <a:srgbClr val="5E82AB"/>
                </a:solidFill>
                <a:latin typeface="DINOT-Light"/>
              </a:rPr>
              <a:t>If you breach the LTA, you </a:t>
            </a:r>
            <a:r>
              <a:rPr lang="en-US" sz="2000" b="1" u="sng" dirty="0">
                <a:solidFill>
                  <a:srgbClr val="5E82AB"/>
                </a:solidFill>
                <a:latin typeface="DINOT-Light"/>
              </a:rPr>
              <a:t>may</a:t>
            </a:r>
            <a:r>
              <a:rPr lang="en-US" sz="2000" b="1" dirty="0">
                <a:solidFill>
                  <a:srgbClr val="5E82AB"/>
                </a:solidFill>
                <a:latin typeface="DINOT-Light"/>
              </a:rPr>
              <a:t> be subject to a tax charge</a:t>
            </a:r>
          </a:p>
        </p:txBody>
      </p:sp>
      <p:sp>
        <p:nvSpPr>
          <p:cNvPr id="13" name="TextBox 12">
            <a:extLst>
              <a:ext uri="{FF2B5EF4-FFF2-40B4-BE49-F238E27FC236}">
                <a16:creationId xmlns:a16="http://schemas.microsoft.com/office/drawing/2014/main" id="{A8EEEC52-D5E0-4D39-9962-F6D56705EB8D}"/>
              </a:ext>
            </a:extLst>
          </p:cNvPr>
          <p:cNvSpPr txBox="1"/>
          <p:nvPr/>
        </p:nvSpPr>
        <p:spPr>
          <a:xfrm>
            <a:off x="1130012" y="2175640"/>
            <a:ext cx="6883975" cy="783193"/>
          </a:xfrm>
          <a:prstGeom prst="roundRect">
            <a:avLst/>
          </a:prstGeom>
          <a:solidFill>
            <a:schemeClr val="bg1"/>
          </a:solidFill>
          <a:ln w="38100">
            <a:noFill/>
          </a:ln>
        </p:spPr>
        <p:txBody>
          <a:bodyPr wrap="square" rtlCol="0" anchor="ctr">
            <a:spAutoFit/>
          </a:bodyPr>
          <a:lstStyle/>
          <a:p>
            <a:pPr algn="ctr"/>
            <a:r>
              <a:rPr lang="en-US" sz="2000" b="1" dirty="0">
                <a:solidFill>
                  <a:srgbClr val="5E82AB"/>
                </a:solidFill>
                <a:latin typeface="DINOT-Light"/>
              </a:rPr>
              <a:t>LTA is currently £1,030,000 (2018/19) and will increase to £1,055,000 from 6 April 2019</a:t>
            </a:r>
          </a:p>
        </p:txBody>
      </p:sp>
    </p:spTree>
    <p:extLst>
      <p:ext uri="{BB962C8B-B14F-4D97-AF65-F5344CB8AC3E}">
        <p14:creationId xmlns:p14="http://schemas.microsoft.com/office/powerpoint/2010/main" val="8869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animBg="1"/>
      <p:bldP spid="11"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Testing against the LTA</a:t>
            </a:r>
            <a:br>
              <a:rPr lang="en-GB" dirty="0"/>
            </a:br>
            <a:r>
              <a:rPr lang="en-GB" dirty="0"/>
              <a:t>*only when benefits are taken*</a:t>
            </a:r>
          </a:p>
        </p:txBody>
      </p:sp>
      <p:sp>
        <p:nvSpPr>
          <p:cNvPr id="14" name="Rounded Rectangle 6">
            <a:extLst>
              <a:ext uri="{FF2B5EF4-FFF2-40B4-BE49-F238E27FC236}">
                <a16:creationId xmlns:a16="http://schemas.microsoft.com/office/drawing/2014/main" id="{817006F2-69EE-4503-AA21-04CB979C0B64}"/>
              </a:ext>
            </a:extLst>
          </p:cNvPr>
          <p:cNvSpPr/>
          <p:nvPr/>
        </p:nvSpPr>
        <p:spPr>
          <a:xfrm>
            <a:off x="7486251" y="3322785"/>
            <a:ext cx="1478237" cy="774099"/>
          </a:xfrm>
          <a:prstGeom prst="roundRect">
            <a:avLst/>
          </a:prstGeom>
          <a:noFill/>
          <a:ln w="5715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C60C30"/>
                </a:solidFill>
                <a:latin typeface="DINOT-Light"/>
                <a:cs typeface="Arial" pitchFamily="34" charset="0"/>
              </a:rPr>
              <a:t>Value of DB</a:t>
            </a:r>
          </a:p>
        </p:txBody>
      </p:sp>
      <p:sp>
        <p:nvSpPr>
          <p:cNvPr id="15" name="Rounded Rectangle 6">
            <a:extLst>
              <a:ext uri="{FF2B5EF4-FFF2-40B4-BE49-F238E27FC236}">
                <a16:creationId xmlns:a16="http://schemas.microsoft.com/office/drawing/2014/main" id="{15E4FF00-FDE5-4E20-B558-C3942CEC2167}"/>
              </a:ext>
            </a:extLst>
          </p:cNvPr>
          <p:cNvSpPr/>
          <p:nvPr/>
        </p:nvSpPr>
        <p:spPr>
          <a:xfrm>
            <a:off x="225401" y="5157192"/>
            <a:ext cx="2181762" cy="1432320"/>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latin typeface="DINOT-Light"/>
                <a:cs typeface="Arial" pitchFamily="34" charset="0"/>
              </a:rPr>
              <a:t>AVCs</a:t>
            </a:r>
          </a:p>
        </p:txBody>
      </p:sp>
      <p:sp>
        <p:nvSpPr>
          <p:cNvPr id="19" name="Rounded Rectangle 6">
            <a:extLst>
              <a:ext uri="{FF2B5EF4-FFF2-40B4-BE49-F238E27FC236}">
                <a16:creationId xmlns:a16="http://schemas.microsoft.com/office/drawing/2014/main" id="{0E29DF4E-AA7D-4489-900B-E69AC269A7DC}"/>
              </a:ext>
            </a:extLst>
          </p:cNvPr>
          <p:cNvSpPr/>
          <p:nvPr/>
        </p:nvSpPr>
        <p:spPr>
          <a:xfrm>
            <a:off x="5435130" y="1854780"/>
            <a:ext cx="900000" cy="900000"/>
          </a:xfrm>
          <a:prstGeom prst="mathMultiply">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
        <p:nvSpPr>
          <p:cNvPr id="20" name="Rounded Rectangle 6">
            <a:extLst>
              <a:ext uri="{FF2B5EF4-FFF2-40B4-BE49-F238E27FC236}">
                <a16:creationId xmlns:a16="http://schemas.microsoft.com/office/drawing/2014/main" id="{02C4D0E7-97BC-418F-81AA-01C7F251A04A}"/>
              </a:ext>
            </a:extLst>
          </p:cNvPr>
          <p:cNvSpPr/>
          <p:nvPr/>
        </p:nvSpPr>
        <p:spPr>
          <a:xfrm>
            <a:off x="6559631" y="2096651"/>
            <a:ext cx="1388351" cy="34011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5E82AB"/>
                </a:solidFill>
                <a:latin typeface="DINOT-Light"/>
                <a:cs typeface="Arial" pitchFamily="34" charset="0"/>
              </a:rPr>
              <a:t>Factor of 20</a:t>
            </a:r>
          </a:p>
        </p:txBody>
      </p:sp>
      <p:sp>
        <p:nvSpPr>
          <p:cNvPr id="21" name="Rounded Rectangle 6">
            <a:extLst>
              <a:ext uri="{FF2B5EF4-FFF2-40B4-BE49-F238E27FC236}">
                <a16:creationId xmlns:a16="http://schemas.microsoft.com/office/drawing/2014/main" id="{12E78A5A-1950-4C15-B855-563BE698CC03}"/>
              </a:ext>
            </a:extLst>
          </p:cNvPr>
          <p:cNvSpPr/>
          <p:nvPr/>
        </p:nvSpPr>
        <p:spPr>
          <a:xfrm>
            <a:off x="6552320" y="3266883"/>
            <a:ext cx="900000" cy="900000"/>
          </a:xfrm>
          <a:prstGeom prst="mathEqual">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
        <p:nvSpPr>
          <p:cNvPr id="22" name="Rounded Rectangle 6">
            <a:extLst>
              <a:ext uri="{FF2B5EF4-FFF2-40B4-BE49-F238E27FC236}">
                <a16:creationId xmlns:a16="http://schemas.microsoft.com/office/drawing/2014/main" id="{97CC2777-5406-4C28-8A02-5F8191D791D4}"/>
              </a:ext>
            </a:extLst>
          </p:cNvPr>
          <p:cNvSpPr/>
          <p:nvPr/>
        </p:nvSpPr>
        <p:spPr>
          <a:xfrm>
            <a:off x="179512" y="1473563"/>
            <a:ext cx="2181762" cy="3229165"/>
          </a:xfrm>
          <a:prstGeom prst="roundRect">
            <a:avLst/>
          </a:prstGeom>
          <a:solidFill>
            <a:srgbClr val="5EB6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latin typeface="DINOT-Light"/>
                <a:cs typeface="Arial" pitchFamily="34" charset="0"/>
              </a:rPr>
              <a:t>NHS</a:t>
            </a:r>
          </a:p>
          <a:p>
            <a:pPr algn="ctr" eaLnBrk="1" hangingPunct="1">
              <a:defRPr/>
            </a:pPr>
            <a:r>
              <a:rPr lang="en-GB" sz="2400" b="1" dirty="0">
                <a:latin typeface="DINOT-Light"/>
                <a:cs typeface="Arial" pitchFamily="34" charset="0"/>
              </a:rPr>
              <a:t>Pension</a:t>
            </a:r>
          </a:p>
          <a:p>
            <a:pPr algn="ctr" eaLnBrk="1" hangingPunct="1">
              <a:defRPr/>
            </a:pPr>
            <a:r>
              <a:rPr lang="en-GB" sz="2400" b="1" dirty="0">
                <a:latin typeface="DINOT-Light"/>
                <a:cs typeface="Arial" pitchFamily="34" charset="0"/>
              </a:rPr>
              <a:t>Scheme</a:t>
            </a:r>
          </a:p>
          <a:p>
            <a:pPr algn="ctr" eaLnBrk="1" hangingPunct="1">
              <a:defRPr/>
            </a:pPr>
            <a:endParaRPr lang="en-GB" sz="2400" b="1" dirty="0">
              <a:latin typeface="DINOT-Light"/>
              <a:cs typeface="Arial" pitchFamily="34" charset="0"/>
            </a:endParaRPr>
          </a:p>
          <a:p>
            <a:pPr algn="ctr" eaLnBrk="1" hangingPunct="1">
              <a:defRPr/>
            </a:pPr>
            <a:r>
              <a:rPr lang="en-GB" sz="2400" b="1" dirty="0">
                <a:latin typeface="DINOT-Light"/>
                <a:cs typeface="Arial" pitchFamily="34" charset="0"/>
              </a:rPr>
              <a:t>“Defined Benefit”</a:t>
            </a:r>
          </a:p>
        </p:txBody>
      </p:sp>
      <p:sp>
        <p:nvSpPr>
          <p:cNvPr id="23" name="Rounded Rectangle 6">
            <a:extLst>
              <a:ext uri="{FF2B5EF4-FFF2-40B4-BE49-F238E27FC236}">
                <a16:creationId xmlns:a16="http://schemas.microsoft.com/office/drawing/2014/main" id="{D1ADAA36-04FF-4883-854F-E1E0757723E6}"/>
              </a:ext>
            </a:extLst>
          </p:cNvPr>
          <p:cNvSpPr/>
          <p:nvPr/>
        </p:nvSpPr>
        <p:spPr>
          <a:xfrm>
            <a:off x="3236405" y="1402520"/>
            <a:ext cx="5076000" cy="1448454"/>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
        <p:nvSpPr>
          <p:cNvPr id="24" name="Rounded Rectangle 6">
            <a:extLst>
              <a:ext uri="{FF2B5EF4-FFF2-40B4-BE49-F238E27FC236}">
                <a16:creationId xmlns:a16="http://schemas.microsoft.com/office/drawing/2014/main" id="{FDC7C861-CE85-4D98-A617-8D02373E6B98}"/>
              </a:ext>
            </a:extLst>
          </p:cNvPr>
          <p:cNvSpPr/>
          <p:nvPr/>
        </p:nvSpPr>
        <p:spPr>
          <a:xfrm>
            <a:off x="3521212" y="1582542"/>
            <a:ext cx="4512637" cy="23297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b="1" dirty="0">
              <a:solidFill>
                <a:schemeClr val="tx1"/>
              </a:solidFill>
              <a:latin typeface="DINOT-Light"/>
              <a:cs typeface="Arial" pitchFamily="34" charset="0"/>
            </a:endParaRPr>
          </a:p>
        </p:txBody>
      </p:sp>
      <p:sp>
        <p:nvSpPr>
          <p:cNvPr id="27" name="Rounded Rectangle 6">
            <a:extLst>
              <a:ext uri="{FF2B5EF4-FFF2-40B4-BE49-F238E27FC236}">
                <a16:creationId xmlns:a16="http://schemas.microsoft.com/office/drawing/2014/main" id="{149BEB88-0BF1-405F-ABC6-A784FED1E369}"/>
              </a:ext>
            </a:extLst>
          </p:cNvPr>
          <p:cNvSpPr/>
          <p:nvPr/>
        </p:nvSpPr>
        <p:spPr>
          <a:xfrm>
            <a:off x="7497424" y="5460871"/>
            <a:ext cx="1467064" cy="774099"/>
          </a:xfrm>
          <a:prstGeom prst="roundRect">
            <a:avLst/>
          </a:prstGeom>
          <a:noFill/>
          <a:ln w="5715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C60C30"/>
                </a:solidFill>
                <a:latin typeface="DINOT-Light"/>
                <a:cs typeface="Arial" pitchFamily="34" charset="0"/>
              </a:rPr>
              <a:t>Value of DC</a:t>
            </a:r>
          </a:p>
        </p:txBody>
      </p:sp>
      <p:cxnSp>
        <p:nvCxnSpPr>
          <p:cNvPr id="28" name="Straight Connector 27">
            <a:extLst>
              <a:ext uri="{FF2B5EF4-FFF2-40B4-BE49-F238E27FC236}">
                <a16:creationId xmlns:a16="http://schemas.microsoft.com/office/drawing/2014/main" id="{CE9F2EBE-0666-41C4-AD53-53381C3131F0}"/>
              </a:ext>
            </a:extLst>
          </p:cNvPr>
          <p:cNvCxnSpPr>
            <a:cxnSpLocks/>
          </p:cNvCxnSpPr>
          <p:nvPr/>
        </p:nvCxnSpPr>
        <p:spPr>
          <a:xfrm>
            <a:off x="152400" y="4972402"/>
            <a:ext cx="8839200" cy="0"/>
          </a:xfrm>
          <a:prstGeom prst="line">
            <a:avLst/>
          </a:prstGeom>
          <a:ln w="28575">
            <a:solidFill>
              <a:srgbClr val="5E82AB"/>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C08D5C8-E531-47D8-9DAE-6ABBD40C2E16}"/>
              </a:ext>
            </a:extLst>
          </p:cNvPr>
          <p:cNvSpPr txBox="1"/>
          <p:nvPr/>
        </p:nvSpPr>
        <p:spPr>
          <a:xfrm>
            <a:off x="3105817" y="1901717"/>
            <a:ext cx="2152039" cy="715089"/>
          </a:xfrm>
          <a:prstGeom prst="roundRect">
            <a:avLst/>
          </a:prstGeom>
          <a:noFill/>
          <a:ln w="38100">
            <a:noFill/>
          </a:ln>
        </p:spPr>
        <p:txBody>
          <a:bodyPr wrap="square" rtlCol="0" anchor="ctr">
            <a:spAutoFit/>
          </a:bodyPr>
          <a:lstStyle/>
          <a:p>
            <a:pPr algn="ctr"/>
            <a:r>
              <a:rPr lang="en-US" b="1" dirty="0">
                <a:solidFill>
                  <a:srgbClr val="5E82AB"/>
                </a:solidFill>
                <a:latin typeface="DINOT-Light"/>
              </a:rPr>
              <a:t>Actual pension taken at retirement</a:t>
            </a:r>
          </a:p>
        </p:txBody>
      </p:sp>
      <p:sp>
        <p:nvSpPr>
          <p:cNvPr id="32" name="Rounded Rectangle 6">
            <a:extLst>
              <a:ext uri="{FF2B5EF4-FFF2-40B4-BE49-F238E27FC236}">
                <a16:creationId xmlns:a16="http://schemas.microsoft.com/office/drawing/2014/main" id="{3E6A26D7-B290-4607-8D47-C40D2C2B4445}"/>
              </a:ext>
            </a:extLst>
          </p:cNvPr>
          <p:cNvSpPr/>
          <p:nvPr/>
        </p:nvSpPr>
        <p:spPr>
          <a:xfrm>
            <a:off x="3027486" y="3259123"/>
            <a:ext cx="900000" cy="900000"/>
          </a:xfrm>
          <a:prstGeom prst="mathPlus">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
        <p:nvSpPr>
          <p:cNvPr id="33" name="TextBox 32">
            <a:extLst>
              <a:ext uri="{FF2B5EF4-FFF2-40B4-BE49-F238E27FC236}">
                <a16:creationId xmlns:a16="http://schemas.microsoft.com/office/drawing/2014/main" id="{F05C912E-4322-4796-A109-7812ED9B7EEB}"/>
              </a:ext>
            </a:extLst>
          </p:cNvPr>
          <p:cNvSpPr txBox="1"/>
          <p:nvPr/>
        </p:nvSpPr>
        <p:spPr>
          <a:xfrm>
            <a:off x="3961417" y="3380796"/>
            <a:ext cx="2152039" cy="715089"/>
          </a:xfrm>
          <a:prstGeom prst="roundRect">
            <a:avLst/>
          </a:prstGeom>
          <a:noFill/>
          <a:ln w="38100">
            <a:noFill/>
          </a:ln>
        </p:spPr>
        <p:txBody>
          <a:bodyPr wrap="square" rtlCol="0" anchor="ctr">
            <a:spAutoFit/>
          </a:bodyPr>
          <a:lstStyle/>
          <a:p>
            <a:pPr algn="ctr"/>
            <a:r>
              <a:rPr lang="en-US" b="1" dirty="0">
                <a:solidFill>
                  <a:srgbClr val="5E82AB"/>
                </a:solidFill>
                <a:latin typeface="DINOT-Light"/>
              </a:rPr>
              <a:t>Cash lump sum</a:t>
            </a:r>
          </a:p>
          <a:p>
            <a:pPr algn="ctr"/>
            <a:r>
              <a:rPr lang="en-US" b="1" dirty="0">
                <a:solidFill>
                  <a:srgbClr val="5E82AB"/>
                </a:solidFill>
                <a:latin typeface="DINOT-Light"/>
              </a:rPr>
              <a:t>(at face value)</a:t>
            </a:r>
          </a:p>
        </p:txBody>
      </p:sp>
      <p:sp>
        <p:nvSpPr>
          <p:cNvPr id="34" name="Double Bracket 33">
            <a:extLst>
              <a:ext uri="{FF2B5EF4-FFF2-40B4-BE49-F238E27FC236}">
                <a16:creationId xmlns:a16="http://schemas.microsoft.com/office/drawing/2014/main" id="{60139C6B-1B8E-47FA-B473-C6F41E8153D3}"/>
              </a:ext>
            </a:extLst>
          </p:cNvPr>
          <p:cNvSpPr/>
          <p:nvPr/>
        </p:nvSpPr>
        <p:spPr>
          <a:xfrm>
            <a:off x="2778610" y="1866151"/>
            <a:ext cx="5568543" cy="914400"/>
          </a:xfrm>
          <a:prstGeom prst="bracketPair">
            <a:avLst/>
          </a:prstGeom>
          <a:ln w="76200">
            <a:solidFill>
              <a:srgbClr val="5E82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DINOT-Light"/>
            </a:endParaRPr>
          </a:p>
        </p:txBody>
      </p:sp>
      <p:sp>
        <p:nvSpPr>
          <p:cNvPr id="35" name="TextBox 34">
            <a:extLst>
              <a:ext uri="{FF2B5EF4-FFF2-40B4-BE49-F238E27FC236}">
                <a16:creationId xmlns:a16="http://schemas.microsoft.com/office/drawing/2014/main" id="{DB8539EC-4097-42D9-8E8A-5FE306FF80A0}"/>
              </a:ext>
            </a:extLst>
          </p:cNvPr>
          <p:cNvSpPr txBox="1"/>
          <p:nvPr/>
        </p:nvSpPr>
        <p:spPr>
          <a:xfrm>
            <a:off x="3078456" y="5157192"/>
            <a:ext cx="3033613" cy="408623"/>
          </a:xfrm>
          <a:prstGeom prst="roundRect">
            <a:avLst/>
          </a:prstGeom>
          <a:noFill/>
          <a:ln w="38100">
            <a:noFill/>
          </a:ln>
        </p:spPr>
        <p:txBody>
          <a:bodyPr wrap="square" rtlCol="0" anchor="ctr">
            <a:spAutoFit/>
          </a:bodyPr>
          <a:lstStyle/>
          <a:p>
            <a:pPr algn="ctr"/>
            <a:r>
              <a:rPr lang="en-US" b="1" dirty="0">
                <a:solidFill>
                  <a:srgbClr val="5E82AB"/>
                </a:solidFill>
                <a:latin typeface="DINOT-Light"/>
              </a:rPr>
              <a:t>Face value of cash taken</a:t>
            </a:r>
          </a:p>
        </p:txBody>
      </p:sp>
      <p:sp>
        <p:nvSpPr>
          <p:cNvPr id="36" name="TextBox 35">
            <a:extLst>
              <a:ext uri="{FF2B5EF4-FFF2-40B4-BE49-F238E27FC236}">
                <a16:creationId xmlns:a16="http://schemas.microsoft.com/office/drawing/2014/main" id="{A32C2E78-3446-4288-8019-53B704606B59}"/>
              </a:ext>
            </a:extLst>
          </p:cNvPr>
          <p:cNvSpPr txBox="1"/>
          <p:nvPr/>
        </p:nvSpPr>
        <p:spPr>
          <a:xfrm>
            <a:off x="2407164" y="5673318"/>
            <a:ext cx="4185700" cy="408623"/>
          </a:xfrm>
          <a:prstGeom prst="roundRect">
            <a:avLst/>
          </a:prstGeom>
          <a:noFill/>
          <a:ln w="38100">
            <a:noFill/>
          </a:ln>
        </p:spPr>
        <p:txBody>
          <a:bodyPr wrap="square" rtlCol="0" anchor="ctr">
            <a:spAutoFit/>
          </a:bodyPr>
          <a:lstStyle/>
          <a:p>
            <a:pPr algn="ctr"/>
            <a:r>
              <a:rPr lang="en-US" b="1" dirty="0">
                <a:solidFill>
                  <a:srgbClr val="5E82AB"/>
                </a:solidFill>
                <a:latin typeface="DINOT-Light"/>
              </a:rPr>
              <a:t>Or, value of savings when annuity bought</a:t>
            </a:r>
          </a:p>
        </p:txBody>
      </p:sp>
      <p:sp>
        <p:nvSpPr>
          <p:cNvPr id="37" name="TextBox 36">
            <a:extLst>
              <a:ext uri="{FF2B5EF4-FFF2-40B4-BE49-F238E27FC236}">
                <a16:creationId xmlns:a16="http://schemas.microsoft.com/office/drawing/2014/main" id="{2AA002FA-5E59-43C5-AEA1-8731FD326045}"/>
              </a:ext>
            </a:extLst>
          </p:cNvPr>
          <p:cNvSpPr txBox="1"/>
          <p:nvPr/>
        </p:nvSpPr>
        <p:spPr>
          <a:xfrm>
            <a:off x="2407163" y="6153681"/>
            <a:ext cx="4392488" cy="408623"/>
          </a:xfrm>
          <a:prstGeom prst="roundRect">
            <a:avLst/>
          </a:prstGeom>
          <a:noFill/>
          <a:ln w="38100">
            <a:noFill/>
          </a:ln>
        </p:spPr>
        <p:txBody>
          <a:bodyPr wrap="square" rtlCol="0" anchor="ctr">
            <a:spAutoFit/>
          </a:bodyPr>
          <a:lstStyle/>
          <a:p>
            <a:pPr algn="ctr"/>
            <a:r>
              <a:rPr lang="en-US" b="1" dirty="0">
                <a:solidFill>
                  <a:srgbClr val="5E82AB"/>
                </a:solidFill>
                <a:latin typeface="DINOT-Light"/>
              </a:rPr>
              <a:t>Or, value of savings allocated to drawdown</a:t>
            </a:r>
          </a:p>
        </p:txBody>
      </p:sp>
      <p:sp>
        <p:nvSpPr>
          <p:cNvPr id="38" name="Rounded Rectangle 6">
            <a:extLst>
              <a:ext uri="{FF2B5EF4-FFF2-40B4-BE49-F238E27FC236}">
                <a16:creationId xmlns:a16="http://schemas.microsoft.com/office/drawing/2014/main" id="{4A637909-BB4D-4972-B2B1-2E0946669977}"/>
              </a:ext>
            </a:extLst>
          </p:cNvPr>
          <p:cNvSpPr/>
          <p:nvPr/>
        </p:nvSpPr>
        <p:spPr>
          <a:xfrm>
            <a:off x="6524160" y="5408519"/>
            <a:ext cx="900000" cy="900000"/>
          </a:xfrm>
          <a:prstGeom prst="mathEqual">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DINOT-Light"/>
              <a:cs typeface="Arial" pitchFamily="34" charset="0"/>
            </a:endParaRPr>
          </a:p>
        </p:txBody>
      </p:sp>
    </p:spTree>
    <p:extLst>
      <p:ext uri="{BB962C8B-B14F-4D97-AF65-F5344CB8AC3E}">
        <p14:creationId xmlns:p14="http://schemas.microsoft.com/office/powerpoint/2010/main" val="250384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p:bldP spid="21" grpId="0" animBg="1"/>
      <p:bldP spid="22" grpId="0" animBg="1"/>
      <p:bldP spid="27" grpId="0" animBg="1"/>
      <p:bldP spid="29" grpId="0"/>
      <p:bldP spid="32" grpId="0" animBg="1"/>
      <p:bldP spid="33" grpId="0"/>
      <p:bldP spid="34" grpId="0" animBg="1"/>
      <p:bldP spid="35" grpId="0"/>
      <p:bldP spid="36" grpId="0"/>
      <p:bldP spid="37" grpId="0"/>
      <p:bldP spid="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Breaching the Lifetime Allowance</a:t>
            </a:r>
          </a:p>
        </p:txBody>
      </p:sp>
      <p:sp>
        <p:nvSpPr>
          <p:cNvPr id="4" name="Rounded Rectangle 6">
            <a:extLst>
              <a:ext uri="{FF2B5EF4-FFF2-40B4-BE49-F238E27FC236}">
                <a16:creationId xmlns:a16="http://schemas.microsoft.com/office/drawing/2014/main" id="{70078E1E-A7B7-41AE-88CB-2DE827EB0DF2}"/>
              </a:ext>
            </a:extLst>
          </p:cNvPr>
          <p:cNvSpPr/>
          <p:nvPr/>
        </p:nvSpPr>
        <p:spPr>
          <a:xfrm>
            <a:off x="233883" y="2708920"/>
            <a:ext cx="2434952" cy="1144704"/>
          </a:xfrm>
          <a:prstGeom prst="roundRect">
            <a:avLst/>
          </a:prstGeom>
          <a:solidFill>
            <a:srgbClr val="5EB6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bg1"/>
                </a:solidFill>
                <a:latin typeface="Arial" pitchFamily="34" charset="0"/>
                <a:cs typeface="Arial" pitchFamily="34" charset="0"/>
              </a:rPr>
              <a:t>Value of</a:t>
            </a:r>
          </a:p>
          <a:p>
            <a:pPr algn="ctr" eaLnBrk="1" hangingPunct="1">
              <a:defRPr/>
            </a:pPr>
            <a:r>
              <a:rPr lang="en-GB" b="1" dirty="0">
                <a:solidFill>
                  <a:schemeClr val="bg1"/>
                </a:solidFill>
                <a:latin typeface="Arial" pitchFamily="34" charset="0"/>
                <a:cs typeface="Arial" pitchFamily="34" charset="0"/>
              </a:rPr>
              <a:t>benefits taken</a:t>
            </a:r>
          </a:p>
        </p:txBody>
      </p:sp>
      <p:sp>
        <p:nvSpPr>
          <p:cNvPr id="5" name="Rounded Rectangle 6">
            <a:extLst>
              <a:ext uri="{FF2B5EF4-FFF2-40B4-BE49-F238E27FC236}">
                <a16:creationId xmlns:a16="http://schemas.microsoft.com/office/drawing/2014/main" id="{FD915E61-28E4-41F5-97A9-4E8ADA11E490}"/>
              </a:ext>
            </a:extLst>
          </p:cNvPr>
          <p:cNvSpPr/>
          <p:nvPr/>
        </p:nvSpPr>
        <p:spPr>
          <a:xfrm>
            <a:off x="2803402" y="3127665"/>
            <a:ext cx="969636" cy="275678"/>
          </a:xfrm>
          <a:prstGeom prst="roundRect">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bg1"/>
              </a:solidFill>
              <a:latin typeface="Arial" pitchFamily="34" charset="0"/>
              <a:cs typeface="Arial" pitchFamily="34" charset="0"/>
            </a:endParaRPr>
          </a:p>
        </p:txBody>
      </p:sp>
      <p:sp>
        <p:nvSpPr>
          <p:cNvPr id="6" name="Rounded Rectangle 6">
            <a:extLst>
              <a:ext uri="{FF2B5EF4-FFF2-40B4-BE49-F238E27FC236}">
                <a16:creationId xmlns:a16="http://schemas.microsoft.com/office/drawing/2014/main" id="{492A3B5F-D591-4091-B78A-B3DABBA8A336}"/>
              </a:ext>
            </a:extLst>
          </p:cNvPr>
          <p:cNvSpPr/>
          <p:nvPr/>
        </p:nvSpPr>
        <p:spPr>
          <a:xfrm>
            <a:off x="3938418" y="2708920"/>
            <a:ext cx="2457708" cy="1144704"/>
          </a:xfrm>
          <a:prstGeom prst="roundRect">
            <a:avLst/>
          </a:prstGeom>
          <a:solidFill>
            <a:srgbClr val="5EB6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bg1"/>
                </a:solidFill>
                <a:latin typeface="Arial" pitchFamily="34" charset="0"/>
                <a:cs typeface="Arial" pitchFamily="34" charset="0"/>
              </a:rPr>
              <a:t>LTA</a:t>
            </a:r>
            <a:endParaRPr lang="en-GB" sz="1100" b="1" i="1" dirty="0">
              <a:solidFill>
                <a:schemeClr val="bg1"/>
              </a:solidFill>
              <a:latin typeface="Arial" pitchFamily="34" charset="0"/>
              <a:cs typeface="Arial" pitchFamily="34" charset="0"/>
            </a:endParaRPr>
          </a:p>
        </p:txBody>
      </p:sp>
      <p:sp>
        <p:nvSpPr>
          <p:cNvPr id="7" name="Rounded Rectangle 6">
            <a:extLst>
              <a:ext uri="{FF2B5EF4-FFF2-40B4-BE49-F238E27FC236}">
                <a16:creationId xmlns:a16="http://schemas.microsoft.com/office/drawing/2014/main" id="{24C899BF-4978-4D98-9695-C5EACF1EC620}"/>
              </a:ext>
            </a:extLst>
          </p:cNvPr>
          <p:cNvSpPr/>
          <p:nvPr/>
        </p:nvSpPr>
        <p:spPr>
          <a:xfrm>
            <a:off x="6474223" y="2815504"/>
            <a:ext cx="900000" cy="900000"/>
          </a:xfrm>
          <a:prstGeom prst="mathEqual">
            <a:avLst/>
          </a:prstGeom>
          <a:solidFill>
            <a:srgbClr val="5E82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Arial" pitchFamily="34" charset="0"/>
              <a:cs typeface="Arial" pitchFamily="34" charset="0"/>
            </a:endParaRPr>
          </a:p>
        </p:txBody>
      </p:sp>
      <p:sp>
        <p:nvSpPr>
          <p:cNvPr id="8" name="Rounded Rectangle 6">
            <a:extLst>
              <a:ext uri="{FF2B5EF4-FFF2-40B4-BE49-F238E27FC236}">
                <a16:creationId xmlns:a16="http://schemas.microsoft.com/office/drawing/2014/main" id="{ADC7B7BF-1EDE-4C0F-9F1D-E4DE020FC6B3}"/>
              </a:ext>
            </a:extLst>
          </p:cNvPr>
          <p:cNvSpPr/>
          <p:nvPr/>
        </p:nvSpPr>
        <p:spPr>
          <a:xfrm>
            <a:off x="7452320" y="2708920"/>
            <a:ext cx="1542765" cy="1153368"/>
          </a:xfrm>
          <a:prstGeom prst="roundRect">
            <a:avLst/>
          </a:prstGeom>
          <a:noFill/>
          <a:ln w="3810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C00000"/>
                </a:solidFill>
                <a:latin typeface="Arial" pitchFamily="34" charset="0"/>
                <a:cs typeface="Arial" pitchFamily="34" charset="0"/>
              </a:rPr>
              <a:t>Chargeable amount</a:t>
            </a:r>
          </a:p>
        </p:txBody>
      </p:sp>
    </p:spTree>
    <p:extLst>
      <p:ext uri="{BB962C8B-B14F-4D97-AF65-F5344CB8AC3E}">
        <p14:creationId xmlns:p14="http://schemas.microsoft.com/office/powerpoint/2010/main" val="77363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E61F7-ADA5-4E1E-B653-5DA2CD17251B}"/>
              </a:ext>
            </a:extLst>
          </p:cNvPr>
          <p:cNvPicPr>
            <a:picLocks noChangeAspect="1"/>
          </p:cNvPicPr>
          <p:nvPr/>
        </p:nvPicPr>
        <p:blipFill>
          <a:blip r:embed="rId3"/>
          <a:stretch>
            <a:fillRect/>
          </a:stretch>
        </p:blipFill>
        <p:spPr>
          <a:xfrm>
            <a:off x="525235" y="1443061"/>
            <a:ext cx="5783999" cy="4824000"/>
          </a:xfrm>
          <a:prstGeom prst="rect">
            <a:avLst/>
          </a:prstGeom>
        </p:spPr>
      </p:pic>
      <p:sp>
        <p:nvSpPr>
          <p:cNvPr id="2" name="Title 1"/>
          <p:cNvSpPr>
            <a:spLocks noGrp="1"/>
          </p:cNvSpPr>
          <p:nvPr>
            <p:ph type="title"/>
          </p:nvPr>
        </p:nvSpPr>
        <p:spPr/>
        <p:txBody>
          <a:bodyPr/>
          <a:lstStyle/>
          <a:p>
            <a:r>
              <a:rPr lang="en-GB" dirty="0"/>
              <a:t>Your payslip</a:t>
            </a:r>
          </a:p>
        </p:txBody>
      </p:sp>
      <p:pic>
        <p:nvPicPr>
          <p:cNvPr id="4" name="Picture 3">
            <a:extLst>
              <a:ext uri="{FF2B5EF4-FFF2-40B4-BE49-F238E27FC236}">
                <a16:creationId xmlns:a16="http://schemas.microsoft.com/office/drawing/2014/main" id="{04F97877-2487-4F01-95B5-9B71A5D0FFA4}"/>
              </a:ext>
            </a:extLst>
          </p:cNvPr>
          <p:cNvPicPr>
            <a:picLocks noChangeAspect="1"/>
          </p:cNvPicPr>
          <p:nvPr/>
        </p:nvPicPr>
        <p:blipFill>
          <a:blip r:embed="rId4"/>
          <a:stretch>
            <a:fillRect/>
          </a:stretch>
        </p:blipFill>
        <p:spPr>
          <a:xfrm>
            <a:off x="5004048" y="3212976"/>
            <a:ext cx="3852993" cy="1530641"/>
          </a:xfrm>
          <a:prstGeom prst="rect">
            <a:avLst/>
          </a:prstGeom>
          <a:ln w="38100">
            <a:solidFill>
              <a:srgbClr val="C60C30"/>
            </a:solidFill>
          </a:ln>
        </p:spPr>
      </p:pic>
      <p:sp>
        <p:nvSpPr>
          <p:cNvPr id="5" name="Rectangle 4">
            <a:extLst>
              <a:ext uri="{FF2B5EF4-FFF2-40B4-BE49-F238E27FC236}">
                <a16:creationId xmlns:a16="http://schemas.microsoft.com/office/drawing/2014/main" id="{3990BBCB-F702-4F14-9FA8-39C6436FC663}"/>
              </a:ext>
            </a:extLst>
          </p:cNvPr>
          <p:cNvSpPr/>
          <p:nvPr/>
        </p:nvSpPr>
        <p:spPr>
          <a:xfrm>
            <a:off x="3678572" y="2276555"/>
            <a:ext cx="1786855" cy="729842"/>
          </a:xfrm>
          <a:prstGeom prst="rect">
            <a:avLst/>
          </a:prstGeom>
          <a:noFill/>
          <a:ln w="3810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797108A-AF36-45C7-A859-F603DEBB7F84}"/>
              </a:ext>
            </a:extLst>
          </p:cNvPr>
          <p:cNvPicPr>
            <a:picLocks noChangeAspect="1"/>
          </p:cNvPicPr>
          <p:nvPr/>
        </p:nvPicPr>
        <p:blipFill>
          <a:blip r:embed="rId5"/>
          <a:stretch>
            <a:fillRect/>
          </a:stretch>
        </p:blipFill>
        <p:spPr>
          <a:xfrm>
            <a:off x="3816000" y="2708921"/>
            <a:ext cx="72000" cy="69817"/>
          </a:xfrm>
          <a:prstGeom prst="rect">
            <a:avLst/>
          </a:prstGeom>
        </p:spPr>
      </p:pic>
      <p:pic>
        <p:nvPicPr>
          <p:cNvPr id="8" name="Picture 7">
            <a:extLst>
              <a:ext uri="{FF2B5EF4-FFF2-40B4-BE49-F238E27FC236}">
                <a16:creationId xmlns:a16="http://schemas.microsoft.com/office/drawing/2014/main" id="{F066F96D-048F-4D2E-AF5E-E001ECBF6557}"/>
              </a:ext>
            </a:extLst>
          </p:cNvPr>
          <p:cNvPicPr>
            <a:picLocks noChangeAspect="1"/>
          </p:cNvPicPr>
          <p:nvPr/>
        </p:nvPicPr>
        <p:blipFill>
          <a:blip r:embed="rId5"/>
          <a:stretch>
            <a:fillRect/>
          </a:stretch>
        </p:blipFill>
        <p:spPr>
          <a:xfrm>
            <a:off x="5220072" y="4153588"/>
            <a:ext cx="216024" cy="209475"/>
          </a:xfrm>
          <a:prstGeom prst="rect">
            <a:avLst/>
          </a:prstGeom>
        </p:spPr>
      </p:pic>
      <p:pic>
        <p:nvPicPr>
          <p:cNvPr id="9" name="Picture 8">
            <a:extLst>
              <a:ext uri="{FF2B5EF4-FFF2-40B4-BE49-F238E27FC236}">
                <a16:creationId xmlns:a16="http://schemas.microsoft.com/office/drawing/2014/main" id="{F3E149BF-5CA1-4C2C-A572-93D6C20050E3}"/>
              </a:ext>
            </a:extLst>
          </p:cNvPr>
          <p:cNvPicPr>
            <a:picLocks noChangeAspect="1"/>
          </p:cNvPicPr>
          <p:nvPr/>
        </p:nvPicPr>
        <p:blipFill>
          <a:blip r:embed="rId5"/>
          <a:stretch>
            <a:fillRect/>
          </a:stretch>
        </p:blipFill>
        <p:spPr>
          <a:xfrm>
            <a:off x="3968400" y="2861321"/>
            <a:ext cx="72000" cy="69817"/>
          </a:xfrm>
          <a:prstGeom prst="rect">
            <a:avLst/>
          </a:prstGeom>
        </p:spPr>
      </p:pic>
      <p:pic>
        <p:nvPicPr>
          <p:cNvPr id="10" name="Picture 9">
            <a:extLst>
              <a:ext uri="{FF2B5EF4-FFF2-40B4-BE49-F238E27FC236}">
                <a16:creationId xmlns:a16="http://schemas.microsoft.com/office/drawing/2014/main" id="{7ADE1F66-71C3-49F8-87E2-AE1403E99347}"/>
              </a:ext>
            </a:extLst>
          </p:cNvPr>
          <p:cNvPicPr>
            <a:picLocks noChangeAspect="1"/>
          </p:cNvPicPr>
          <p:nvPr/>
        </p:nvPicPr>
        <p:blipFill>
          <a:blip r:embed="rId5"/>
          <a:stretch>
            <a:fillRect/>
          </a:stretch>
        </p:blipFill>
        <p:spPr>
          <a:xfrm>
            <a:off x="540000" y="5328000"/>
            <a:ext cx="925200" cy="126504"/>
          </a:xfrm>
          <a:prstGeom prst="rect">
            <a:avLst/>
          </a:prstGeom>
        </p:spPr>
      </p:pic>
    </p:spTree>
    <p:extLst>
      <p:ext uri="{BB962C8B-B14F-4D97-AF65-F5344CB8AC3E}">
        <p14:creationId xmlns:p14="http://schemas.microsoft.com/office/powerpoint/2010/main" val="345361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280" y="262295"/>
            <a:ext cx="8229600" cy="1143000"/>
          </a:xfrm>
        </p:spPr>
        <p:txBody>
          <a:bodyPr/>
          <a:lstStyle/>
          <a:p>
            <a:r>
              <a:rPr lang="en-GB" dirty="0"/>
              <a:t>Paying a Lifetime Allowance charge</a:t>
            </a:r>
          </a:p>
        </p:txBody>
      </p:sp>
      <p:sp>
        <p:nvSpPr>
          <p:cNvPr id="9" name="Rounded Rectangle 7">
            <a:extLst>
              <a:ext uri="{FF2B5EF4-FFF2-40B4-BE49-F238E27FC236}">
                <a16:creationId xmlns:a16="http://schemas.microsoft.com/office/drawing/2014/main" id="{E8E8539F-2A65-42A6-824F-A91A0CA23799}"/>
              </a:ext>
            </a:extLst>
          </p:cNvPr>
          <p:cNvSpPr/>
          <p:nvPr/>
        </p:nvSpPr>
        <p:spPr>
          <a:xfrm>
            <a:off x="422945" y="3067661"/>
            <a:ext cx="1440160" cy="3387554"/>
          </a:xfrm>
          <a:prstGeom prst="roundRect">
            <a:avLst/>
          </a:prstGeom>
          <a:solidFill>
            <a:srgbClr val="5EB6E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dirty="0">
                <a:latin typeface="Arial" pitchFamily="34" charset="0"/>
                <a:cs typeface="Arial" pitchFamily="34" charset="0"/>
              </a:rPr>
              <a:t>LTA</a:t>
            </a:r>
          </a:p>
        </p:txBody>
      </p:sp>
      <p:sp>
        <p:nvSpPr>
          <p:cNvPr id="10" name="Rounded Rectangle 6">
            <a:extLst>
              <a:ext uri="{FF2B5EF4-FFF2-40B4-BE49-F238E27FC236}">
                <a16:creationId xmlns:a16="http://schemas.microsoft.com/office/drawing/2014/main" id="{F08B53B9-3D3B-4262-B37C-EB038CC3E433}"/>
              </a:ext>
            </a:extLst>
          </p:cNvPr>
          <p:cNvSpPr/>
          <p:nvPr/>
        </p:nvSpPr>
        <p:spPr>
          <a:xfrm>
            <a:off x="422945" y="1758650"/>
            <a:ext cx="1440160" cy="1309011"/>
          </a:xfrm>
          <a:prstGeom prst="roundRect">
            <a:avLst/>
          </a:prstGeom>
          <a:noFill/>
          <a:ln w="38100">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solidFill>
                  <a:srgbClr val="FF0000"/>
                </a:solidFill>
                <a:latin typeface="Arial" pitchFamily="34" charset="0"/>
                <a:cs typeface="Arial" pitchFamily="34" charset="0"/>
              </a:rPr>
              <a:t>Chargeable amount</a:t>
            </a:r>
          </a:p>
        </p:txBody>
      </p:sp>
      <p:cxnSp>
        <p:nvCxnSpPr>
          <p:cNvPr id="11" name="Straight Connector 10">
            <a:extLst>
              <a:ext uri="{FF2B5EF4-FFF2-40B4-BE49-F238E27FC236}">
                <a16:creationId xmlns:a16="http://schemas.microsoft.com/office/drawing/2014/main" id="{18116BB1-F244-42DE-800D-82FD34EA4AF9}"/>
              </a:ext>
            </a:extLst>
          </p:cNvPr>
          <p:cNvCxnSpPr>
            <a:cxnSpLocks/>
          </p:cNvCxnSpPr>
          <p:nvPr/>
        </p:nvCxnSpPr>
        <p:spPr>
          <a:xfrm>
            <a:off x="-108520" y="1988840"/>
            <a:ext cx="8839200" cy="0"/>
          </a:xfrm>
          <a:prstGeom prst="line">
            <a:avLst/>
          </a:prstGeom>
          <a:ln w="28575">
            <a:noFill/>
            <a:prstDash val="sysDash"/>
          </a:ln>
        </p:spPr>
        <p:style>
          <a:lnRef idx="1">
            <a:schemeClr val="accent1"/>
          </a:lnRef>
          <a:fillRef idx="0">
            <a:schemeClr val="accent1"/>
          </a:fillRef>
          <a:effectRef idx="0">
            <a:schemeClr val="accent1"/>
          </a:effectRef>
          <a:fontRef idx="minor">
            <a:schemeClr val="tx1"/>
          </a:fontRef>
        </p:style>
      </p:cxnSp>
      <p:sp>
        <p:nvSpPr>
          <p:cNvPr id="12" name="Rounded Rectangle 6">
            <a:extLst>
              <a:ext uri="{FF2B5EF4-FFF2-40B4-BE49-F238E27FC236}">
                <a16:creationId xmlns:a16="http://schemas.microsoft.com/office/drawing/2014/main" id="{7F798034-BBF3-4369-A161-59044CD94238}"/>
              </a:ext>
            </a:extLst>
          </p:cNvPr>
          <p:cNvSpPr/>
          <p:nvPr/>
        </p:nvSpPr>
        <p:spPr>
          <a:xfrm>
            <a:off x="3338972" y="2043510"/>
            <a:ext cx="4392488" cy="408623"/>
          </a:xfrm>
          <a:prstGeom prst="roundRect">
            <a:avLst/>
          </a:prstGeom>
          <a:solidFill>
            <a:srgbClr val="C60C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b="1" dirty="0">
                <a:solidFill>
                  <a:schemeClr val="bg1"/>
                </a:solidFill>
                <a:latin typeface="Arial" pitchFamily="34" charset="0"/>
                <a:cs typeface="Arial" pitchFamily="34" charset="0"/>
              </a:rPr>
              <a:t>LTA tax charge, paid by the scheme</a:t>
            </a:r>
          </a:p>
        </p:txBody>
      </p:sp>
      <p:sp>
        <p:nvSpPr>
          <p:cNvPr id="13" name="Rounded Rectangle 6">
            <a:extLst>
              <a:ext uri="{FF2B5EF4-FFF2-40B4-BE49-F238E27FC236}">
                <a16:creationId xmlns:a16="http://schemas.microsoft.com/office/drawing/2014/main" id="{7A2CE103-8940-442F-A19E-951FDA866223}"/>
              </a:ext>
            </a:extLst>
          </p:cNvPr>
          <p:cNvSpPr/>
          <p:nvPr/>
        </p:nvSpPr>
        <p:spPr>
          <a:xfrm>
            <a:off x="3050940" y="2516205"/>
            <a:ext cx="5256000" cy="374571"/>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rgbClr val="C00000"/>
                </a:solidFill>
                <a:latin typeface="Arial" pitchFamily="34" charset="0"/>
                <a:cs typeface="Arial" pitchFamily="34" charset="0"/>
              </a:rPr>
              <a:t>= Chargeable amount × rate of either 55% or 25%</a:t>
            </a:r>
            <a:endParaRPr lang="en-GB" sz="1600" b="1" dirty="0">
              <a:solidFill>
                <a:srgbClr val="C00000"/>
              </a:solidFill>
              <a:latin typeface="Arial" pitchFamily="34" charset="0"/>
              <a:cs typeface="Arial" pitchFamily="34" charset="0"/>
            </a:endParaRPr>
          </a:p>
        </p:txBody>
      </p:sp>
      <p:sp>
        <p:nvSpPr>
          <p:cNvPr id="15" name="Rounded Rectangle 6">
            <a:extLst>
              <a:ext uri="{FF2B5EF4-FFF2-40B4-BE49-F238E27FC236}">
                <a16:creationId xmlns:a16="http://schemas.microsoft.com/office/drawing/2014/main" id="{24EC41A1-2A2C-4C73-B838-5FB2E15BDACB}"/>
              </a:ext>
            </a:extLst>
          </p:cNvPr>
          <p:cNvSpPr/>
          <p:nvPr/>
        </p:nvSpPr>
        <p:spPr>
          <a:xfrm>
            <a:off x="2016299" y="4396485"/>
            <a:ext cx="3561871" cy="817245"/>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400" b="1" dirty="0">
                <a:solidFill>
                  <a:srgbClr val="C00000"/>
                </a:solidFill>
                <a:latin typeface="Arial" pitchFamily="34" charset="0"/>
                <a:cs typeface="Arial" pitchFamily="34" charset="0"/>
              </a:rPr>
              <a:t>LTA tax charge</a:t>
            </a:r>
          </a:p>
          <a:p>
            <a:pPr algn="ctr">
              <a:defRPr/>
            </a:pPr>
            <a:r>
              <a:rPr lang="en-US" sz="1400" b="1" dirty="0">
                <a:solidFill>
                  <a:srgbClr val="C00000"/>
                </a:solidFill>
                <a:latin typeface="Arial" pitchFamily="34" charset="0"/>
                <a:cs typeface="Arial" pitchFamily="34" charset="0"/>
              </a:rPr>
              <a:t>= 55% × (adjusted) chargeable amount</a:t>
            </a:r>
          </a:p>
          <a:p>
            <a:pPr algn="ctr">
              <a:defRPr/>
            </a:pPr>
            <a:r>
              <a:rPr lang="en-US" sz="1400" b="1" dirty="0">
                <a:solidFill>
                  <a:srgbClr val="C00000"/>
                </a:solidFill>
                <a:latin typeface="Arial" pitchFamily="34" charset="0"/>
                <a:cs typeface="Arial" pitchFamily="34" charset="0"/>
              </a:rPr>
              <a:t>(Remainder: 45% taken as lump sum)</a:t>
            </a:r>
          </a:p>
        </p:txBody>
      </p:sp>
      <p:sp>
        <p:nvSpPr>
          <p:cNvPr id="16" name="Rounded Rectangle 6">
            <a:extLst>
              <a:ext uri="{FF2B5EF4-FFF2-40B4-BE49-F238E27FC236}">
                <a16:creationId xmlns:a16="http://schemas.microsoft.com/office/drawing/2014/main" id="{EFBE0E98-BAA2-4E2F-99AA-9930E89C99AC}"/>
              </a:ext>
            </a:extLst>
          </p:cNvPr>
          <p:cNvSpPr/>
          <p:nvPr/>
        </p:nvSpPr>
        <p:spPr>
          <a:xfrm>
            <a:off x="2160315" y="3626727"/>
            <a:ext cx="3240657" cy="715089"/>
          </a:xfrm>
          <a:prstGeom prst="roundRect">
            <a:avLst/>
          </a:prstGeom>
          <a:solidFill>
            <a:srgbClr val="C60C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chemeClr val="bg1">
                    <a:lumMod val="95000"/>
                  </a:schemeClr>
                </a:solidFill>
                <a:latin typeface="Arial" pitchFamily="34" charset="0"/>
                <a:cs typeface="Arial" pitchFamily="34" charset="0"/>
              </a:rPr>
              <a:t>(1)</a:t>
            </a:r>
          </a:p>
          <a:p>
            <a:pPr algn="ctr">
              <a:defRPr/>
            </a:pPr>
            <a:r>
              <a:rPr lang="en-US" b="1" dirty="0">
                <a:solidFill>
                  <a:schemeClr val="bg1">
                    <a:lumMod val="95000"/>
                  </a:schemeClr>
                </a:solidFill>
                <a:latin typeface="Arial" pitchFamily="34" charset="0"/>
                <a:cs typeface="Arial" pitchFamily="34" charset="0"/>
              </a:rPr>
              <a:t>Excess taken as lump sum</a:t>
            </a:r>
          </a:p>
        </p:txBody>
      </p:sp>
      <p:sp>
        <p:nvSpPr>
          <p:cNvPr id="17" name="Rounded Rectangle 6">
            <a:extLst>
              <a:ext uri="{FF2B5EF4-FFF2-40B4-BE49-F238E27FC236}">
                <a16:creationId xmlns:a16="http://schemas.microsoft.com/office/drawing/2014/main" id="{B27FD033-D580-4568-9801-6BACA71BF372}"/>
              </a:ext>
            </a:extLst>
          </p:cNvPr>
          <p:cNvSpPr/>
          <p:nvPr/>
        </p:nvSpPr>
        <p:spPr>
          <a:xfrm>
            <a:off x="5544691" y="3636155"/>
            <a:ext cx="3240657" cy="715089"/>
          </a:xfrm>
          <a:prstGeom prst="roundRect">
            <a:avLst/>
          </a:prstGeom>
          <a:solidFill>
            <a:srgbClr val="C60C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chemeClr val="bg1">
                    <a:lumMod val="95000"/>
                  </a:schemeClr>
                </a:solidFill>
                <a:latin typeface="Arial" pitchFamily="34" charset="0"/>
                <a:cs typeface="Arial" pitchFamily="34" charset="0"/>
              </a:rPr>
              <a:t>(2)</a:t>
            </a:r>
          </a:p>
          <a:p>
            <a:pPr algn="ctr">
              <a:defRPr/>
            </a:pPr>
            <a:r>
              <a:rPr lang="en-US" b="1" dirty="0">
                <a:solidFill>
                  <a:schemeClr val="bg1">
                    <a:lumMod val="95000"/>
                  </a:schemeClr>
                </a:solidFill>
                <a:latin typeface="Arial" pitchFamily="34" charset="0"/>
                <a:cs typeface="Arial" pitchFamily="34" charset="0"/>
              </a:rPr>
              <a:t>Excess taken as pension</a:t>
            </a:r>
          </a:p>
        </p:txBody>
      </p:sp>
      <p:sp>
        <p:nvSpPr>
          <p:cNvPr id="18" name="Rounded Rectangle 6">
            <a:extLst>
              <a:ext uri="{FF2B5EF4-FFF2-40B4-BE49-F238E27FC236}">
                <a16:creationId xmlns:a16="http://schemas.microsoft.com/office/drawing/2014/main" id="{1B88A344-C281-4C7D-9E09-DB8383CA7939}"/>
              </a:ext>
            </a:extLst>
          </p:cNvPr>
          <p:cNvSpPr/>
          <p:nvPr/>
        </p:nvSpPr>
        <p:spPr>
          <a:xfrm>
            <a:off x="5556006" y="4396485"/>
            <a:ext cx="3301053" cy="817245"/>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400" b="1" dirty="0">
                <a:solidFill>
                  <a:srgbClr val="C00000"/>
                </a:solidFill>
                <a:latin typeface="Arial" pitchFamily="34" charset="0"/>
                <a:cs typeface="Arial" pitchFamily="34" charset="0"/>
              </a:rPr>
              <a:t>LTA tax charge</a:t>
            </a:r>
          </a:p>
          <a:p>
            <a:pPr algn="ctr">
              <a:defRPr/>
            </a:pPr>
            <a:r>
              <a:rPr lang="en-US" sz="1400" b="1" dirty="0">
                <a:solidFill>
                  <a:srgbClr val="C00000"/>
                </a:solidFill>
                <a:latin typeface="Arial" pitchFamily="34" charset="0"/>
                <a:cs typeface="Arial" pitchFamily="34" charset="0"/>
              </a:rPr>
              <a:t>= 25% × chargeable amount</a:t>
            </a:r>
          </a:p>
          <a:p>
            <a:pPr algn="ctr">
              <a:defRPr/>
            </a:pPr>
            <a:r>
              <a:rPr lang="en-US" sz="1400" b="1" dirty="0">
                <a:solidFill>
                  <a:srgbClr val="C00000"/>
                </a:solidFill>
                <a:latin typeface="Arial" pitchFamily="34" charset="0"/>
                <a:cs typeface="Arial" pitchFamily="34" charset="0"/>
              </a:rPr>
              <a:t>(Remainder: 75% taken as pension)</a:t>
            </a:r>
          </a:p>
        </p:txBody>
      </p:sp>
      <p:sp>
        <p:nvSpPr>
          <p:cNvPr id="21" name="Rounded Rectangle 6">
            <a:extLst>
              <a:ext uri="{FF2B5EF4-FFF2-40B4-BE49-F238E27FC236}">
                <a16:creationId xmlns:a16="http://schemas.microsoft.com/office/drawing/2014/main" id="{2D722B92-0AFC-44A2-AC58-128044AC7AC4}"/>
              </a:ext>
            </a:extLst>
          </p:cNvPr>
          <p:cNvSpPr/>
          <p:nvPr/>
        </p:nvSpPr>
        <p:spPr>
          <a:xfrm>
            <a:off x="3851920" y="5229200"/>
            <a:ext cx="3636987" cy="646986"/>
          </a:xfrm>
          <a:prstGeom prst="roundRect">
            <a:avLst/>
          </a:prstGeom>
          <a:solidFill>
            <a:srgbClr val="5E82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chemeClr val="bg1"/>
                </a:solidFill>
                <a:latin typeface="Arial" pitchFamily="34" charset="0"/>
                <a:cs typeface="Arial" pitchFamily="34" charset="0"/>
              </a:rPr>
              <a:t>For higher rate taxpayers the options are effectively equivalent</a:t>
            </a:r>
          </a:p>
        </p:txBody>
      </p:sp>
    </p:spTree>
    <p:extLst>
      <p:ext uri="{BB962C8B-B14F-4D97-AF65-F5344CB8AC3E}">
        <p14:creationId xmlns:p14="http://schemas.microsoft.com/office/powerpoint/2010/main" val="4372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P spid="17" grpId="0" animBg="1"/>
      <p:bldP spid="18"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t>Ways to mitigate the</a:t>
            </a:r>
            <a:br>
              <a:rPr lang="en-GB" sz="2800" dirty="0"/>
            </a:br>
            <a:r>
              <a:rPr lang="en-GB" sz="2800" dirty="0"/>
              <a:t>LTA tax charge</a:t>
            </a:r>
          </a:p>
        </p:txBody>
      </p:sp>
      <p:sp>
        <p:nvSpPr>
          <p:cNvPr id="4" name="TextBox 3">
            <a:extLst>
              <a:ext uri="{FF2B5EF4-FFF2-40B4-BE49-F238E27FC236}">
                <a16:creationId xmlns:a16="http://schemas.microsoft.com/office/drawing/2014/main" id="{26E4FE7F-8611-4065-999A-ABDA9BA05270}"/>
              </a:ext>
            </a:extLst>
          </p:cNvPr>
          <p:cNvSpPr txBox="1"/>
          <p:nvPr/>
        </p:nvSpPr>
        <p:spPr>
          <a:xfrm>
            <a:off x="446923" y="1628800"/>
            <a:ext cx="4069239" cy="510778"/>
          </a:xfrm>
          <a:prstGeom prst="roundRect">
            <a:avLst/>
          </a:prstGeom>
          <a:solidFill>
            <a:srgbClr val="C60C30"/>
          </a:solidFill>
          <a:ln w="38100">
            <a:noFill/>
          </a:ln>
        </p:spPr>
        <p:txBody>
          <a:bodyPr wrap="square" rtlCol="0" anchor="ctr">
            <a:spAutoFit/>
          </a:bodyPr>
          <a:lstStyle/>
          <a:p>
            <a:pPr algn="ctr"/>
            <a:r>
              <a:rPr lang="en-GB" sz="2400" b="1" dirty="0">
                <a:solidFill>
                  <a:schemeClr val="bg1"/>
                </a:solidFill>
                <a:latin typeface="DINOT-Light"/>
              </a:rPr>
              <a:t>LTA protections</a:t>
            </a:r>
          </a:p>
        </p:txBody>
      </p:sp>
      <p:sp>
        <p:nvSpPr>
          <p:cNvPr id="5" name="TextBox 4">
            <a:extLst>
              <a:ext uri="{FF2B5EF4-FFF2-40B4-BE49-F238E27FC236}">
                <a16:creationId xmlns:a16="http://schemas.microsoft.com/office/drawing/2014/main" id="{85B8B1A0-7DE3-4663-AEFB-C5AC3879435A}"/>
              </a:ext>
            </a:extLst>
          </p:cNvPr>
          <p:cNvSpPr txBox="1"/>
          <p:nvPr/>
        </p:nvSpPr>
        <p:spPr>
          <a:xfrm>
            <a:off x="374038" y="2187133"/>
            <a:ext cx="4215008" cy="408623"/>
          </a:xfrm>
          <a:prstGeom prst="roundRect">
            <a:avLst/>
          </a:prstGeom>
          <a:solidFill>
            <a:schemeClr val="bg1"/>
          </a:solidFill>
          <a:ln w="38100">
            <a:noFill/>
          </a:ln>
        </p:spPr>
        <p:txBody>
          <a:bodyPr wrap="square" rtlCol="0" anchor="ctr">
            <a:spAutoFit/>
          </a:bodyPr>
          <a:lstStyle/>
          <a:p>
            <a:pPr algn="ctr"/>
            <a:r>
              <a:rPr lang="en-GB" b="1" dirty="0">
                <a:solidFill>
                  <a:srgbClr val="C60C30"/>
                </a:solidFill>
                <a:latin typeface="DINOT-Light"/>
              </a:rPr>
              <a:t>For a protected LTA higher than £1m</a:t>
            </a:r>
          </a:p>
        </p:txBody>
      </p:sp>
      <p:sp>
        <p:nvSpPr>
          <p:cNvPr id="6" name="TextBox 5">
            <a:extLst>
              <a:ext uri="{FF2B5EF4-FFF2-40B4-BE49-F238E27FC236}">
                <a16:creationId xmlns:a16="http://schemas.microsoft.com/office/drawing/2014/main" id="{F33E8C29-FAAC-4D26-AFE5-F2211ADEC38E}"/>
              </a:ext>
            </a:extLst>
          </p:cNvPr>
          <p:cNvSpPr txBox="1"/>
          <p:nvPr/>
        </p:nvSpPr>
        <p:spPr>
          <a:xfrm>
            <a:off x="1637595" y="2636912"/>
            <a:ext cx="4069239" cy="510778"/>
          </a:xfrm>
          <a:prstGeom prst="roundRect">
            <a:avLst/>
          </a:prstGeom>
          <a:solidFill>
            <a:srgbClr val="5E82AB"/>
          </a:solidFill>
          <a:ln w="38100">
            <a:noFill/>
          </a:ln>
        </p:spPr>
        <p:txBody>
          <a:bodyPr wrap="square" rtlCol="0" anchor="ctr">
            <a:spAutoFit/>
          </a:bodyPr>
          <a:lstStyle/>
          <a:p>
            <a:pPr algn="ctr"/>
            <a:r>
              <a:rPr lang="en-GB" sz="2400" b="1" dirty="0">
                <a:solidFill>
                  <a:schemeClr val="bg1"/>
                </a:solidFill>
                <a:latin typeface="DINOT-Light"/>
              </a:rPr>
              <a:t>Giving up pension for cash</a:t>
            </a:r>
          </a:p>
        </p:txBody>
      </p:sp>
      <p:sp>
        <p:nvSpPr>
          <p:cNvPr id="7" name="TextBox 6">
            <a:extLst>
              <a:ext uri="{FF2B5EF4-FFF2-40B4-BE49-F238E27FC236}">
                <a16:creationId xmlns:a16="http://schemas.microsoft.com/office/drawing/2014/main" id="{06B85F98-2AF5-42D9-ACBE-34706E9C9754}"/>
              </a:ext>
            </a:extLst>
          </p:cNvPr>
          <p:cNvSpPr txBox="1"/>
          <p:nvPr/>
        </p:nvSpPr>
        <p:spPr>
          <a:xfrm>
            <a:off x="1654889" y="3219376"/>
            <a:ext cx="4069239" cy="408623"/>
          </a:xfrm>
          <a:prstGeom prst="roundRect">
            <a:avLst/>
          </a:prstGeom>
          <a:solidFill>
            <a:schemeClr val="bg1"/>
          </a:solidFill>
          <a:ln w="38100">
            <a:noFill/>
          </a:ln>
        </p:spPr>
        <p:txBody>
          <a:bodyPr wrap="square" rtlCol="0" anchor="ctr">
            <a:spAutoFit/>
          </a:bodyPr>
          <a:lstStyle/>
          <a:p>
            <a:pPr algn="ctr"/>
            <a:r>
              <a:rPr lang="en-GB" b="1" dirty="0">
                <a:solidFill>
                  <a:srgbClr val="5E82AB"/>
                </a:solidFill>
                <a:latin typeface="DINOT-Light"/>
              </a:rPr>
              <a:t>Can reduce the value of benefits</a:t>
            </a:r>
          </a:p>
        </p:txBody>
      </p:sp>
      <p:sp>
        <p:nvSpPr>
          <p:cNvPr id="8" name="TextBox 7">
            <a:extLst>
              <a:ext uri="{FF2B5EF4-FFF2-40B4-BE49-F238E27FC236}">
                <a16:creationId xmlns:a16="http://schemas.microsoft.com/office/drawing/2014/main" id="{26F21D7C-C2F7-455D-BF14-43D4403CF3BA}"/>
              </a:ext>
            </a:extLst>
          </p:cNvPr>
          <p:cNvSpPr txBox="1"/>
          <p:nvPr/>
        </p:nvSpPr>
        <p:spPr>
          <a:xfrm>
            <a:off x="2717715" y="3710310"/>
            <a:ext cx="4069239" cy="510778"/>
          </a:xfrm>
          <a:prstGeom prst="roundRect">
            <a:avLst/>
          </a:prstGeom>
          <a:solidFill>
            <a:srgbClr val="E05206"/>
          </a:solidFill>
          <a:ln w="38100">
            <a:noFill/>
          </a:ln>
        </p:spPr>
        <p:txBody>
          <a:bodyPr wrap="square" rtlCol="0" anchor="ctr">
            <a:spAutoFit/>
          </a:bodyPr>
          <a:lstStyle/>
          <a:p>
            <a:pPr algn="ctr"/>
            <a:r>
              <a:rPr lang="en-GB" sz="2400" b="1" dirty="0">
                <a:solidFill>
                  <a:schemeClr val="bg1"/>
                </a:solidFill>
                <a:latin typeface="DINOT-Light"/>
              </a:rPr>
              <a:t>Early retirement</a:t>
            </a:r>
          </a:p>
        </p:txBody>
      </p:sp>
      <p:sp>
        <p:nvSpPr>
          <p:cNvPr id="9" name="TextBox 8">
            <a:extLst>
              <a:ext uri="{FF2B5EF4-FFF2-40B4-BE49-F238E27FC236}">
                <a16:creationId xmlns:a16="http://schemas.microsoft.com/office/drawing/2014/main" id="{418C73B7-4D6C-4164-B30D-BC347B339919}"/>
              </a:ext>
            </a:extLst>
          </p:cNvPr>
          <p:cNvSpPr txBox="1"/>
          <p:nvPr/>
        </p:nvSpPr>
        <p:spPr>
          <a:xfrm>
            <a:off x="2735009" y="4299496"/>
            <a:ext cx="4069239" cy="408623"/>
          </a:xfrm>
          <a:prstGeom prst="roundRect">
            <a:avLst/>
          </a:prstGeom>
          <a:solidFill>
            <a:schemeClr val="bg1"/>
          </a:solidFill>
          <a:ln w="38100">
            <a:noFill/>
          </a:ln>
        </p:spPr>
        <p:txBody>
          <a:bodyPr wrap="square" rtlCol="0" anchor="ctr">
            <a:spAutoFit/>
          </a:bodyPr>
          <a:lstStyle/>
          <a:p>
            <a:pPr algn="ctr"/>
            <a:r>
              <a:rPr lang="en-GB" b="1" dirty="0">
                <a:solidFill>
                  <a:srgbClr val="E05206"/>
                </a:solidFill>
                <a:latin typeface="DINOT-Light"/>
              </a:rPr>
              <a:t>Will reduce benefits at retirement</a:t>
            </a:r>
          </a:p>
        </p:txBody>
      </p:sp>
      <p:sp>
        <p:nvSpPr>
          <p:cNvPr id="10" name="TextBox 9">
            <a:extLst>
              <a:ext uri="{FF2B5EF4-FFF2-40B4-BE49-F238E27FC236}">
                <a16:creationId xmlns:a16="http://schemas.microsoft.com/office/drawing/2014/main" id="{E502337E-E4C5-4E6C-8528-29999048B749}"/>
              </a:ext>
            </a:extLst>
          </p:cNvPr>
          <p:cNvSpPr txBox="1"/>
          <p:nvPr/>
        </p:nvSpPr>
        <p:spPr>
          <a:xfrm>
            <a:off x="3509803" y="4718422"/>
            <a:ext cx="4069239" cy="510778"/>
          </a:xfrm>
          <a:prstGeom prst="roundRect">
            <a:avLst/>
          </a:prstGeom>
          <a:solidFill>
            <a:srgbClr val="331C54"/>
          </a:solidFill>
          <a:ln w="38100">
            <a:noFill/>
          </a:ln>
        </p:spPr>
        <p:txBody>
          <a:bodyPr wrap="square" rtlCol="0" anchor="ctr">
            <a:spAutoFit/>
          </a:bodyPr>
          <a:lstStyle/>
          <a:p>
            <a:pPr algn="ctr"/>
            <a:r>
              <a:rPr lang="en-GB" sz="2400" b="1" dirty="0">
                <a:solidFill>
                  <a:schemeClr val="bg1"/>
                </a:solidFill>
                <a:latin typeface="DINOT-Light"/>
              </a:rPr>
              <a:t>Allocation</a:t>
            </a:r>
          </a:p>
        </p:txBody>
      </p:sp>
      <p:sp>
        <p:nvSpPr>
          <p:cNvPr id="11" name="TextBox 10">
            <a:extLst>
              <a:ext uri="{FF2B5EF4-FFF2-40B4-BE49-F238E27FC236}">
                <a16:creationId xmlns:a16="http://schemas.microsoft.com/office/drawing/2014/main" id="{149E343D-B999-4C51-8404-D97AE02B6500}"/>
              </a:ext>
            </a:extLst>
          </p:cNvPr>
          <p:cNvSpPr txBox="1"/>
          <p:nvPr/>
        </p:nvSpPr>
        <p:spPr>
          <a:xfrm>
            <a:off x="3527097" y="5307608"/>
            <a:ext cx="4069239" cy="408623"/>
          </a:xfrm>
          <a:prstGeom prst="roundRect">
            <a:avLst/>
          </a:prstGeom>
          <a:solidFill>
            <a:schemeClr val="bg1"/>
          </a:solidFill>
          <a:ln w="38100">
            <a:noFill/>
          </a:ln>
        </p:spPr>
        <p:txBody>
          <a:bodyPr wrap="square" rtlCol="0" anchor="ctr">
            <a:spAutoFit/>
          </a:bodyPr>
          <a:lstStyle/>
          <a:p>
            <a:pPr algn="ctr"/>
            <a:r>
              <a:rPr lang="en-GB" b="1" dirty="0">
                <a:solidFill>
                  <a:srgbClr val="331C54"/>
                </a:solidFill>
                <a:latin typeface="DINOT-Light"/>
              </a:rPr>
              <a:t>Only member benefits tested</a:t>
            </a:r>
          </a:p>
        </p:txBody>
      </p:sp>
      <p:sp>
        <p:nvSpPr>
          <p:cNvPr id="12" name="TextBox 11">
            <a:extLst>
              <a:ext uri="{FF2B5EF4-FFF2-40B4-BE49-F238E27FC236}">
                <a16:creationId xmlns:a16="http://schemas.microsoft.com/office/drawing/2014/main" id="{9DB3C790-2553-4E64-A5D5-D6F6F4284403}"/>
              </a:ext>
            </a:extLst>
          </p:cNvPr>
          <p:cNvSpPr txBox="1"/>
          <p:nvPr/>
        </p:nvSpPr>
        <p:spPr>
          <a:xfrm>
            <a:off x="4661931" y="5726534"/>
            <a:ext cx="4069239" cy="510778"/>
          </a:xfrm>
          <a:prstGeom prst="roundRect">
            <a:avLst/>
          </a:prstGeom>
          <a:solidFill>
            <a:srgbClr val="007A87"/>
          </a:solidFill>
          <a:ln w="38100">
            <a:noFill/>
          </a:ln>
        </p:spPr>
        <p:txBody>
          <a:bodyPr wrap="square" rtlCol="0" anchor="ctr">
            <a:spAutoFit/>
          </a:bodyPr>
          <a:lstStyle/>
          <a:p>
            <a:pPr algn="ctr"/>
            <a:r>
              <a:rPr lang="en-GB" sz="2400" b="1" dirty="0">
                <a:solidFill>
                  <a:schemeClr val="bg1"/>
                </a:solidFill>
                <a:latin typeface="DINOT-Light"/>
              </a:rPr>
              <a:t>“Scheme Pays” for AA</a:t>
            </a:r>
          </a:p>
        </p:txBody>
      </p:sp>
      <p:sp>
        <p:nvSpPr>
          <p:cNvPr id="13" name="TextBox 12">
            <a:extLst>
              <a:ext uri="{FF2B5EF4-FFF2-40B4-BE49-F238E27FC236}">
                <a16:creationId xmlns:a16="http://schemas.microsoft.com/office/drawing/2014/main" id="{C5E70B9A-55F2-42F8-A584-5D9B14D37F8D}"/>
              </a:ext>
            </a:extLst>
          </p:cNvPr>
          <p:cNvSpPr txBox="1"/>
          <p:nvPr/>
        </p:nvSpPr>
        <p:spPr>
          <a:xfrm>
            <a:off x="4679225" y="6315720"/>
            <a:ext cx="4069239" cy="408623"/>
          </a:xfrm>
          <a:prstGeom prst="roundRect">
            <a:avLst/>
          </a:prstGeom>
          <a:solidFill>
            <a:schemeClr val="bg1"/>
          </a:solidFill>
          <a:ln w="38100">
            <a:noFill/>
          </a:ln>
        </p:spPr>
        <p:txBody>
          <a:bodyPr wrap="square" rtlCol="0" anchor="ctr">
            <a:spAutoFit/>
          </a:bodyPr>
          <a:lstStyle/>
          <a:p>
            <a:pPr algn="ctr"/>
            <a:r>
              <a:rPr lang="en-GB" b="1" dirty="0">
                <a:solidFill>
                  <a:srgbClr val="007A87"/>
                </a:solidFill>
                <a:latin typeface="DINOT-Light"/>
              </a:rPr>
              <a:t>Reduces the value of benefits</a:t>
            </a:r>
          </a:p>
        </p:txBody>
      </p:sp>
    </p:spTree>
    <p:extLst>
      <p:ext uri="{BB962C8B-B14F-4D97-AF65-F5344CB8AC3E}">
        <p14:creationId xmlns:p14="http://schemas.microsoft.com/office/powerpoint/2010/main" val="81060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41E7F-468B-4A74-BF28-A8D3E7021A57}"/>
              </a:ext>
            </a:extLst>
          </p:cNvPr>
          <p:cNvSpPr>
            <a:spLocks noGrp="1"/>
          </p:cNvSpPr>
          <p:nvPr>
            <p:ph type="title"/>
          </p:nvPr>
        </p:nvSpPr>
        <p:spPr/>
        <p:txBody>
          <a:bodyPr/>
          <a:lstStyle/>
          <a:p>
            <a:r>
              <a:rPr lang="en-GB" dirty="0"/>
              <a:t>Disclaimers and warnings</a:t>
            </a:r>
          </a:p>
        </p:txBody>
      </p:sp>
      <p:sp>
        <p:nvSpPr>
          <p:cNvPr id="2" name="TextBox 1">
            <a:extLst>
              <a:ext uri="{FF2B5EF4-FFF2-40B4-BE49-F238E27FC236}">
                <a16:creationId xmlns:a16="http://schemas.microsoft.com/office/drawing/2014/main" id="{9AB42042-0015-4897-A527-8B079E670D87}"/>
              </a:ext>
            </a:extLst>
          </p:cNvPr>
          <p:cNvSpPr txBox="1"/>
          <p:nvPr/>
        </p:nvSpPr>
        <p:spPr>
          <a:xfrm>
            <a:off x="-252536" y="1164134"/>
            <a:ext cx="9073008" cy="5693866"/>
          </a:xfrm>
          <a:prstGeom prst="rect">
            <a:avLst/>
          </a:prstGeom>
          <a:noFill/>
        </p:spPr>
        <p:txBody>
          <a:bodyPr wrap="square" rtlCol="0">
            <a:spAutoFit/>
          </a:bodyPr>
          <a:lstStyle/>
          <a:p>
            <a:pPr marL="742950" lvl="1" indent="-285750">
              <a:buFont typeface="Arial" panose="020B0604020202020204" pitchFamily="34" charset="0"/>
              <a:buChar char="•"/>
            </a:pPr>
            <a:r>
              <a:rPr lang="en-GB" sz="1400" dirty="0"/>
              <a:t>The content of this presentation is designed to assist NHS employers in providing their employees with helpful information regarding pension saving.</a:t>
            </a:r>
          </a:p>
          <a:p>
            <a:pPr marL="742950" lvl="1" indent="-285750">
              <a:buFont typeface="Arial" panose="020B0604020202020204" pitchFamily="34" charset="0"/>
              <a:buChar char="•"/>
            </a:pPr>
            <a:r>
              <a:rPr lang="en-GB" sz="1400" dirty="0"/>
              <a:t>None of the material provided is intended as financial advice or recommendation and NHS Employers accept no liability arising from any use of the presentation.</a:t>
            </a:r>
          </a:p>
          <a:p>
            <a:pPr marL="742950" lvl="1" indent="-285750">
              <a:buFont typeface="Arial" panose="020B0604020202020204" pitchFamily="34" charset="0"/>
              <a:buChar char="•"/>
            </a:pPr>
            <a:r>
              <a:rPr lang="en-GB" sz="1400" dirty="0"/>
              <a:t>If employees require specific advice or help regarding their financial planning, they should contact an Appropriately Qualified Financial Adviser. </a:t>
            </a:r>
          </a:p>
          <a:p>
            <a:pPr marL="742950" lvl="1" indent="-285750">
              <a:buFont typeface="Arial" panose="020B0604020202020204" pitchFamily="34" charset="0"/>
              <a:buChar char="•"/>
            </a:pPr>
            <a:r>
              <a:rPr lang="en-GB" sz="1400" dirty="0"/>
              <a:t>This presentation has been created using PowerPoint 2016. Spacing and formatting may change if a different version is used. We recommend that users check the presentation before delivery to spot and correct any format changes.</a:t>
            </a:r>
          </a:p>
          <a:p>
            <a:pPr marL="742950" lvl="1" indent="-285750">
              <a:buFont typeface="Arial" panose="020B0604020202020204" pitchFamily="34" charset="0"/>
              <a:buChar char="•"/>
            </a:pPr>
            <a:r>
              <a:rPr lang="en-GB" sz="1400" dirty="0"/>
              <a:t>NHS Employers cannot take responsibility for any amendments, edits and additions made from this point forward by users. </a:t>
            </a:r>
          </a:p>
          <a:p>
            <a:pPr marL="742950" lvl="1" indent="-285750">
              <a:buFont typeface="Arial" panose="020B0604020202020204" pitchFamily="34" charset="0"/>
              <a:buChar char="•"/>
            </a:pPr>
            <a:r>
              <a:rPr lang="en-GB" sz="1400" dirty="0"/>
              <a:t>We have taken every care in the preparation of these materials, but it is not binding. If any error or omission should subsequently be discovered, the scheme regulations take precedence.</a:t>
            </a:r>
          </a:p>
          <a:p>
            <a:pPr marL="742950" lvl="1" indent="-285750">
              <a:buFont typeface="Arial" panose="020B0604020202020204" pitchFamily="34" charset="0"/>
              <a:buChar char="•"/>
            </a:pPr>
            <a:r>
              <a:rPr lang="en-GB" sz="1400" dirty="0"/>
              <a:t>We understand the information, illustrations and figures quoted to be accurate at the time of writing (26 January 2018). However, over time these will become out of date – for example as tax bands or contribution rates change over time, new legislation or tax treatments are introduced or altered, and new financial products and systems are introduced. We take no responsibility in ensuring the materials are kept up to date. </a:t>
            </a:r>
          </a:p>
          <a:p>
            <a:pPr marL="742950" lvl="1" indent="-285750">
              <a:buFont typeface="Arial" panose="020B0604020202020204" pitchFamily="34" charset="0"/>
              <a:buChar char="•"/>
            </a:pPr>
            <a:r>
              <a:rPr lang="en-GB" sz="1400" dirty="0"/>
              <a:t>Any figures set out in this presentation are intended as illustrations only. </a:t>
            </a:r>
          </a:p>
          <a:p>
            <a:pPr marL="742950" lvl="1" indent="-285750">
              <a:buFont typeface="Arial" panose="020B0604020202020204" pitchFamily="34" charset="0"/>
              <a:buChar char="•"/>
            </a:pPr>
            <a:r>
              <a:rPr lang="en-GB" sz="1400" dirty="0"/>
              <a:t>The benefits provided by the NHS Pension Scheme are governed by Regulations. More details of the benefits provided by the Scheme can be found on the Scheme website. </a:t>
            </a:r>
          </a:p>
          <a:p>
            <a:pPr marL="742950" lvl="1" indent="-285750">
              <a:buFont typeface="Arial" panose="020B0604020202020204" pitchFamily="34" charset="0"/>
              <a:buChar char="•"/>
            </a:pPr>
            <a:r>
              <a:rPr lang="en-GB" sz="1400" dirty="0"/>
              <a:t>Some of the information provided is “opinion based”, for example setting out “rules of thumb” or the “value of the State Pension”. The materials covering these sections are therefore not intended to be statements of fact. Very different viewpoints or opinions could reasonably be taken, and each individual will be different. Specifically these opinions are not intended to direct individuals to take a particular course of action, but are provided as generic ideas to be considered. </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401636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t>Costs are shared between members</a:t>
            </a:r>
            <a:br>
              <a:rPr lang="en-GB" sz="2800" dirty="0"/>
            </a:br>
            <a:r>
              <a:rPr lang="en-GB" sz="2800" dirty="0"/>
              <a:t>and employers – “FULL TIMERS”</a:t>
            </a:r>
          </a:p>
        </p:txBody>
      </p:sp>
      <p:graphicFrame>
        <p:nvGraphicFramePr>
          <p:cNvPr id="9" name="Table 8">
            <a:extLst>
              <a:ext uri="{FF2B5EF4-FFF2-40B4-BE49-F238E27FC236}">
                <a16:creationId xmlns:a16="http://schemas.microsoft.com/office/drawing/2014/main" id="{8EDDEAE1-765D-4665-94DF-000A1AB52918}"/>
              </a:ext>
            </a:extLst>
          </p:cNvPr>
          <p:cNvGraphicFramePr>
            <a:graphicFrameLocks noGrp="1"/>
          </p:cNvGraphicFramePr>
          <p:nvPr/>
        </p:nvGraphicFramePr>
        <p:xfrm>
          <a:off x="144000" y="1792242"/>
          <a:ext cx="8856001" cy="4454912"/>
        </p:xfrm>
        <a:graphic>
          <a:graphicData uri="http://schemas.openxmlformats.org/drawingml/2006/table">
            <a:tbl>
              <a:tblPr/>
              <a:tblGrid>
                <a:gridCol w="1013145">
                  <a:extLst>
                    <a:ext uri="{9D8B030D-6E8A-4147-A177-3AD203B41FA5}">
                      <a16:colId xmlns:a16="http://schemas.microsoft.com/office/drawing/2014/main" val="20000"/>
                    </a:ext>
                  </a:extLst>
                </a:gridCol>
                <a:gridCol w="3482456">
                  <a:extLst>
                    <a:ext uri="{9D8B030D-6E8A-4147-A177-3AD203B41FA5}">
                      <a16:colId xmlns:a16="http://schemas.microsoft.com/office/drawing/2014/main" val="20001"/>
                    </a:ext>
                  </a:extLst>
                </a:gridCol>
                <a:gridCol w="2180200">
                  <a:extLst>
                    <a:ext uri="{9D8B030D-6E8A-4147-A177-3AD203B41FA5}">
                      <a16:colId xmlns:a16="http://schemas.microsoft.com/office/drawing/2014/main" val="20002"/>
                    </a:ext>
                  </a:extLst>
                </a:gridCol>
                <a:gridCol w="2180200">
                  <a:extLst>
                    <a:ext uri="{9D8B030D-6E8A-4147-A177-3AD203B41FA5}">
                      <a16:colId xmlns:a16="http://schemas.microsoft.com/office/drawing/2014/main" val="20003"/>
                    </a:ext>
                  </a:extLst>
                </a:gridCol>
              </a:tblGrid>
              <a:tr h="0">
                <a:tc>
                  <a:txBody>
                    <a:bodyPr/>
                    <a:lstStyle/>
                    <a:p>
                      <a:pPr algn="ctr" eaLnBrk="0" fontAlgn="base" hangingPunct="0">
                        <a:lnSpc>
                          <a:spcPct val="115000"/>
                        </a:lnSpc>
                        <a:spcBef>
                          <a:spcPts val="300"/>
                        </a:spcBef>
                        <a:spcAft>
                          <a:spcPts val="300"/>
                        </a:spcAft>
                      </a:pPr>
                      <a:r>
                        <a:rPr lang="en-US" sz="2400" b="1" kern="1200" dirty="0">
                          <a:solidFill>
                            <a:schemeClr val="bg1"/>
                          </a:solidFill>
                          <a:effectLst/>
                          <a:latin typeface="DINOT-Light"/>
                          <a:ea typeface="MS PGothic"/>
                          <a:cs typeface="Times New Roman"/>
                        </a:rPr>
                        <a:t>Tier</a:t>
                      </a:r>
                      <a:endParaRPr lang="en-GB" sz="2400" dirty="0">
                        <a:solidFill>
                          <a:schemeClr val="bg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0"/>
                        </a:spcAft>
                      </a:pPr>
                      <a:r>
                        <a:rPr lang="en-US" sz="2400" b="1" kern="1200" dirty="0">
                          <a:solidFill>
                            <a:schemeClr val="bg1"/>
                          </a:solidFill>
                          <a:effectLst/>
                          <a:latin typeface="DINOT-Light"/>
                          <a:ea typeface="MS PGothic"/>
                          <a:cs typeface="Times New Roman"/>
                        </a:rPr>
                        <a:t>Whole-Time Equivalent</a:t>
                      </a:r>
                    </a:p>
                    <a:p>
                      <a:pPr algn="ctr" eaLnBrk="0" fontAlgn="base" hangingPunct="0">
                        <a:lnSpc>
                          <a:spcPct val="115000"/>
                        </a:lnSpc>
                        <a:spcBef>
                          <a:spcPts val="0"/>
                        </a:spcBef>
                        <a:spcAft>
                          <a:spcPts val="300"/>
                        </a:spcAft>
                      </a:pPr>
                      <a:r>
                        <a:rPr lang="en-US" sz="2400" b="1" kern="1200" dirty="0">
                          <a:solidFill>
                            <a:schemeClr val="bg1"/>
                          </a:solidFill>
                          <a:effectLst/>
                          <a:latin typeface="DINOT-Light"/>
                          <a:ea typeface="MS PGothic"/>
                          <a:cs typeface="Times New Roman"/>
                        </a:rPr>
                        <a:t>Pensionable Pay</a:t>
                      </a:r>
                      <a:endParaRPr lang="en-GB" sz="2400" dirty="0">
                        <a:solidFill>
                          <a:schemeClr val="bg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US" sz="2400" b="1" kern="1200" dirty="0">
                          <a:solidFill>
                            <a:schemeClr val="bg1"/>
                          </a:solidFill>
                          <a:effectLst/>
                          <a:latin typeface="DINOT-Light"/>
                          <a:ea typeface="MS PGothic"/>
                          <a:cs typeface="Times New Roman"/>
                        </a:rPr>
                        <a:t>Member rate</a:t>
                      </a:r>
                      <a:endParaRPr lang="en-GB" sz="2400" dirty="0">
                        <a:solidFill>
                          <a:schemeClr val="bg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US" sz="2400" b="1" kern="1200" dirty="0">
                          <a:solidFill>
                            <a:schemeClr val="bg1"/>
                          </a:solidFill>
                          <a:effectLst/>
                          <a:latin typeface="DINOT-Light"/>
                          <a:ea typeface="MS PGothic"/>
                          <a:cs typeface="Times New Roman"/>
                        </a:rPr>
                        <a:t>Employer rate</a:t>
                      </a:r>
                      <a:endParaRPr lang="en-GB" sz="2400" dirty="0">
                        <a:solidFill>
                          <a:schemeClr val="bg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extLst>
                  <a:ext uri="{0D108BD9-81ED-4DB2-BD59-A6C34878D82A}">
                    <a16:rowId xmlns:a16="http://schemas.microsoft.com/office/drawing/2014/main" val="10001"/>
                  </a:ext>
                </a:extLst>
              </a:tr>
              <a:tr h="0">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1</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£0 to £15,431</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kern="1200" dirty="0">
                          <a:solidFill>
                            <a:schemeClr val="tx1"/>
                          </a:solidFill>
                          <a:effectLst/>
                          <a:latin typeface="DINOT-Light"/>
                          <a:ea typeface="MS PGothic"/>
                          <a:cs typeface="Times New Roman"/>
                        </a:rPr>
                        <a:t>5.0%</a:t>
                      </a:r>
                      <a:endParaRPr lang="en-GB" sz="24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rowSpan="7">
                  <a:txBody>
                    <a:bodyPr/>
                    <a:lstStyle/>
                    <a:p>
                      <a:pPr algn="ctr" eaLnBrk="0" fontAlgn="base" hangingPunct="0">
                        <a:lnSpc>
                          <a:spcPct val="115000"/>
                        </a:lnSpc>
                        <a:spcBef>
                          <a:spcPts val="300"/>
                        </a:spcBef>
                        <a:spcAft>
                          <a:spcPts val="300"/>
                        </a:spcAft>
                      </a:pPr>
                      <a:r>
                        <a:rPr lang="en-GB" sz="4000" b="0" dirty="0">
                          <a:solidFill>
                            <a:schemeClr val="tx1"/>
                          </a:solidFill>
                          <a:effectLst/>
                          <a:latin typeface="DINOT-Light"/>
                          <a:ea typeface="Calibri"/>
                          <a:cs typeface="Times New Roman"/>
                        </a:rPr>
                        <a:t>14.3%</a:t>
                      </a:r>
                    </a:p>
                    <a:p>
                      <a:pPr algn="ctr" eaLnBrk="0" fontAlgn="base" hangingPunct="0">
                        <a:lnSpc>
                          <a:spcPct val="115000"/>
                        </a:lnSpc>
                        <a:spcBef>
                          <a:spcPts val="300"/>
                        </a:spcBef>
                        <a:spcAft>
                          <a:spcPts val="300"/>
                        </a:spcAft>
                      </a:pPr>
                      <a:r>
                        <a:rPr lang="en-GB" sz="1800" b="1" dirty="0">
                          <a:solidFill>
                            <a:schemeClr val="tx1"/>
                          </a:solidFill>
                          <a:effectLst/>
                          <a:latin typeface="DINOT-Light"/>
                          <a:ea typeface="Calibri"/>
                          <a:cs typeface="Times New Roman"/>
                        </a:rPr>
                        <a:t>+ 0.08% admin levy</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2"/>
                  </a:ext>
                </a:extLst>
              </a:tr>
              <a:tr h="0">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2</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£15,432 to £21,477</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kern="1200" dirty="0">
                          <a:solidFill>
                            <a:schemeClr val="tx1"/>
                          </a:solidFill>
                          <a:effectLst/>
                          <a:latin typeface="DINOT-Light"/>
                          <a:ea typeface="MS PGothic"/>
                          <a:cs typeface="Times New Roman"/>
                        </a:rPr>
                        <a:t>5.6%</a:t>
                      </a:r>
                      <a:endParaRPr lang="en-GB" sz="24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3</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£21,478 to £26,823</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kern="1200" dirty="0">
                          <a:solidFill>
                            <a:schemeClr val="tx1"/>
                          </a:solidFill>
                          <a:effectLst/>
                          <a:latin typeface="DINOT-Light"/>
                          <a:ea typeface="MS PGothic"/>
                          <a:cs typeface="Times New Roman"/>
                        </a:rPr>
                        <a:t>7.1%</a:t>
                      </a:r>
                      <a:endParaRPr lang="en-GB" sz="24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4</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£26,824 to £47,845</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kern="1200" dirty="0">
                          <a:solidFill>
                            <a:schemeClr val="tx1"/>
                          </a:solidFill>
                          <a:effectLst/>
                          <a:latin typeface="DINOT-Light"/>
                          <a:ea typeface="MS PGothic"/>
                          <a:cs typeface="Times New Roman"/>
                        </a:rPr>
                        <a:t>9.3%</a:t>
                      </a:r>
                      <a:endParaRPr lang="en-GB" sz="24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5</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£47,846 to £70,630</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kern="1200" dirty="0">
                          <a:solidFill>
                            <a:schemeClr val="tx1"/>
                          </a:solidFill>
                          <a:effectLst/>
                          <a:latin typeface="DINOT-Light"/>
                          <a:ea typeface="MS PGothic"/>
                          <a:cs typeface="Times New Roman"/>
                        </a:rPr>
                        <a:t>12.5%</a:t>
                      </a:r>
                      <a:endParaRPr lang="en-GB" sz="24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6</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£70,631 to £111,376</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kern="1200" dirty="0">
                          <a:solidFill>
                            <a:schemeClr val="tx1"/>
                          </a:solidFill>
                          <a:effectLst/>
                          <a:latin typeface="DINOT-Light"/>
                          <a:ea typeface="MS PGothic"/>
                          <a:cs typeface="Times New Roman"/>
                        </a:rPr>
                        <a:t>13.5%</a:t>
                      </a:r>
                      <a:endParaRPr lang="en-GB" sz="24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7</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b="0" kern="1200" dirty="0">
                          <a:solidFill>
                            <a:schemeClr val="tx1"/>
                          </a:solidFill>
                          <a:effectLst/>
                          <a:latin typeface="DINOT-Light"/>
                          <a:ea typeface="MS PGothic"/>
                          <a:cs typeface="Times New Roman"/>
                        </a:rPr>
                        <a:t>£111,377 and over</a:t>
                      </a:r>
                      <a:endParaRPr lang="en-GB" sz="2400" b="0" dirty="0">
                        <a:solidFill>
                          <a:schemeClr val="tx1"/>
                        </a:solidFill>
                        <a:effectLst/>
                        <a:latin typeface="DINOT-Ligh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400" kern="1200" dirty="0">
                          <a:solidFill>
                            <a:schemeClr val="tx1"/>
                          </a:solidFill>
                          <a:effectLst/>
                          <a:latin typeface="DINOT-Light"/>
                          <a:ea typeface="MS PGothic"/>
                          <a:cs typeface="Times New Roman"/>
                        </a:rPr>
                        <a:t>14.5%</a:t>
                      </a:r>
                      <a:endParaRPr lang="en-GB" sz="24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3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t>Costs are shared between members</a:t>
            </a:r>
            <a:br>
              <a:rPr lang="en-GB" sz="2800" dirty="0"/>
            </a:br>
            <a:r>
              <a:rPr lang="en-GB" sz="2800" dirty="0"/>
              <a:t>and employers – “PART TIMERS”</a:t>
            </a:r>
          </a:p>
        </p:txBody>
      </p:sp>
      <p:graphicFrame>
        <p:nvGraphicFramePr>
          <p:cNvPr id="9" name="Table 8">
            <a:extLst>
              <a:ext uri="{FF2B5EF4-FFF2-40B4-BE49-F238E27FC236}">
                <a16:creationId xmlns:a16="http://schemas.microsoft.com/office/drawing/2014/main" id="{8EDDEAE1-765D-4665-94DF-000A1AB52918}"/>
              </a:ext>
            </a:extLst>
          </p:cNvPr>
          <p:cNvGraphicFramePr>
            <a:graphicFrameLocks noGrp="1"/>
          </p:cNvGraphicFramePr>
          <p:nvPr>
            <p:extLst>
              <p:ext uri="{D42A27DB-BD31-4B8C-83A1-F6EECF244321}">
                <p14:modId xmlns:p14="http://schemas.microsoft.com/office/powerpoint/2010/main" val="4238390603"/>
              </p:ext>
            </p:extLst>
          </p:nvPr>
        </p:nvGraphicFramePr>
        <p:xfrm>
          <a:off x="144000" y="1792242"/>
          <a:ext cx="8748480" cy="4867226"/>
        </p:xfrm>
        <a:graphic>
          <a:graphicData uri="http://schemas.openxmlformats.org/drawingml/2006/table">
            <a:tbl>
              <a:tblPr/>
              <a:tblGrid>
                <a:gridCol w="2690098">
                  <a:extLst>
                    <a:ext uri="{9D8B030D-6E8A-4147-A177-3AD203B41FA5}">
                      <a16:colId xmlns:a16="http://schemas.microsoft.com/office/drawing/2014/main" val="20001"/>
                    </a:ext>
                  </a:extLst>
                </a:gridCol>
                <a:gridCol w="2690098">
                  <a:extLst>
                    <a:ext uri="{9D8B030D-6E8A-4147-A177-3AD203B41FA5}">
                      <a16:colId xmlns:a16="http://schemas.microsoft.com/office/drawing/2014/main" val="195241871"/>
                    </a:ext>
                  </a:extLst>
                </a:gridCol>
                <a:gridCol w="1684142">
                  <a:extLst>
                    <a:ext uri="{9D8B030D-6E8A-4147-A177-3AD203B41FA5}">
                      <a16:colId xmlns:a16="http://schemas.microsoft.com/office/drawing/2014/main" val="20002"/>
                    </a:ext>
                  </a:extLst>
                </a:gridCol>
                <a:gridCol w="1684142">
                  <a:extLst>
                    <a:ext uri="{9D8B030D-6E8A-4147-A177-3AD203B41FA5}">
                      <a16:colId xmlns:a16="http://schemas.microsoft.com/office/drawing/2014/main" val="20003"/>
                    </a:ext>
                  </a:extLst>
                </a:gridCol>
              </a:tblGrid>
              <a:tr h="1109684">
                <a:tc>
                  <a:txBody>
                    <a:bodyPr/>
                    <a:lstStyle/>
                    <a:p>
                      <a:pPr algn="ctr" eaLnBrk="0" fontAlgn="base" hangingPunct="0">
                        <a:lnSpc>
                          <a:spcPct val="115000"/>
                        </a:lnSpc>
                        <a:spcBef>
                          <a:spcPts val="300"/>
                        </a:spcBef>
                        <a:spcAft>
                          <a:spcPts val="0"/>
                        </a:spcAft>
                      </a:pPr>
                      <a:r>
                        <a:rPr lang="en-GB" sz="2000" b="1" dirty="0">
                          <a:solidFill>
                            <a:schemeClr val="bg1"/>
                          </a:solidFill>
                          <a:effectLst/>
                          <a:latin typeface="DINOT-Light"/>
                          <a:ea typeface="Calibri"/>
                          <a:cs typeface="Times New Roman"/>
                        </a:rPr>
                        <a:t>E.g. pay of someone working 50% of full time hours:</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0"/>
                        </a:spcAft>
                      </a:pPr>
                      <a:r>
                        <a:rPr lang="en-US" sz="2000" b="1" kern="1200" dirty="0">
                          <a:solidFill>
                            <a:schemeClr val="bg1"/>
                          </a:solidFill>
                          <a:effectLst/>
                          <a:latin typeface="DINOT-Light"/>
                          <a:ea typeface="MS PGothic"/>
                          <a:cs typeface="Times New Roman"/>
                        </a:rPr>
                        <a:t>Their “Whole-Time Equivalent</a:t>
                      </a:r>
                    </a:p>
                    <a:p>
                      <a:pPr algn="ctr" eaLnBrk="0" fontAlgn="base" hangingPunct="0">
                        <a:lnSpc>
                          <a:spcPct val="115000"/>
                        </a:lnSpc>
                        <a:spcBef>
                          <a:spcPts val="0"/>
                        </a:spcBef>
                        <a:spcAft>
                          <a:spcPts val="300"/>
                        </a:spcAft>
                      </a:pPr>
                      <a:r>
                        <a:rPr lang="en-US" sz="2000" b="1" kern="1200" dirty="0">
                          <a:solidFill>
                            <a:schemeClr val="bg1"/>
                          </a:solidFill>
                          <a:effectLst/>
                          <a:latin typeface="DINOT-Light"/>
                          <a:ea typeface="MS PGothic"/>
                          <a:cs typeface="Times New Roman"/>
                        </a:rPr>
                        <a:t>Pensionable Pay”</a:t>
                      </a:r>
                      <a:endParaRPr lang="en-GB" sz="2000" dirty="0">
                        <a:solidFill>
                          <a:schemeClr val="bg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US" sz="2000" b="1" kern="1200" dirty="0">
                          <a:solidFill>
                            <a:schemeClr val="bg1"/>
                          </a:solidFill>
                          <a:effectLst/>
                          <a:latin typeface="DINOT-Light"/>
                          <a:ea typeface="MS PGothic"/>
                          <a:cs typeface="Times New Roman"/>
                        </a:rPr>
                        <a:t>Member rate</a:t>
                      </a:r>
                      <a:endParaRPr lang="en-GB" sz="2000" dirty="0">
                        <a:solidFill>
                          <a:schemeClr val="bg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tc>
                  <a:txBody>
                    <a:bodyPr/>
                    <a:lstStyle/>
                    <a:p>
                      <a:pPr algn="ctr" eaLnBrk="0" fontAlgn="base" hangingPunct="0">
                        <a:lnSpc>
                          <a:spcPct val="115000"/>
                        </a:lnSpc>
                        <a:spcBef>
                          <a:spcPts val="300"/>
                        </a:spcBef>
                        <a:spcAft>
                          <a:spcPts val="300"/>
                        </a:spcAft>
                      </a:pPr>
                      <a:r>
                        <a:rPr lang="en-US" sz="2000" b="1" kern="1200" dirty="0">
                          <a:solidFill>
                            <a:schemeClr val="bg1"/>
                          </a:solidFill>
                          <a:effectLst/>
                          <a:latin typeface="DINOT-Light"/>
                          <a:ea typeface="MS PGothic"/>
                          <a:cs typeface="Times New Roman"/>
                        </a:rPr>
                        <a:t>Employer rate</a:t>
                      </a:r>
                      <a:endParaRPr lang="en-GB" sz="2000" dirty="0">
                        <a:solidFill>
                          <a:schemeClr val="bg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E82AB"/>
                    </a:solidFill>
                  </a:tcPr>
                </a:tc>
                <a:extLst>
                  <a:ext uri="{0D108BD9-81ED-4DB2-BD59-A6C34878D82A}">
                    <a16:rowId xmlns:a16="http://schemas.microsoft.com/office/drawing/2014/main" val="10001"/>
                  </a:ext>
                </a:extLst>
              </a:tr>
              <a:tr h="415893">
                <a:tc>
                  <a:txBody>
                    <a:bodyPr/>
                    <a:lstStyle/>
                    <a:p>
                      <a:pPr algn="ctr" fontAlgn="b"/>
                      <a:r>
                        <a:rPr lang="en-GB" sz="2000" b="0" i="0" u="none" strike="noStrike" dirty="0">
                          <a:solidFill>
                            <a:srgbClr val="000000"/>
                          </a:solidFill>
                          <a:effectLst/>
                          <a:latin typeface="Calibri" panose="020F0502020204030204" pitchFamily="34" charset="0"/>
                        </a:rPr>
                        <a:t>£0 up to  £7,716</a:t>
                      </a:r>
                    </a:p>
                  </a:txBody>
                  <a:tcPr marL="7620" marR="7620" marT="762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0" fontAlgn="base" latinLnBrk="0" hangingPunct="0">
                        <a:lnSpc>
                          <a:spcPct val="115000"/>
                        </a:lnSpc>
                        <a:spcBef>
                          <a:spcPts val="300"/>
                        </a:spcBef>
                        <a:spcAft>
                          <a:spcPts val="300"/>
                        </a:spcAft>
                        <a:buClrTx/>
                        <a:buSzTx/>
                        <a:buFontTx/>
                        <a:buNone/>
                        <a:tabLst/>
                        <a:defRPr/>
                      </a:pPr>
                      <a:r>
                        <a:rPr lang="en-US" sz="2000" b="0" kern="1200" dirty="0">
                          <a:solidFill>
                            <a:schemeClr val="tx1"/>
                          </a:solidFill>
                          <a:effectLst/>
                          <a:latin typeface="DINOT-Light"/>
                          <a:ea typeface="MS PGothic"/>
                          <a:cs typeface="Times New Roman"/>
                        </a:rPr>
                        <a:t>£0 to £15,431</a:t>
                      </a:r>
                      <a:endParaRPr lang="en-GB" sz="2000" b="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kern="1200" dirty="0">
                          <a:solidFill>
                            <a:schemeClr val="tx1"/>
                          </a:solidFill>
                          <a:effectLst/>
                          <a:latin typeface="DINOT-Light"/>
                          <a:ea typeface="MS PGothic"/>
                          <a:cs typeface="Times New Roman"/>
                        </a:rPr>
                        <a:t>5.0%</a:t>
                      </a:r>
                      <a:endParaRPr lang="en-GB" sz="20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rowSpan="7">
                  <a:txBody>
                    <a:bodyPr/>
                    <a:lstStyle/>
                    <a:p>
                      <a:pPr algn="ctr" eaLnBrk="0" fontAlgn="base" hangingPunct="0">
                        <a:lnSpc>
                          <a:spcPct val="115000"/>
                        </a:lnSpc>
                        <a:spcBef>
                          <a:spcPts val="300"/>
                        </a:spcBef>
                        <a:spcAft>
                          <a:spcPts val="300"/>
                        </a:spcAft>
                      </a:pPr>
                      <a:r>
                        <a:rPr lang="en-GB" sz="2000" b="1" dirty="0">
                          <a:solidFill>
                            <a:schemeClr val="tx1"/>
                          </a:solidFill>
                          <a:effectLst/>
                          <a:latin typeface="DINOT-Light"/>
                          <a:ea typeface="Calibri"/>
                          <a:cs typeface="Times New Roman"/>
                        </a:rPr>
                        <a:t>14.3%</a:t>
                      </a:r>
                    </a:p>
                    <a:p>
                      <a:pPr algn="ctr" eaLnBrk="0" fontAlgn="base" hangingPunct="0">
                        <a:lnSpc>
                          <a:spcPct val="115000"/>
                        </a:lnSpc>
                        <a:spcBef>
                          <a:spcPts val="300"/>
                        </a:spcBef>
                        <a:spcAft>
                          <a:spcPts val="300"/>
                        </a:spcAft>
                      </a:pPr>
                      <a:r>
                        <a:rPr lang="en-GB" sz="2000" b="1" dirty="0">
                          <a:solidFill>
                            <a:schemeClr val="tx1"/>
                          </a:solidFill>
                          <a:effectLst/>
                          <a:latin typeface="DINOT-Light"/>
                          <a:ea typeface="Calibri"/>
                          <a:cs typeface="Times New Roman"/>
                        </a:rPr>
                        <a:t>+ 0.08% admin levy</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2"/>
                  </a:ext>
                </a:extLst>
              </a:tr>
              <a:tr h="525213">
                <a:tc>
                  <a:txBody>
                    <a:bodyPr/>
                    <a:lstStyle/>
                    <a:p>
                      <a:pPr algn="ctr" fontAlgn="b"/>
                      <a:r>
                        <a:rPr lang="en-GB" sz="2000" b="0" i="0" u="none" strike="noStrike" dirty="0">
                          <a:solidFill>
                            <a:srgbClr val="000000"/>
                          </a:solidFill>
                          <a:effectLst/>
                          <a:latin typeface="Calibri" panose="020F0502020204030204" pitchFamily="34" charset="0"/>
                        </a:rPr>
                        <a:t>£7,716 up to  £10,739</a:t>
                      </a:r>
                    </a:p>
                  </a:txBody>
                  <a:tcPr marL="7620" marR="7620" marT="762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0" fontAlgn="base" latinLnBrk="0" hangingPunct="0">
                        <a:lnSpc>
                          <a:spcPct val="115000"/>
                        </a:lnSpc>
                        <a:spcBef>
                          <a:spcPts val="300"/>
                        </a:spcBef>
                        <a:spcAft>
                          <a:spcPts val="300"/>
                        </a:spcAft>
                        <a:buClrTx/>
                        <a:buSzTx/>
                        <a:buFontTx/>
                        <a:buNone/>
                        <a:tabLst/>
                        <a:defRPr/>
                      </a:pPr>
                      <a:r>
                        <a:rPr lang="en-US" sz="2000" b="0" kern="1200" dirty="0">
                          <a:solidFill>
                            <a:schemeClr val="tx1"/>
                          </a:solidFill>
                          <a:effectLst/>
                          <a:latin typeface="DINOT-Light"/>
                          <a:ea typeface="MS PGothic"/>
                          <a:cs typeface="Times New Roman"/>
                        </a:rPr>
                        <a:t>£15,432 to £21,477</a:t>
                      </a:r>
                      <a:endParaRPr lang="en-GB" sz="2000" b="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kern="1200" dirty="0">
                          <a:solidFill>
                            <a:schemeClr val="tx1"/>
                          </a:solidFill>
                          <a:effectLst/>
                          <a:latin typeface="DINOT-Light"/>
                          <a:ea typeface="MS PGothic"/>
                          <a:cs typeface="Times New Roman"/>
                        </a:rPr>
                        <a:t>5.6%</a:t>
                      </a:r>
                      <a:endParaRPr lang="en-GB" sz="20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5213">
                <a:tc>
                  <a:txBody>
                    <a:bodyPr/>
                    <a:lstStyle/>
                    <a:p>
                      <a:pPr algn="ctr" fontAlgn="b"/>
                      <a:r>
                        <a:rPr lang="en-GB" sz="2000" b="0" i="0" u="none" strike="noStrike" dirty="0">
                          <a:solidFill>
                            <a:srgbClr val="000000"/>
                          </a:solidFill>
                          <a:effectLst/>
                          <a:latin typeface="Calibri" panose="020F0502020204030204" pitchFamily="34" charset="0"/>
                        </a:rPr>
                        <a:t>£10,739 up to  £13,412</a:t>
                      </a:r>
                    </a:p>
                  </a:txBody>
                  <a:tcPr marL="7620" marR="7620" marT="762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b="0" kern="1200" dirty="0">
                          <a:solidFill>
                            <a:schemeClr val="tx1"/>
                          </a:solidFill>
                          <a:effectLst/>
                          <a:latin typeface="DINOT-Light"/>
                          <a:ea typeface="MS PGothic"/>
                          <a:cs typeface="Times New Roman"/>
                        </a:rPr>
                        <a:t>£21,478 to £26,823</a:t>
                      </a:r>
                      <a:endParaRPr lang="en-GB" sz="2000" b="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kern="1200" dirty="0">
                          <a:solidFill>
                            <a:schemeClr val="tx1"/>
                          </a:solidFill>
                          <a:effectLst/>
                          <a:latin typeface="DINOT-Light"/>
                          <a:ea typeface="MS PGothic"/>
                          <a:cs typeface="Times New Roman"/>
                        </a:rPr>
                        <a:t>7.1%</a:t>
                      </a:r>
                      <a:endParaRPr lang="en-GB" sz="20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5213">
                <a:tc>
                  <a:txBody>
                    <a:bodyPr/>
                    <a:lstStyle/>
                    <a:p>
                      <a:pPr algn="ctr" fontAlgn="b"/>
                      <a:r>
                        <a:rPr lang="en-GB" sz="2000" b="0" i="0" u="none" strike="noStrike" dirty="0">
                          <a:solidFill>
                            <a:srgbClr val="000000"/>
                          </a:solidFill>
                          <a:effectLst/>
                          <a:latin typeface="Calibri" panose="020F0502020204030204" pitchFamily="34" charset="0"/>
                        </a:rPr>
                        <a:t>£13,412 up to  £23,923</a:t>
                      </a:r>
                    </a:p>
                  </a:txBody>
                  <a:tcPr marL="7620" marR="7620" marT="762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b="0" kern="1200" dirty="0">
                          <a:solidFill>
                            <a:schemeClr val="tx1"/>
                          </a:solidFill>
                          <a:effectLst/>
                          <a:latin typeface="DINOT-Light"/>
                          <a:ea typeface="MS PGothic"/>
                          <a:cs typeface="Times New Roman"/>
                        </a:rPr>
                        <a:t>£26,824 to £47,845</a:t>
                      </a:r>
                      <a:endParaRPr lang="en-GB" sz="2000" b="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kern="1200" dirty="0">
                          <a:solidFill>
                            <a:schemeClr val="tx1"/>
                          </a:solidFill>
                          <a:effectLst/>
                          <a:latin typeface="DINOT-Light"/>
                          <a:ea typeface="MS PGothic"/>
                          <a:cs typeface="Times New Roman"/>
                        </a:rPr>
                        <a:t>9.3%</a:t>
                      </a:r>
                      <a:endParaRPr lang="en-GB" sz="20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5213">
                <a:tc>
                  <a:txBody>
                    <a:bodyPr/>
                    <a:lstStyle/>
                    <a:p>
                      <a:pPr algn="ctr" fontAlgn="b"/>
                      <a:r>
                        <a:rPr lang="en-GB" sz="2000" b="0" i="0" u="none" strike="noStrike" dirty="0">
                          <a:solidFill>
                            <a:srgbClr val="000000"/>
                          </a:solidFill>
                          <a:effectLst/>
                          <a:latin typeface="Calibri" panose="020F0502020204030204" pitchFamily="34" charset="0"/>
                        </a:rPr>
                        <a:t>£23,923 up to  £35,315</a:t>
                      </a:r>
                    </a:p>
                  </a:txBody>
                  <a:tcPr marL="7620" marR="7620" marT="762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b="0" kern="1200" dirty="0">
                          <a:solidFill>
                            <a:schemeClr val="tx1"/>
                          </a:solidFill>
                          <a:effectLst/>
                          <a:latin typeface="DINOT-Light"/>
                          <a:ea typeface="MS PGothic"/>
                          <a:cs typeface="Times New Roman"/>
                        </a:rPr>
                        <a:t>£47,846 to £70,630</a:t>
                      </a:r>
                      <a:endParaRPr lang="en-GB" sz="2000" b="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kern="1200" dirty="0">
                          <a:solidFill>
                            <a:schemeClr val="tx1"/>
                          </a:solidFill>
                          <a:effectLst/>
                          <a:latin typeface="DINOT-Light"/>
                          <a:ea typeface="MS PGothic"/>
                          <a:cs typeface="Times New Roman"/>
                        </a:rPr>
                        <a:t>12.5%</a:t>
                      </a:r>
                      <a:endParaRPr lang="en-GB" sz="20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62788">
                <a:tc>
                  <a:txBody>
                    <a:bodyPr/>
                    <a:lstStyle/>
                    <a:p>
                      <a:pPr algn="ctr" fontAlgn="b"/>
                      <a:r>
                        <a:rPr lang="en-GB" sz="2000" b="0" i="0" u="none" strike="noStrike" dirty="0">
                          <a:solidFill>
                            <a:srgbClr val="000000"/>
                          </a:solidFill>
                          <a:effectLst/>
                          <a:latin typeface="Calibri" panose="020F0502020204030204" pitchFamily="34" charset="0"/>
                        </a:rPr>
                        <a:t>£35,316 up to  £55,688</a:t>
                      </a:r>
                    </a:p>
                  </a:txBody>
                  <a:tcPr marL="7620" marR="7620" marT="762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b="0" kern="1200" dirty="0">
                          <a:solidFill>
                            <a:schemeClr val="tx1"/>
                          </a:solidFill>
                          <a:effectLst/>
                          <a:latin typeface="DINOT-Light"/>
                          <a:ea typeface="MS PGothic"/>
                          <a:cs typeface="Times New Roman"/>
                        </a:rPr>
                        <a:t>£70,631 to £111,376</a:t>
                      </a:r>
                      <a:endParaRPr lang="en-GB" sz="2000" b="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kern="1200" dirty="0">
                          <a:solidFill>
                            <a:schemeClr val="tx1"/>
                          </a:solidFill>
                          <a:effectLst/>
                          <a:latin typeface="DINOT-Light"/>
                          <a:ea typeface="MS PGothic"/>
                          <a:cs typeface="Times New Roman"/>
                        </a:rPr>
                        <a:t>13.5%</a:t>
                      </a:r>
                      <a:endParaRPr lang="en-GB" sz="20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fontAlgn="b"/>
                      <a:r>
                        <a:rPr lang="en-GB" sz="2000" b="0" i="0" u="none" strike="noStrike" dirty="0">
                          <a:solidFill>
                            <a:srgbClr val="000000"/>
                          </a:solidFill>
                          <a:effectLst/>
                          <a:latin typeface="Calibri" panose="020F0502020204030204" pitchFamily="34" charset="0"/>
                        </a:rPr>
                        <a:t>£55,689 and over</a:t>
                      </a:r>
                    </a:p>
                  </a:txBody>
                  <a:tcPr marL="7620" marR="7620" marT="762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b="0" kern="1200" dirty="0">
                          <a:solidFill>
                            <a:schemeClr val="tx1"/>
                          </a:solidFill>
                          <a:effectLst/>
                          <a:latin typeface="DINOT-Light"/>
                          <a:ea typeface="MS PGothic"/>
                          <a:cs typeface="Times New Roman"/>
                        </a:rPr>
                        <a:t>£111,377 and over</a:t>
                      </a:r>
                      <a:endParaRPr lang="en-GB" sz="2000" b="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1F1F1"/>
                    </a:solidFill>
                  </a:tcPr>
                </a:tc>
                <a:tc>
                  <a:txBody>
                    <a:bodyPr/>
                    <a:lstStyle/>
                    <a:p>
                      <a:pPr algn="ctr" eaLnBrk="0" fontAlgn="base" hangingPunct="0">
                        <a:lnSpc>
                          <a:spcPct val="115000"/>
                        </a:lnSpc>
                        <a:spcBef>
                          <a:spcPts val="300"/>
                        </a:spcBef>
                        <a:spcAft>
                          <a:spcPts val="300"/>
                        </a:spcAft>
                      </a:pPr>
                      <a:r>
                        <a:rPr lang="en-US" sz="2000" kern="1200" dirty="0">
                          <a:solidFill>
                            <a:schemeClr val="tx1"/>
                          </a:solidFill>
                          <a:effectLst/>
                          <a:latin typeface="DINOT-Light"/>
                          <a:ea typeface="MS PGothic"/>
                          <a:cs typeface="Times New Roman"/>
                        </a:rPr>
                        <a:t>14.5%</a:t>
                      </a:r>
                      <a:endParaRPr lang="en-GB" sz="2000" dirty="0">
                        <a:solidFill>
                          <a:schemeClr val="tx1"/>
                        </a:solidFill>
                        <a:effectLst/>
                        <a:latin typeface="DINOT-Ligh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1F1F1"/>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8955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taxman helps you save too</a:t>
            </a:r>
            <a:br>
              <a:rPr lang="en-US" dirty="0"/>
            </a:br>
            <a:r>
              <a:rPr lang="en-US" sz="1600" dirty="0"/>
              <a:t>(2017/18)</a:t>
            </a:r>
            <a:endParaRPr lang="en-GB" sz="1600" dirty="0"/>
          </a:p>
        </p:txBody>
      </p:sp>
      <p:graphicFrame>
        <p:nvGraphicFramePr>
          <p:cNvPr id="10" name="Chart 9">
            <a:extLst>
              <a:ext uri="{FF2B5EF4-FFF2-40B4-BE49-F238E27FC236}">
                <a16:creationId xmlns:a16="http://schemas.microsoft.com/office/drawing/2014/main" id="{BBE0FC20-8281-45B0-B1FB-E1E38B12AAF2}"/>
              </a:ext>
            </a:extLst>
          </p:cNvPr>
          <p:cNvGraphicFramePr/>
          <p:nvPr>
            <p:extLst>
              <p:ext uri="{D42A27DB-BD31-4B8C-83A1-F6EECF244321}">
                <p14:modId xmlns:p14="http://schemas.microsoft.com/office/powerpoint/2010/main" val="715305269"/>
              </p:ext>
            </p:extLst>
          </p:nvPr>
        </p:nvGraphicFramePr>
        <p:xfrm>
          <a:off x="136584" y="1992586"/>
          <a:ext cx="8971920" cy="172444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2C3E26C-ABBB-40CD-9EE1-79C83093A772}"/>
              </a:ext>
            </a:extLst>
          </p:cNvPr>
          <p:cNvSpPr txBox="1"/>
          <p:nvPr/>
        </p:nvSpPr>
        <p:spPr>
          <a:xfrm>
            <a:off x="162000" y="1210596"/>
            <a:ext cx="8874496" cy="919401"/>
          </a:xfrm>
          <a:prstGeom prst="roundRect">
            <a:avLst/>
          </a:prstGeom>
          <a:solidFill>
            <a:srgbClr val="5E82AB"/>
          </a:solidFill>
          <a:ln w="38100">
            <a:noFill/>
          </a:ln>
        </p:spPr>
        <p:txBody>
          <a:bodyPr wrap="square" rtlCol="0" anchor="ctr">
            <a:spAutoFit/>
          </a:bodyPr>
          <a:lstStyle/>
          <a:p>
            <a:pPr algn="ctr"/>
            <a:r>
              <a:rPr lang="en-GB" sz="2400" b="1" dirty="0">
                <a:solidFill>
                  <a:schemeClr val="bg1"/>
                </a:solidFill>
                <a:latin typeface="DINOT-Light"/>
              </a:rPr>
              <a:t>Income tax bands – for all England &amp; Wales (not just NHS staff!) </a:t>
            </a:r>
          </a:p>
        </p:txBody>
      </p:sp>
      <p:graphicFrame>
        <p:nvGraphicFramePr>
          <p:cNvPr id="18" name="Chart 17">
            <a:extLst>
              <a:ext uri="{FF2B5EF4-FFF2-40B4-BE49-F238E27FC236}">
                <a16:creationId xmlns:a16="http://schemas.microsoft.com/office/drawing/2014/main" id="{8A25DDB1-E913-4574-A4FC-0D9697B998EF}"/>
              </a:ext>
            </a:extLst>
          </p:cNvPr>
          <p:cNvGraphicFramePr/>
          <p:nvPr>
            <p:extLst>
              <p:ext uri="{D42A27DB-BD31-4B8C-83A1-F6EECF244321}">
                <p14:modId xmlns:p14="http://schemas.microsoft.com/office/powerpoint/2010/main" val="538514161"/>
              </p:ext>
            </p:extLst>
          </p:nvPr>
        </p:nvGraphicFramePr>
        <p:xfrm>
          <a:off x="136584" y="3501008"/>
          <a:ext cx="8971920" cy="172444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7DDA883A-4D25-4892-BCC5-EC9E2EFACE0B}"/>
              </a:ext>
            </a:extLst>
          </p:cNvPr>
          <p:cNvSpPr/>
          <p:nvPr/>
        </p:nvSpPr>
        <p:spPr>
          <a:xfrm>
            <a:off x="323527" y="3953768"/>
            <a:ext cx="1854000" cy="4833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e.g. £40,000 gross pay</a:t>
            </a:r>
          </a:p>
        </p:txBody>
      </p:sp>
      <p:sp>
        <p:nvSpPr>
          <p:cNvPr id="4" name="Arrow: Right 3">
            <a:extLst>
              <a:ext uri="{FF2B5EF4-FFF2-40B4-BE49-F238E27FC236}">
                <a16:creationId xmlns:a16="http://schemas.microsoft.com/office/drawing/2014/main" id="{68DB0D13-E6F6-4381-ADE6-4A60FC907CFE}"/>
              </a:ext>
            </a:extLst>
          </p:cNvPr>
          <p:cNvSpPr/>
          <p:nvPr/>
        </p:nvSpPr>
        <p:spPr>
          <a:xfrm rot="16200000">
            <a:off x="56994" y="4764459"/>
            <a:ext cx="1145506" cy="64807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 tax</a:t>
            </a:r>
          </a:p>
        </p:txBody>
      </p:sp>
      <p:cxnSp>
        <p:nvCxnSpPr>
          <p:cNvPr id="6" name="Straight Connector 5">
            <a:extLst>
              <a:ext uri="{FF2B5EF4-FFF2-40B4-BE49-F238E27FC236}">
                <a16:creationId xmlns:a16="http://schemas.microsoft.com/office/drawing/2014/main" id="{C751196E-548F-45A9-A1E7-B7E7D682E472}"/>
              </a:ext>
            </a:extLst>
          </p:cNvPr>
          <p:cNvCxnSpPr>
            <a:cxnSpLocks/>
          </p:cNvCxnSpPr>
          <p:nvPr/>
        </p:nvCxnSpPr>
        <p:spPr>
          <a:xfrm>
            <a:off x="841917" y="2933666"/>
            <a:ext cx="0" cy="150344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Arrow: Right 18">
            <a:extLst>
              <a:ext uri="{FF2B5EF4-FFF2-40B4-BE49-F238E27FC236}">
                <a16:creationId xmlns:a16="http://schemas.microsoft.com/office/drawing/2014/main" id="{A71337F3-E5C3-44D6-82B5-C060E2BE5E6D}"/>
              </a:ext>
            </a:extLst>
          </p:cNvPr>
          <p:cNvSpPr/>
          <p:nvPr/>
        </p:nvSpPr>
        <p:spPr>
          <a:xfrm rot="16200000">
            <a:off x="974911" y="4764459"/>
            <a:ext cx="1145506" cy="648072"/>
          </a:xfrm>
          <a:prstGeom prst="rightArrow">
            <a:avLst/>
          </a:prstGeom>
          <a:solidFill>
            <a:srgbClr val="5BBB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 tax</a:t>
            </a:r>
          </a:p>
        </p:txBody>
      </p:sp>
      <p:cxnSp>
        <p:nvCxnSpPr>
          <p:cNvPr id="20" name="Straight Connector 19">
            <a:extLst>
              <a:ext uri="{FF2B5EF4-FFF2-40B4-BE49-F238E27FC236}">
                <a16:creationId xmlns:a16="http://schemas.microsoft.com/office/drawing/2014/main" id="{93C70D85-8FAB-4D72-8BF2-8F7362DFA19A}"/>
              </a:ext>
            </a:extLst>
          </p:cNvPr>
          <p:cNvCxnSpPr>
            <a:cxnSpLocks/>
          </p:cNvCxnSpPr>
          <p:nvPr/>
        </p:nvCxnSpPr>
        <p:spPr>
          <a:xfrm>
            <a:off x="2178000" y="2912097"/>
            <a:ext cx="0" cy="152501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A174C8E-2764-45B9-8B45-E6EA6A86191E}"/>
              </a:ext>
            </a:extLst>
          </p:cNvPr>
          <p:cNvSpPr/>
          <p:nvPr/>
        </p:nvSpPr>
        <p:spPr>
          <a:xfrm>
            <a:off x="323526" y="3953768"/>
            <a:ext cx="518391" cy="483344"/>
          </a:xfrm>
          <a:prstGeom prst="rect">
            <a:avLst/>
          </a:prstGeom>
          <a:solidFill>
            <a:schemeClr val="bg1">
              <a:alpha val="7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5" name="Rectangle 24">
            <a:extLst>
              <a:ext uri="{FF2B5EF4-FFF2-40B4-BE49-F238E27FC236}">
                <a16:creationId xmlns:a16="http://schemas.microsoft.com/office/drawing/2014/main" id="{F675A089-4EDC-409E-99E4-EE9906904F6D}"/>
              </a:ext>
            </a:extLst>
          </p:cNvPr>
          <p:cNvSpPr/>
          <p:nvPr/>
        </p:nvSpPr>
        <p:spPr>
          <a:xfrm>
            <a:off x="841916" y="3955296"/>
            <a:ext cx="1335600" cy="483344"/>
          </a:xfrm>
          <a:prstGeom prst="rect">
            <a:avLst/>
          </a:prstGeom>
          <a:solidFill>
            <a:srgbClr val="5BBBB7">
              <a:alpha val="5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357352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5" grpId="0" animBg="1"/>
      <p:bldGraphic spid="18" grpId="0">
        <p:bldAsOne/>
      </p:bldGraphic>
      <p:bldP spid="3" grpId="0" animBg="1"/>
      <p:bldP spid="4" grpId="0" animBg="1"/>
      <p:bldP spid="19" grpId="0" animBg="1"/>
      <p:bldP spid="24" grpId="0" animBg="1"/>
      <p:bldP spid="25" grpId="0" animBg="1"/>
    </p:bldLst>
  </p:timing>
</p:sld>
</file>

<file path=ppt/theme/theme1.xml><?xml version="1.0" encoding="utf-8"?>
<a:theme xmlns:a="http://schemas.openxmlformats.org/drawingml/2006/main" name="NHSE POWERPOINT TEMPLATE 16 J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partment xmlns="ed2209f0-904b-4686-af06-8f0e7564757a">
      <Value>Communications</Value>
      <Value>NHS Employers</Value>
    </Department>
    <Document_x0020_type xmlns="ed2209f0-904b-4686-af06-8f0e7564757a">
      <Value>Additional documents</Value>
    </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DC68EF5C87B340B2EB509BEE6C4335" ma:contentTypeVersion="4" ma:contentTypeDescription="Create a new document." ma:contentTypeScope="" ma:versionID="21713b60abf8b4fd2d7216472dca6ea7">
  <xsd:schema xmlns:xsd="http://www.w3.org/2001/XMLSchema" xmlns:xs="http://www.w3.org/2001/XMLSchema" xmlns:p="http://schemas.microsoft.com/office/2006/metadata/properties" xmlns:ns1="http://schemas.microsoft.com/sharepoint/v3" xmlns:ns2="ed2209f0-904b-4686-af06-8f0e7564757a" targetNamespace="http://schemas.microsoft.com/office/2006/metadata/properties" ma:root="true" ma:fieldsID="c6a271bcdf63dcf04b9342916b8ead62" ns1:_="" ns2:_="">
    <xsd:import namespace="http://schemas.microsoft.com/sharepoint/v3"/>
    <xsd:import namespace="ed2209f0-904b-4686-af06-8f0e7564757a"/>
    <xsd:element name="properties">
      <xsd:complexType>
        <xsd:sequence>
          <xsd:element name="documentManagement">
            <xsd:complexType>
              <xsd:all>
                <xsd:element ref="ns1:PublishingStartDate" minOccurs="0"/>
                <xsd:element ref="ns1:PublishingExpirationDate" minOccurs="0"/>
                <xsd:element ref="ns2:Department"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2209f0-904b-4686-af06-8f0e7564757a" elementFormDefault="qualified">
    <xsd:import namespace="http://schemas.microsoft.com/office/2006/documentManagement/types"/>
    <xsd:import namespace="http://schemas.microsoft.com/office/infopath/2007/PartnerControls"/>
    <xsd:element name="Department" ma:index="10" nillable="true" ma:displayName="Department" ma:default="(Empty)" ma:description="Department" ma:internalName="Department" ma:requiredMultiChoice="true">
      <xsd:complexType>
        <xsd:complexContent>
          <xsd:extension base="dms:MultiChoice">
            <xsd:sequence>
              <xsd:element name="Value" maxOccurs="unbounded" minOccurs="0" nillable="true">
                <xsd:simpleType>
                  <xsd:restriction base="dms:Choice">
                    <xsd:enumeration value="(Empty)"/>
                    <xsd:enumeration value="HR"/>
                    <xsd:enumeration value="Human resources HIDDEN"/>
                    <xsd:enumeration value="IT"/>
                    <xsd:enumeration value="CRM"/>
                    <xsd:enumeration value="Office Management"/>
                    <xsd:enumeration value="Corporate office"/>
                    <xsd:enumeration value="Finance"/>
                    <xsd:enumeration value="Communications"/>
                    <xsd:enumeration value="Digital Media"/>
                    <xsd:enumeration value="Business development"/>
                    <xsd:enumeration value="NHS Employers"/>
                  </xsd:restriction>
                </xsd:simpleType>
              </xsd:element>
            </xsd:sequence>
          </xsd:extension>
        </xsd:complexContent>
      </xsd:complexType>
    </xsd:element>
    <xsd:element name="Document_x0020_type" ma:index="11" nillable="true" ma:displayName="Document type" ma:default="(Empty)" ma:description="Document type" ma:internalName="Document_x0020_type" ma:requiredMultiChoice="true">
      <xsd:complexType>
        <xsd:complexContent>
          <xsd:extension base="dms:MultiChoice">
            <xsd:sequence>
              <xsd:element name="Value" maxOccurs="unbounded" minOccurs="0" nillable="true">
                <xsd:simpleType>
                  <xsd:restriction base="dms:Choice">
                    <xsd:enumeration value="(Empty)"/>
                    <xsd:enumeration value="Form"/>
                    <xsd:enumeration value="Policy"/>
                    <xsd:enumeration value="Job description"/>
                    <xsd:enumeration value="Statistics"/>
                    <xsd:enumeration value="Meeting minutes"/>
                    <xsd:enumeration value="Guidance notes"/>
                    <xsd:enumeration value="Template"/>
                    <xsd:enumeration value="Newsletter"/>
                    <xsd:enumeration value="Additional document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50E629-1147-4389-A005-9D15214FD889}">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ed2209f0-904b-4686-af06-8f0e7564757a"/>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28465FBC-4DBC-452A-9988-8924E8355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2209f0-904b-4686-af06-8f0e75647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C5CE08-C567-4F53-844A-A1135E6B70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NHSE POWERPOINT TEMPLATE 16 Jan</Template>
  <TotalTime>15418</TotalTime>
  <Words>9591</Words>
  <Application>Microsoft Office PowerPoint</Application>
  <PresentationFormat>On-screen Show (4:3)</PresentationFormat>
  <Paragraphs>1239</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DINOT-Bold</vt:lpstr>
      <vt:lpstr>DINOT-Light</vt:lpstr>
      <vt:lpstr>NHSE POWERPOINT TEMPLATE 16 Jan</vt:lpstr>
      <vt:lpstr>NHS Pension Scheme The value of membership</vt:lpstr>
      <vt:lpstr>The full ten-point agenda</vt:lpstr>
      <vt:lpstr>1. An overview</vt:lpstr>
      <vt:lpstr>A benefit scheme for employers, members and their dependants</vt:lpstr>
      <vt:lpstr>2. How much does the scheme cost?</vt:lpstr>
      <vt:lpstr>Your payslip</vt:lpstr>
      <vt:lpstr>Costs are shared between members and employers – “FULL TIMERS”</vt:lpstr>
      <vt:lpstr>Costs are shared between members and employers – “PART TIMERS”</vt:lpstr>
      <vt:lpstr>The taxman helps you save too (2017/18)</vt:lpstr>
      <vt:lpstr>The taxman helps you save too  (2017/18)</vt:lpstr>
      <vt:lpstr>The taxman helps you save too (2017/18)</vt:lpstr>
      <vt:lpstr>Example pay slip Annual pay of £20,000 (2017/18)</vt:lpstr>
      <vt:lpstr>Example pay slip Annual pay of £25,000 (2017/18)</vt:lpstr>
      <vt:lpstr>Example pay slip Annual pay of £40,000 (2017/18)</vt:lpstr>
      <vt:lpstr>3. How your pension builds up</vt:lpstr>
      <vt:lpstr>Guaranteed income in retirement based on your pay</vt:lpstr>
      <vt:lpstr>Career Average pensions</vt:lpstr>
      <vt:lpstr>Final Salary pensions</vt:lpstr>
      <vt:lpstr>How much pension builds up?  1995 Section (Example using pay of £20,000 pa)</vt:lpstr>
      <vt:lpstr>How much pension builds up?  2008 Section (Example using pay of £20,000 pa)</vt:lpstr>
      <vt:lpstr>How much pension builds up?  2015 Section (Example using pay of £20,000 pa)</vt:lpstr>
      <vt:lpstr>4. Keeping track of your pension</vt:lpstr>
      <vt:lpstr>How do you know what you’ve got? www.totalrewardstatements.nhs.uk </vt:lpstr>
      <vt:lpstr>5. Family benefits</vt:lpstr>
      <vt:lpstr>Benefits for dependants</vt:lpstr>
      <vt:lpstr>6. Leaving the scheme</vt:lpstr>
      <vt:lpstr>Leaving the scheme</vt:lpstr>
      <vt:lpstr>7. Retiring from the scheme</vt:lpstr>
      <vt:lpstr>Drawing your pension</vt:lpstr>
      <vt:lpstr>Choosing benefits at retirement Example – 2015 Scheme</vt:lpstr>
      <vt:lpstr>Flexible retirement</vt:lpstr>
      <vt:lpstr>Ill-health retirement (with at least 2 years’ service)</vt:lpstr>
      <vt:lpstr>8. Saving enough to stop work</vt:lpstr>
      <vt:lpstr>Your total retirement income might be made up of…</vt:lpstr>
      <vt:lpstr>How much is enough money to stop work?</vt:lpstr>
      <vt:lpstr>How much is enough  ‘Rough rule of thumb’</vt:lpstr>
      <vt:lpstr>But if you want to keep the same income – Pay of £25,000</vt:lpstr>
      <vt:lpstr>But if you want to keep the same income – Pay of £40,000</vt:lpstr>
      <vt:lpstr>How much is enough? a detailed approach</vt:lpstr>
      <vt:lpstr>State Pension When you might get it?</vt:lpstr>
      <vt:lpstr>Will the State Pension be worth waiting for?</vt:lpstr>
      <vt:lpstr>Request a State Pension Statement</vt:lpstr>
      <vt:lpstr>What your State Pension forecast might look like</vt:lpstr>
      <vt:lpstr>Are you on track? Stack up your savings</vt:lpstr>
      <vt:lpstr>9. Ways to increase your benefits</vt:lpstr>
      <vt:lpstr>Buying more pension</vt:lpstr>
      <vt:lpstr>Making extra pension savings</vt:lpstr>
      <vt:lpstr>Earlier retirement age for 2015 Scheme only</vt:lpstr>
      <vt:lpstr>10. Pensions tax</vt:lpstr>
      <vt:lpstr>The Annual Allowance (“AA”)</vt:lpstr>
      <vt:lpstr>Testing against the AA</vt:lpstr>
      <vt:lpstr>Breaching the Annual Allowance</vt:lpstr>
      <vt:lpstr>Keeping track of the AA</vt:lpstr>
      <vt:lpstr>Annual Allowance How to pay…</vt:lpstr>
      <vt:lpstr>The AA can be less than £40,000</vt:lpstr>
      <vt:lpstr>The tapered AA</vt:lpstr>
      <vt:lpstr>The Lifetime Allowance (“LTA”)</vt:lpstr>
      <vt:lpstr>Testing against the LTA *only when benefits are taken*</vt:lpstr>
      <vt:lpstr>Breaching the Lifetime Allowance</vt:lpstr>
      <vt:lpstr>Paying a Lifetime Allowance charge</vt:lpstr>
      <vt:lpstr>Ways to mitigate the LTA tax charge</vt:lpstr>
      <vt:lpstr>Disclaimers and warnings</vt:lpstr>
    </vt:vector>
  </TitlesOfParts>
  <Company>NHS Confederation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 Powerpoint template</dc:title>
  <dc:creator>sophieas</dc:creator>
  <cp:lastModifiedBy>Danielle Lindley</cp:lastModifiedBy>
  <cp:revision>326</cp:revision>
  <dcterms:created xsi:type="dcterms:W3CDTF">2014-01-24T13:56:18Z</dcterms:created>
  <dcterms:modified xsi:type="dcterms:W3CDTF">2021-03-19T15:34:22Z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0x0101009CDC68EF5C87B340B2EB509BEE6C4335</vt:lpwstr>
  </property>
  <property fmtid="{D5CDD505-2E9C-101B-9397-08002B2CF9AE}" pid="3" name="Department">
    <vt:lpwstr>;#Communications;#NHS Employers;#</vt:lpwstr>
  </property>
  <property fmtid="{D5CDD505-2E9C-101B-9397-08002B2CF9AE}" pid="4" name="Document type">
    <vt:lpwstr>;#Additional documents;#</vt:lpwstr>
  </property>
</Properties>
</file>